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82" r:id="rId6"/>
    <p:sldMasterId id="2147483696" r:id="rId7"/>
    <p:sldMasterId id="2147483748" r:id="rId8"/>
  </p:sldMasterIdLst>
  <p:notesMasterIdLst>
    <p:notesMasterId r:id="rId17"/>
  </p:notesMasterIdLst>
  <p:sldIdLst>
    <p:sldId id="5074" r:id="rId9"/>
    <p:sldId id="2147197316" r:id="rId10"/>
    <p:sldId id="2147197321" r:id="rId11"/>
    <p:sldId id="2147197317" r:id="rId12"/>
    <p:sldId id="2147197320" r:id="rId13"/>
    <p:sldId id="2147197322" r:id="rId14"/>
    <p:sldId id="2147197294" r:id="rId15"/>
    <p:sldId id="2147197323"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B9D"/>
    <a:srgbClr val="82D1FF"/>
    <a:srgbClr val="631F1F"/>
    <a:srgbClr val="F6EEEE"/>
    <a:srgbClr val="A7FFA7"/>
    <a:srgbClr val="006400"/>
    <a:srgbClr val="E6E6E6"/>
    <a:srgbClr val="009900"/>
    <a:srgbClr val="928BB2"/>
    <a:srgbClr val="E2E0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7" d="100"/>
          <a:sy n="77" d="100"/>
        </p:scale>
        <p:origin x="72"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050" b="1" i="0" u="none" strike="noStrike" kern="1200" spc="0" baseline="0">
                <a:solidFill>
                  <a:srgbClr val="000000">
                    <a:lumMod val="65000"/>
                    <a:lumOff val="35000"/>
                  </a:srgbClr>
                </a:solidFill>
                <a:latin typeface="+mn-lt"/>
                <a:ea typeface="+mn-ea"/>
                <a:cs typeface="+mn-cs"/>
              </a:defRPr>
            </a:pPr>
            <a:r>
              <a:rPr lang="en-US" sz="1050" b="1" i="0" u="none" strike="noStrike" kern="1200" spc="0" baseline="0" dirty="0" smtClean="0">
                <a:solidFill>
                  <a:srgbClr val="000000">
                    <a:lumMod val="65000"/>
                    <a:lumOff val="35000"/>
                  </a:srgbClr>
                </a:solidFill>
                <a:latin typeface="+mn-lt"/>
                <a:ea typeface="+mn-ea"/>
                <a:cs typeface="+mn-cs"/>
              </a:rPr>
              <a:t>Appliances </a:t>
            </a:r>
            <a:r>
              <a:rPr lang="en-US" sz="1050" b="1" i="0" u="none" strike="noStrike" kern="1200" spc="0" baseline="0" dirty="0">
                <a:solidFill>
                  <a:srgbClr val="000000">
                    <a:lumMod val="65000"/>
                    <a:lumOff val="35000"/>
                  </a:srgbClr>
                </a:solidFill>
                <a:latin typeface="+mn-lt"/>
                <a:ea typeface="+mn-ea"/>
                <a:cs typeface="+mn-cs"/>
              </a:rPr>
              <a:t>Division WC - Trend L5Y and CBE 2024</a:t>
            </a:r>
          </a:p>
        </c:rich>
      </c:tx>
      <c:layout/>
      <c:overlay val="0"/>
      <c:spPr>
        <a:noFill/>
        <a:ln>
          <a:noFill/>
        </a:ln>
        <a:effectLst/>
      </c:spPr>
      <c:txPr>
        <a:bodyPr rot="0" spcFirstLastPara="1" vertOverflow="ellipsis" vert="horz" wrap="square" anchor="ctr" anchorCtr="1"/>
        <a:lstStyle/>
        <a:p>
          <a:pPr algn="ctr" rtl="0">
            <a:defRPr sz="1050" b="1" i="0" u="none" strike="noStrike" kern="1200" spc="0" baseline="0">
              <a:solidFill>
                <a:srgbClr val="000000">
                  <a:lumMod val="65000"/>
                  <a:lumOff val="35000"/>
                </a:srgbClr>
              </a:solidFill>
              <a:latin typeface="+mn-lt"/>
              <a:ea typeface="+mn-ea"/>
              <a:cs typeface="+mn-cs"/>
            </a:defRPr>
          </a:pPr>
          <a:endParaRPr lang="en-US"/>
        </a:p>
      </c:txPr>
    </c:title>
    <c:autoTitleDeleted val="0"/>
    <c:plotArea>
      <c:layout/>
      <c:lineChart>
        <c:grouping val="standard"/>
        <c:varyColors val="0"/>
        <c:ser>
          <c:idx val="0"/>
          <c:order val="0"/>
          <c:tx>
            <c:strRef>
              <c:f>Sheet1!$C$3</c:f>
              <c:strCache>
                <c:ptCount val="1"/>
                <c:pt idx="0">
                  <c:v>Debtors % of NSV</c:v>
                </c:pt>
              </c:strCache>
            </c:strRef>
          </c:tx>
          <c:spPr>
            <a:ln w="28575" cap="rnd">
              <a:solidFill>
                <a:schemeClr val="accent1"/>
              </a:solidFill>
              <a:round/>
            </a:ln>
            <a:effectLst/>
          </c:spPr>
          <c:marker>
            <c:symbol val="none"/>
          </c:marker>
          <c:cat>
            <c:numRef>
              <c:f>Sheet1!$D$2:$I$2</c:f>
              <c:numCache>
                <c:formatCode>General</c:formatCode>
                <c:ptCount val="6"/>
                <c:pt idx="0">
                  <c:v>2019</c:v>
                </c:pt>
                <c:pt idx="1">
                  <c:v>2020</c:v>
                </c:pt>
                <c:pt idx="2">
                  <c:v>2021</c:v>
                </c:pt>
                <c:pt idx="3">
                  <c:v>2022</c:v>
                </c:pt>
                <c:pt idx="4">
                  <c:v>2023</c:v>
                </c:pt>
                <c:pt idx="5">
                  <c:v>2024</c:v>
                </c:pt>
              </c:numCache>
            </c:numRef>
          </c:cat>
          <c:val>
            <c:numRef>
              <c:f>Sheet1!$D$3:$I$3</c:f>
              <c:numCache>
                <c:formatCode>0%</c:formatCode>
                <c:ptCount val="6"/>
                <c:pt idx="0">
                  <c:v>0.43825947595522846</c:v>
                </c:pt>
                <c:pt idx="1">
                  <c:v>0.41641022203458372</c:v>
                </c:pt>
                <c:pt idx="2">
                  <c:v>0.25553996580989519</c:v>
                </c:pt>
                <c:pt idx="3">
                  <c:v>0.17385137754277022</c:v>
                </c:pt>
                <c:pt idx="4">
                  <c:v>0.20912257043252236</c:v>
                </c:pt>
                <c:pt idx="5">
                  <c:v>0.1923649215779123</c:v>
                </c:pt>
              </c:numCache>
            </c:numRef>
          </c:val>
          <c:smooth val="0"/>
          <c:extLst xmlns:c16r2="http://schemas.microsoft.com/office/drawing/2015/06/chart">
            <c:ext xmlns:c16="http://schemas.microsoft.com/office/drawing/2014/chart" uri="{C3380CC4-5D6E-409C-BE32-E72D297353CC}">
              <c16:uniqueId val="{00000000-4A5F-4F46-8072-F5DC9417DE0F}"/>
            </c:ext>
          </c:extLst>
        </c:ser>
        <c:ser>
          <c:idx val="1"/>
          <c:order val="1"/>
          <c:tx>
            <c:strRef>
              <c:f>Sheet1!$C$4</c:f>
              <c:strCache>
                <c:ptCount val="1"/>
                <c:pt idx="0">
                  <c:v>Creditor % NSV</c:v>
                </c:pt>
              </c:strCache>
            </c:strRef>
          </c:tx>
          <c:spPr>
            <a:ln w="28575" cap="rnd">
              <a:solidFill>
                <a:schemeClr val="accent2"/>
              </a:solidFill>
              <a:round/>
            </a:ln>
            <a:effectLst/>
          </c:spPr>
          <c:marker>
            <c:symbol val="none"/>
          </c:marker>
          <c:cat>
            <c:numRef>
              <c:f>Sheet1!$D$2:$I$2</c:f>
              <c:numCache>
                <c:formatCode>General</c:formatCode>
                <c:ptCount val="6"/>
                <c:pt idx="0">
                  <c:v>2019</c:v>
                </c:pt>
                <c:pt idx="1">
                  <c:v>2020</c:v>
                </c:pt>
                <c:pt idx="2">
                  <c:v>2021</c:v>
                </c:pt>
                <c:pt idx="3">
                  <c:v>2022</c:v>
                </c:pt>
                <c:pt idx="4">
                  <c:v>2023</c:v>
                </c:pt>
                <c:pt idx="5">
                  <c:v>2024</c:v>
                </c:pt>
              </c:numCache>
            </c:numRef>
          </c:cat>
          <c:val>
            <c:numRef>
              <c:f>Sheet1!$D$4:$I$4</c:f>
              <c:numCache>
                <c:formatCode>0%</c:formatCode>
                <c:ptCount val="6"/>
                <c:pt idx="0">
                  <c:v>0.14286687825446265</c:v>
                </c:pt>
                <c:pt idx="1">
                  <c:v>4.6796950511371518E-2</c:v>
                </c:pt>
                <c:pt idx="2">
                  <c:v>7.9426139111572105E-2</c:v>
                </c:pt>
                <c:pt idx="3">
                  <c:v>5.1962408740108101E-2</c:v>
                </c:pt>
                <c:pt idx="4">
                  <c:v>6.837127388456575E-2</c:v>
                </c:pt>
                <c:pt idx="5">
                  <c:v>3.6898400046643194E-2</c:v>
                </c:pt>
              </c:numCache>
            </c:numRef>
          </c:val>
          <c:smooth val="0"/>
          <c:extLst xmlns:c16r2="http://schemas.microsoft.com/office/drawing/2015/06/chart">
            <c:ext xmlns:c16="http://schemas.microsoft.com/office/drawing/2014/chart" uri="{C3380CC4-5D6E-409C-BE32-E72D297353CC}">
              <c16:uniqueId val="{00000001-4A5F-4F46-8072-F5DC9417DE0F}"/>
            </c:ext>
          </c:extLst>
        </c:ser>
        <c:ser>
          <c:idx val="2"/>
          <c:order val="2"/>
          <c:tx>
            <c:strRef>
              <c:f>Sheet1!$C$5</c:f>
              <c:strCache>
                <c:ptCount val="1"/>
                <c:pt idx="0">
                  <c:v>Inventories % of NSV</c:v>
                </c:pt>
              </c:strCache>
            </c:strRef>
          </c:tx>
          <c:spPr>
            <a:ln w="28575" cap="rnd">
              <a:solidFill>
                <a:schemeClr val="accent3"/>
              </a:solidFill>
              <a:round/>
            </a:ln>
            <a:effectLst/>
          </c:spPr>
          <c:marker>
            <c:symbol val="none"/>
          </c:marker>
          <c:cat>
            <c:numRef>
              <c:f>Sheet1!$D$2:$I$2</c:f>
              <c:numCache>
                <c:formatCode>General</c:formatCode>
                <c:ptCount val="6"/>
                <c:pt idx="0">
                  <c:v>2019</c:v>
                </c:pt>
                <c:pt idx="1">
                  <c:v>2020</c:v>
                </c:pt>
                <c:pt idx="2">
                  <c:v>2021</c:v>
                </c:pt>
                <c:pt idx="3">
                  <c:v>2022</c:v>
                </c:pt>
                <c:pt idx="4">
                  <c:v>2023</c:v>
                </c:pt>
                <c:pt idx="5">
                  <c:v>2024</c:v>
                </c:pt>
              </c:numCache>
            </c:numRef>
          </c:cat>
          <c:val>
            <c:numRef>
              <c:f>Sheet1!$D$5:$I$5</c:f>
              <c:numCache>
                <c:formatCode>0%</c:formatCode>
                <c:ptCount val="6"/>
                <c:pt idx="0">
                  <c:v>0.26152066926955181</c:v>
                </c:pt>
                <c:pt idx="1">
                  <c:v>0.22558946745354969</c:v>
                </c:pt>
                <c:pt idx="2">
                  <c:v>0.212720309608525</c:v>
                </c:pt>
                <c:pt idx="3">
                  <c:v>0.16436036754518984</c:v>
                </c:pt>
                <c:pt idx="4">
                  <c:v>0.21842634782999773</c:v>
                </c:pt>
                <c:pt idx="5">
                  <c:v>0.19762990867154501</c:v>
                </c:pt>
              </c:numCache>
            </c:numRef>
          </c:val>
          <c:smooth val="0"/>
          <c:extLst xmlns:c16r2="http://schemas.microsoft.com/office/drawing/2015/06/chart">
            <c:ext xmlns:c16="http://schemas.microsoft.com/office/drawing/2014/chart" uri="{C3380CC4-5D6E-409C-BE32-E72D297353CC}">
              <c16:uniqueId val="{00000002-4A5F-4F46-8072-F5DC9417DE0F}"/>
            </c:ext>
          </c:extLst>
        </c:ser>
        <c:dLbls>
          <c:showLegendKey val="0"/>
          <c:showVal val="0"/>
          <c:showCatName val="0"/>
          <c:showSerName val="0"/>
          <c:showPercent val="0"/>
          <c:showBubbleSize val="0"/>
        </c:dLbls>
        <c:smooth val="0"/>
        <c:axId val="1465872"/>
        <c:axId val="1452816"/>
      </c:lineChart>
      <c:catAx>
        <c:axId val="146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2816"/>
        <c:crosses val="autoZero"/>
        <c:auto val="1"/>
        <c:lblAlgn val="ctr"/>
        <c:lblOffset val="100"/>
        <c:noMultiLvlLbl val="0"/>
      </c:catAx>
      <c:valAx>
        <c:axId val="14528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5872"/>
        <c:crosses val="autoZero"/>
        <c:crossBetween val="between"/>
        <c:maj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050" b="1" i="0" u="none" strike="noStrike" kern="1200" spc="0" baseline="0">
                <a:solidFill>
                  <a:schemeClr val="tx1"/>
                </a:solidFill>
                <a:latin typeface="+mn-lt"/>
                <a:ea typeface="+mn-ea"/>
                <a:cs typeface="+mn-cs"/>
              </a:defRPr>
            </a:pPr>
            <a:r>
              <a:rPr lang="en-US" sz="1050" b="1" dirty="0" smtClean="0"/>
              <a:t>Power </a:t>
            </a:r>
            <a:r>
              <a:rPr lang="en-US" sz="1050" b="1" dirty="0"/>
              <a:t>Division WC - Trend L5Y and CBE 2024</a:t>
            </a:r>
          </a:p>
        </c:rich>
      </c:tx>
      <c:layout/>
      <c:overlay val="0"/>
      <c:spPr>
        <a:noFill/>
        <a:ln>
          <a:noFill/>
        </a:ln>
        <a:effectLst/>
      </c:spPr>
      <c:txPr>
        <a:bodyPr rot="0" spcFirstLastPara="1" vertOverflow="ellipsis" vert="horz" wrap="square" anchor="ctr" anchorCtr="1"/>
        <a:lstStyle/>
        <a:p>
          <a:pPr algn="ctr" rtl="0">
            <a:defRPr lang="en-US" sz="105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Sheet1!$C$11</c:f>
              <c:strCache>
                <c:ptCount val="1"/>
                <c:pt idx="0">
                  <c:v>Debtors %NSV</c:v>
                </c:pt>
              </c:strCache>
            </c:strRef>
          </c:tx>
          <c:spPr>
            <a:ln w="28575" cap="rnd">
              <a:solidFill>
                <a:schemeClr val="accent1"/>
              </a:solidFill>
              <a:round/>
            </a:ln>
            <a:effectLst/>
          </c:spPr>
          <c:marker>
            <c:symbol val="none"/>
          </c:marker>
          <c:cat>
            <c:numRef>
              <c:f>Sheet1!$D$10:$I$10</c:f>
              <c:numCache>
                <c:formatCode>General</c:formatCode>
                <c:ptCount val="6"/>
                <c:pt idx="0">
                  <c:v>2019</c:v>
                </c:pt>
                <c:pt idx="1">
                  <c:v>2020</c:v>
                </c:pt>
                <c:pt idx="2">
                  <c:v>2021</c:v>
                </c:pt>
                <c:pt idx="3">
                  <c:v>2022</c:v>
                </c:pt>
                <c:pt idx="4">
                  <c:v>2023</c:v>
                </c:pt>
                <c:pt idx="5">
                  <c:v>2024</c:v>
                </c:pt>
              </c:numCache>
            </c:numRef>
          </c:cat>
          <c:val>
            <c:numRef>
              <c:f>Sheet1!$D$11:$I$11</c:f>
              <c:numCache>
                <c:formatCode>0%</c:formatCode>
                <c:ptCount val="6"/>
                <c:pt idx="0">
                  <c:v>0.33244254743647123</c:v>
                </c:pt>
                <c:pt idx="1">
                  <c:v>0.33784732748563573</c:v>
                </c:pt>
                <c:pt idx="2">
                  <c:v>0.30625213117581074</c:v>
                </c:pt>
                <c:pt idx="3">
                  <c:v>0.34385659736626195</c:v>
                </c:pt>
                <c:pt idx="4">
                  <c:v>0.22792044735431283</c:v>
                </c:pt>
                <c:pt idx="5">
                  <c:v>0.16767221409573949</c:v>
                </c:pt>
              </c:numCache>
            </c:numRef>
          </c:val>
          <c:smooth val="0"/>
          <c:extLst xmlns:c16r2="http://schemas.microsoft.com/office/drawing/2015/06/chart">
            <c:ext xmlns:c16="http://schemas.microsoft.com/office/drawing/2014/chart" uri="{C3380CC4-5D6E-409C-BE32-E72D297353CC}">
              <c16:uniqueId val="{00000000-E542-4724-9158-0B296062AEEB}"/>
            </c:ext>
          </c:extLst>
        </c:ser>
        <c:ser>
          <c:idx val="1"/>
          <c:order val="1"/>
          <c:tx>
            <c:strRef>
              <c:f>Sheet1!$C$12</c:f>
              <c:strCache>
                <c:ptCount val="1"/>
                <c:pt idx="0">
                  <c:v>Creditors % MC</c:v>
                </c:pt>
              </c:strCache>
            </c:strRef>
          </c:tx>
          <c:spPr>
            <a:ln w="28575" cap="rnd">
              <a:solidFill>
                <a:schemeClr val="accent2"/>
              </a:solidFill>
              <a:round/>
            </a:ln>
            <a:effectLst/>
          </c:spPr>
          <c:marker>
            <c:symbol val="none"/>
          </c:marker>
          <c:cat>
            <c:numRef>
              <c:f>Sheet1!$D$10:$I$10</c:f>
              <c:numCache>
                <c:formatCode>General</c:formatCode>
                <c:ptCount val="6"/>
                <c:pt idx="0">
                  <c:v>2019</c:v>
                </c:pt>
                <c:pt idx="1">
                  <c:v>2020</c:v>
                </c:pt>
                <c:pt idx="2">
                  <c:v>2021</c:v>
                </c:pt>
                <c:pt idx="3">
                  <c:v>2022</c:v>
                </c:pt>
                <c:pt idx="4">
                  <c:v>2023</c:v>
                </c:pt>
                <c:pt idx="5">
                  <c:v>2024</c:v>
                </c:pt>
              </c:numCache>
            </c:numRef>
          </c:cat>
          <c:val>
            <c:numRef>
              <c:f>Sheet1!$D$12:$I$12</c:f>
              <c:numCache>
                <c:formatCode>0%</c:formatCode>
                <c:ptCount val="6"/>
                <c:pt idx="0">
                  <c:v>3.7733590231575589E-2</c:v>
                </c:pt>
                <c:pt idx="1">
                  <c:v>4.5251291175547111E-2</c:v>
                </c:pt>
                <c:pt idx="2">
                  <c:v>2.0989149823159244E-2</c:v>
                </c:pt>
                <c:pt idx="3">
                  <c:v>3.2355281176425339E-2</c:v>
                </c:pt>
                <c:pt idx="4">
                  <c:v>4.042100255122285E-2</c:v>
                </c:pt>
                <c:pt idx="5">
                  <c:v>3.8135897336968545E-2</c:v>
                </c:pt>
              </c:numCache>
            </c:numRef>
          </c:val>
          <c:smooth val="0"/>
          <c:extLst xmlns:c16r2="http://schemas.microsoft.com/office/drawing/2015/06/chart">
            <c:ext xmlns:c16="http://schemas.microsoft.com/office/drawing/2014/chart" uri="{C3380CC4-5D6E-409C-BE32-E72D297353CC}">
              <c16:uniqueId val="{00000001-E542-4724-9158-0B296062AEEB}"/>
            </c:ext>
          </c:extLst>
        </c:ser>
        <c:ser>
          <c:idx val="2"/>
          <c:order val="2"/>
          <c:tx>
            <c:strRef>
              <c:f>Sheet1!$C$13</c:f>
              <c:strCache>
                <c:ptCount val="1"/>
                <c:pt idx="0">
                  <c:v>Inventories % of NSV</c:v>
                </c:pt>
              </c:strCache>
            </c:strRef>
          </c:tx>
          <c:spPr>
            <a:ln w="28575" cap="rnd">
              <a:solidFill>
                <a:schemeClr val="accent3"/>
              </a:solidFill>
              <a:round/>
            </a:ln>
            <a:effectLst/>
          </c:spPr>
          <c:marker>
            <c:symbol val="none"/>
          </c:marker>
          <c:cat>
            <c:numRef>
              <c:f>Sheet1!$D$10:$I$10</c:f>
              <c:numCache>
                <c:formatCode>General</c:formatCode>
                <c:ptCount val="6"/>
                <c:pt idx="0">
                  <c:v>2019</c:v>
                </c:pt>
                <c:pt idx="1">
                  <c:v>2020</c:v>
                </c:pt>
                <c:pt idx="2">
                  <c:v>2021</c:v>
                </c:pt>
                <c:pt idx="3">
                  <c:v>2022</c:v>
                </c:pt>
                <c:pt idx="4">
                  <c:v>2023</c:v>
                </c:pt>
                <c:pt idx="5">
                  <c:v>2024</c:v>
                </c:pt>
              </c:numCache>
            </c:numRef>
          </c:cat>
          <c:val>
            <c:numRef>
              <c:f>Sheet1!$D$13:$I$13</c:f>
              <c:numCache>
                <c:formatCode>0%</c:formatCode>
                <c:ptCount val="6"/>
                <c:pt idx="0">
                  <c:v>0.35798360416706576</c:v>
                </c:pt>
                <c:pt idx="1">
                  <c:v>0.26783456589949745</c:v>
                </c:pt>
                <c:pt idx="2">
                  <c:v>0.2861031769409853</c:v>
                </c:pt>
                <c:pt idx="3">
                  <c:v>0.3509711400184069</c:v>
                </c:pt>
                <c:pt idx="4">
                  <c:v>0.32656748706774552</c:v>
                </c:pt>
                <c:pt idx="5">
                  <c:v>0.20172471771152603</c:v>
                </c:pt>
              </c:numCache>
            </c:numRef>
          </c:val>
          <c:smooth val="0"/>
          <c:extLst xmlns:c16r2="http://schemas.microsoft.com/office/drawing/2015/06/chart">
            <c:ext xmlns:c16="http://schemas.microsoft.com/office/drawing/2014/chart" uri="{C3380CC4-5D6E-409C-BE32-E72D297353CC}">
              <c16:uniqueId val="{00000002-E542-4724-9158-0B296062AEEB}"/>
            </c:ext>
          </c:extLst>
        </c:ser>
        <c:dLbls>
          <c:showLegendKey val="0"/>
          <c:showVal val="0"/>
          <c:showCatName val="0"/>
          <c:showSerName val="0"/>
          <c:showPercent val="0"/>
          <c:showBubbleSize val="0"/>
        </c:dLbls>
        <c:smooth val="0"/>
        <c:axId val="1454448"/>
        <c:axId val="1459888"/>
      </c:lineChart>
      <c:catAx>
        <c:axId val="145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en-US"/>
          </a:p>
        </c:txPr>
        <c:crossAx val="1459888"/>
        <c:crossesAt val="0"/>
        <c:auto val="1"/>
        <c:lblAlgn val="ctr"/>
        <c:lblOffset val="100"/>
        <c:noMultiLvlLbl val="0"/>
      </c:catAx>
      <c:valAx>
        <c:axId val="1459888"/>
        <c:scaling>
          <c:orientation val="minMax"/>
          <c:max val="0.5"/>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en-US"/>
          </a:p>
        </c:txPr>
        <c:crossAx val="1454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BCC257B4-38B2-4D8D-9BF3-937FBCF787B9}" type="datetimeFigureOut">
              <a:rPr lang="en-US" smtClean="0"/>
              <a:t>12/5/2023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6F0255D7-86CA-4B38-A2D8-D35FC11BFB2F}" type="slidenum">
              <a:rPr lang="en-US" smtClean="0"/>
              <a:t>‹#›</a:t>
            </a:fld>
            <a:endParaRPr lang="en-US"/>
          </a:p>
        </p:txBody>
      </p:sp>
    </p:spTree>
    <p:extLst>
      <p:ext uri="{BB962C8B-B14F-4D97-AF65-F5344CB8AC3E}">
        <p14:creationId xmlns:p14="http://schemas.microsoft.com/office/powerpoint/2010/main" val="3873992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Penetration grows – 10% in 5 years</a:t>
            </a:r>
          </a:p>
          <a:p>
            <a:r>
              <a:rPr lang="en-US" dirty="0"/>
              <a:t>Volume growth</a:t>
            </a:r>
          </a:p>
          <a:p>
            <a:r>
              <a:rPr lang="en-US" dirty="0"/>
              <a:t>Value growth </a:t>
            </a:r>
          </a:p>
          <a:p>
            <a:r>
              <a:rPr lang="en-US" dirty="0"/>
              <a:t>PEL maintain share – annual vol/</a:t>
            </a:r>
            <a:r>
              <a:rPr lang="en-US" dirty="0" err="1"/>
              <a:t>val</a:t>
            </a:r>
            <a:r>
              <a:rPr lang="en-US" dirty="0"/>
              <a:t> growth</a:t>
            </a:r>
          </a:p>
        </p:txBody>
      </p:sp>
      <p:sp>
        <p:nvSpPr>
          <p:cNvPr id="4" name="Slide Number Placeholder 3"/>
          <p:cNvSpPr>
            <a:spLocks noGrp="1"/>
          </p:cNvSpPr>
          <p:nvPr>
            <p:ph type="sldNum" sz="quarter" idx="5"/>
          </p:nvPr>
        </p:nvSpPr>
        <p:spPr/>
        <p:txBody>
          <a:bodyPr/>
          <a:lstStyle/>
          <a:p>
            <a:pPr defTabSz="465861">
              <a:defRPr/>
            </a:pPr>
            <a:fld id="{351B3D27-AE85-4452-B683-6BB74334B0A9}" type="slidenum">
              <a:rPr lang="en-US">
                <a:solidFill>
                  <a:prstClr val="black"/>
                </a:solidFill>
                <a:latin typeface="Calibri" panose="020F0502020204030204"/>
              </a:rPr>
              <a:pPr defTabSz="465861">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3311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Penetration grows – 10% in 5 years</a:t>
            </a:r>
          </a:p>
          <a:p>
            <a:r>
              <a:rPr lang="en-US" dirty="0"/>
              <a:t>Volume growth</a:t>
            </a:r>
          </a:p>
          <a:p>
            <a:r>
              <a:rPr lang="en-US" dirty="0"/>
              <a:t>Value growth </a:t>
            </a:r>
          </a:p>
          <a:p>
            <a:r>
              <a:rPr lang="en-US" dirty="0"/>
              <a:t>PEL maintain share – annual vol/</a:t>
            </a:r>
            <a:r>
              <a:rPr lang="en-US" dirty="0" err="1"/>
              <a:t>val</a:t>
            </a:r>
            <a:r>
              <a:rPr lang="en-US" dirty="0"/>
              <a:t> growth</a:t>
            </a:r>
          </a:p>
        </p:txBody>
      </p:sp>
      <p:sp>
        <p:nvSpPr>
          <p:cNvPr id="4" name="Slide Number Placeholder 3"/>
          <p:cNvSpPr>
            <a:spLocks noGrp="1"/>
          </p:cNvSpPr>
          <p:nvPr>
            <p:ph type="sldNum" sz="quarter" idx="5"/>
          </p:nvPr>
        </p:nvSpPr>
        <p:spPr/>
        <p:txBody>
          <a:bodyPr/>
          <a:lstStyle/>
          <a:p>
            <a:pPr defTabSz="465861">
              <a:defRPr/>
            </a:pPr>
            <a:fld id="{351B3D27-AE85-4452-B683-6BB74334B0A9}" type="slidenum">
              <a:rPr lang="en-US">
                <a:solidFill>
                  <a:prstClr val="black"/>
                </a:solidFill>
                <a:latin typeface="Calibri" panose="020F0502020204030204"/>
              </a:rPr>
              <a:pPr defTabSz="465861">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222246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9" name="ObjectBox25" descr="&lt;tags&gt;&lt;tag n=&quot;BulletInfo&quot; v=&quot;Standard&quot; /&gt;&lt;tag n=&quot;Format&quot; v=&quot;1&quot; /&gt;&lt;/tags&gt;" hidden="1"/>
          <p:cNvSpPr>
            <a:spLocks noGrp="1"/>
          </p:cNvSpPr>
          <p:nvPr>
            <p:ph sz="quarter" idx="4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HeadingBox25" descr="&lt;tags&gt;&lt;tag n=&quot;Format&quot; v=&quot;1&quot; /&gt;&lt;/tags&gt;" hidden="1"/>
          <p:cNvSpPr>
            <a:spLocks noGrp="1"/>
          </p:cNvSpPr>
          <p:nvPr>
            <p:ph type="body" sz="quarter" idx="50"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1" name="ObjectBox24" descr="&lt;tags&gt;&lt;tag n=&quot;BulletInfo&quot; v=&quot;Standard&quot; /&gt;&lt;tag n=&quot;Format&quot; v=&quot;1&quot; /&gt;&lt;/tags&gt;" hidden="1"/>
          <p:cNvSpPr>
            <a:spLocks noGrp="1"/>
          </p:cNvSpPr>
          <p:nvPr>
            <p:ph sz="quarter" idx="5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2" name="HeadingBox24" descr="&lt;tags&gt;&lt;tag n=&quot;Format&quot; v=&quot;1&quot; /&gt;&lt;/tags&gt;" hidden="1"/>
          <p:cNvSpPr>
            <a:spLocks noGrp="1"/>
          </p:cNvSpPr>
          <p:nvPr>
            <p:ph type="body" sz="quarter" idx="52"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3" name="ObjectBox23" descr="&lt;tags&gt;&lt;tag n=&quot;BulletInfo&quot; v=&quot;Standard&quot; /&gt;&lt;tag n=&quot;Format&quot; v=&quot;1&quot; /&gt;&lt;/tags&gt;" hidden="1"/>
          <p:cNvSpPr>
            <a:spLocks noGrp="1"/>
          </p:cNvSpPr>
          <p:nvPr>
            <p:ph sz="quarter" idx="5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4" name="HeadingBox23" descr="&lt;tags&gt;&lt;tag n=&quot;Format&quot; v=&quot;1&quot; /&gt;&lt;/tags&gt;" hidden="1"/>
          <p:cNvSpPr>
            <a:spLocks noGrp="1"/>
          </p:cNvSpPr>
          <p:nvPr>
            <p:ph type="body" sz="quarter" idx="54"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5" name="ObjectBox22" descr="&lt;tags&gt;&lt;tag n=&quot;BulletInfo&quot; v=&quot;Standard&quot; /&gt;&lt;tag n=&quot;Format&quot; v=&quot;1&quot; /&gt;&lt;/tags&gt;" hidden="1"/>
          <p:cNvSpPr>
            <a:spLocks noGrp="1"/>
          </p:cNvSpPr>
          <p:nvPr>
            <p:ph sz="quarter" idx="5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HeadingBox22" descr="&lt;tags&gt;&lt;tag n=&quot;Format&quot; v=&quot;1&quot; /&gt;&lt;/tags&gt;" hidden="1"/>
          <p:cNvSpPr>
            <a:spLocks noGrp="1"/>
          </p:cNvSpPr>
          <p:nvPr>
            <p:ph type="body" sz="quarter" idx="56"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7" name="ObjectBox21" descr="&lt;tags&gt;&lt;tag n=&quot;BulletInfo&quot; v=&quot;Standard&quot; /&gt;&lt;tag n=&quot;Format&quot; v=&quot;1&quot; /&gt;&lt;/tags&gt;" hidden="1"/>
          <p:cNvSpPr>
            <a:spLocks noGrp="1"/>
          </p:cNvSpPr>
          <p:nvPr>
            <p:ph sz="quarter" idx="5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HeadingBox21" descr="&lt;tags&gt;&lt;tag n=&quot;Format&quot; v=&quot;1&quot; /&gt;&lt;/tags&gt;" hidden="1"/>
          <p:cNvSpPr>
            <a:spLocks noGrp="1"/>
          </p:cNvSpPr>
          <p:nvPr>
            <p:ph type="body" sz="quarter" idx="58"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9" name="ObjectBox20" descr="&lt;tags&gt;&lt;tag n=&quot;BulletInfo&quot; v=&quot;Standard&quot; /&gt;&lt;tag n=&quot;Format&quot; v=&quot;1&quot; /&gt;&lt;/tags&gt;" hidden="1"/>
          <p:cNvSpPr>
            <a:spLocks noGrp="1"/>
          </p:cNvSpPr>
          <p:nvPr>
            <p:ph sz="quarter" idx="5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HeadingBox20" descr="&lt;tags&gt;&lt;tag n=&quot;Format&quot; v=&quot;1&quot; /&gt;&lt;/tags&gt;" hidden="1"/>
          <p:cNvSpPr>
            <a:spLocks noGrp="1"/>
          </p:cNvSpPr>
          <p:nvPr>
            <p:ph type="body" sz="quarter" idx="60"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1" name="ObjectBox19" descr="&lt;tags&gt;&lt;tag n=&quot;BulletInfo&quot; v=&quot;Standard&quot; /&gt;&lt;tag n=&quot;Format&quot; v=&quot;1&quot; /&gt;&lt;/tags&gt;" hidden="1"/>
          <p:cNvSpPr>
            <a:spLocks noGrp="1"/>
          </p:cNvSpPr>
          <p:nvPr>
            <p:ph sz="quarter" idx="6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2" name="HeadingBox19" descr="&lt;tags&gt;&lt;tag n=&quot;Format&quot; v=&quot;1&quot; /&gt;&lt;/tags&gt;" hidden="1"/>
          <p:cNvSpPr>
            <a:spLocks noGrp="1"/>
          </p:cNvSpPr>
          <p:nvPr>
            <p:ph type="body" sz="quarter" idx="62"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3" name="ObjectBox18" descr="&lt;tags&gt;&lt;tag n=&quot;BulletInfo&quot; v=&quot;Standard&quot; /&gt;&lt;tag n=&quot;Format&quot; v=&quot;1&quot; /&gt;&lt;/tags&gt;" hidden="1"/>
          <p:cNvSpPr>
            <a:spLocks noGrp="1"/>
          </p:cNvSpPr>
          <p:nvPr>
            <p:ph sz="quarter" idx="6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4" name="HeadingBox18" descr="&lt;tags&gt;&lt;tag n=&quot;Format&quot; v=&quot;1&quot; /&gt;&lt;/tags&gt;" hidden="1"/>
          <p:cNvSpPr>
            <a:spLocks noGrp="1"/>
          </p:cNvSpPr>
          <p:nvPr>
            <p:ph type="body" sz="quarter" idx="64"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5" name="ObjectBox17" descr="&lt;tags&gt;&lt;tag n=&quot;BulletInfo&quot; v=&quot;Standard&quot; /&gt;&lt;tag n=&quot;Format&quot; v=&quot;1&quot; /&gt;&lt;/tags&gt;" hidden="1"/>
          <p:cNvSpPr>
            <a:spLocks noGrp="1"/>
          </p:cNvSpPr>
          <p:nvPr>
            <p:ph sz="quarter" idx="6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6" name="HeadingBox17" descr="&lt;tags&gt;&lt;tag n=&quot;Format&quot; v=&quot;1&quot; /&gt;&lt;/tags&gt;" hidden="1"/>
          <p:cNvSpPr>
            <a:spLocks noGrp="1"/>
          </p:cNvSpPr>
          <p:nvPr>
            <p:ph type="body" sz="quarter" idx="66"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6" name="ObjectBox16" descr="&lt;tags&gt;&lt;tag n=&quot;BulletInfo&quot; v=&quot;Standard&quot; /&gt;&lt;tag n=&quot;Format&quot; v=&quot;1&quot; /&gt;&lt;/tags&gt;" hidden="1"/>
          <p:cNvSpPr>
            <a:spLocks noGrp="1"/>
          </p:cNvSpPr>
          <p:nvPr>
            <p:ph sz="quarter" idx="3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HeadingBox16" descr="&lt;tags&gt;&lt;tag n=&quot;Format&quot; v=&quot;1&quot; /&gt;&lt;/tags&gt;" hidden="1"/>
          <p:cNvSpPr>
            <a:spLocks noGrp="1"/>
          </p:cNvSpPr>
          <p:nvPr>
            <p:ph type="body" sz="quarter" idx="40"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8" name="ObjectBox15" descr="&lt;tags&gt;&lt;tag n=&quot;BulletInfo&quot; v=&quot;Standard&quot; /&gt;&lt;tag n=&quot;Format&quot; v=&quot;1&quot; /&gt;&lt;/tags&gt;" hidden="1"/>
          <p:cNvSpPr>
            <a:spLocks noGrp="1"/>
          </p:cNvSpPr>
          <p:nvPr>
            <p:ph sz="quarter" idx="4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HeadingBox15" descr="&lt;tags&gt;&lt;tag n=&quot;Format&quot; v=&quot;1&quot; /&gt;&lt;/tags&gt;" hidden="1"/>
          <p:cNvSpPr>
            <a:spLocks noGrp="1"/>
          </p:cNvSpPr>
          <p:nvPr>
            <p:ph type="body" sz="quarter" idx="42"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1" name="ObjectBox14" descr="&lt;tags&gt;&lt;tag n=&quot;BulletInfo&quot; v=&quot;Standard&quot; /&gt;&lt;tag n=&quot;Format&quot; v=&quot;1&quot; /&gt;&lt;/tags&gt;" hidden="1"/>
          <p:cNvSpPr>
            <a:spLocks noGrp="1"/>
          </p:cNvSpPr>
          <p:nvPr>
            <p:ph sz="quarter" idx="4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HeadingBox14" descr="&lt;tags&gt;&lt;tag n=&quot;Format&quot; v=&quot;1&quot; /&gt;&lt;/tags&gt;" hidden="1"/>
          <p:cNvSpPr>
            <a:spLocks noGrp="1"/>
          </p:cNvSpPr>
          <p:nvPr>
            <p:ph type="body" sz="quarter" idx="44"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3" name="ObjectBox13" descr="&lt;tags&gt;&lt;tag n=&quot;BulletInfo&quot; v=&quot;Standard&quot; /&gt;&lt;tag n=&quot;Format&quot; v=&quot;1&quot; /&gt;&lt;/tags&gt;" hidden="1"/>
          <p:cNvSpPr>
            <a:spLocks noGrp="1"/>
          </p:cNvSpPr>
          <p:nvPr>
            <p:ph sz="quarter" idx="4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HeadingBox13" descr="&lt;tags&gt;&lt;tag n=&quot;Format&quot; v=&quot;1&quot; /&gt;&lt;/tags&gt;" hidden="1"/>
          <p:cNvSpPr>
            <a:spLocks noGrp="1"/>
          </p:cNvSpPr>
          <p:nvPr>
            <p:ph type="body" sz="quarter" idx="46"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5" name="ObjectBox12" descr="&lt;tags&gt;&lt;tag n=&quot;BulletInfo&quot; v=&quot;Standard&quot; /&gt;&lt;tag n=&quot;Format&quot; v=&quot;1&quot; /&gt;&lt;/tags&gt;" hidden="1"/>
          <p:cNvSpPr>
            <a:spLocks noGrp="1"/>
          </p:cNvSpPr>
          <p:nvPr>
            <p:ph sz="quarter" idx="3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HeadingBox12" descr="&lt;tags&gt;&lt;tag n=&quot;Format&quot; v=&quot;1&quot; /&gt;&lt;/tags&gt;" hidden="1"/>
          <p:cNvSpPr>
            <a:spLocks noGrp="1"/>
          </p:cNvSpPr>
          <p:nvPr>
            <p:ph type="body" sz="quarter" idx="34"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7" name="ObjectBox11" descr="&lt;tags&gt;&lt;tag n=&quot;BulletInfo&quot; v=&quot;Standard&quot; /&gt;&lt;tag n=&quot;Format&quot; v=&quot;1&quot; /&gt;&lt;/tags&gt;" hidden="1"/>
          <p:cNvSpPr>
            <a:spLocks noGrp="1"/>
          </p:cNvSpPr>
          <p:nvPr>
            <p:ph sz="quarter" idx="3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HeadingBox11" descr="&lt;tags&gt;&lt;tag n=&quot;Format&quot; v=&quot;1&quot; /&gt;&lt;/tags&gt;" hidden="1"/>
          <p:cNvSpPr>
            <a:spLocks noGrp="1"/>
          </p:cNvSpPr>
          <p:nvPr>
            <p:ph type="body" sz="quarter" idx="36"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9" name="ObjectBox10" descr="&lt;tags&gt;&lt;tag n=&quot;BulletInfo&quot; v=&quot;Standard&quot; /&gt;&lt;tag n=&quot;Format&quot; v=&quot;1&quot; /&gt;&lt;/tags&gt;" hidden="1"/>
          <p:cNvSpPr>
            <a:spLocks noGrp="1"/>
          </p:cNvSpPr>
          <p:nvPr>
            <p:ph sz="quarter" idx="3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HeadingBox10" descr="&lt;tags&gt;&lt;tag n=&quot;Format&quot; v=&quot;1&quot; /&gt;&lt;/tags&gt;" hidden="1"/>
          <p:cNvSpPr>
            <a:spLocks noGrp="1"/>
          </p:cNvSpPr>
          <p:nvPr>
            <p:ph type="body" sz="quarter" idx="38"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1" name="ObjectBox9" descr="&lt;tags&gt;&lt;tag n=&quot;BulletInfo&quot; v=&quot;Standard&quot; /&gt;&lt;tag n=&quot;Format&quot; v=&quot;1&quot; /&gt;&lt;/tags&gt;" hidden="1"/>
          <p:cNvSpPr>
            <a:spLocks noGrp="1"/>
          </p:cNvSpPr>
          <p:nvPr>
            <p:ph sz="quarter" idx="2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HeadingBox9" descr="&lt;tags&gt;&lt;tag n=&quot;Format&quot; v=&quot;1&quot; /&gt;&lt;/tags&gt;" hidden="1"/>
          <p:cNvSpPr>
            <a:spLocks noGrp="1"/>
          </p:cNvSpPr>
          <p:nvPr>
            <p:ph type="body" sz="quarter" idx="32"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3" name="ObjectBox8" descr="&lt;tags&gt;&lt;tag n=&quot;BulletInfo&quot; v=&quot;Standard&quot; /&gt;&lt;tag n=&quot;Format&quot; v=&quot;1&quot; /&gt;&lt;/tags&gt;" hidden="1"/>
          <p:cNvSpPr>
            <a:spLocks noGrp="1"/>
          </p:cNvSpPr>
          <p:nvPr>
            <p:ph sz="quarter" idx="24"/>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HeadingBox8" descr="&lt;tags&gt;&lt;tag n=&quot;Format&quot; v=&quot;1&quot; /&gt;&lt;/tags&gt;" hidden="1"/>
          <p:cNvSpPr>
            <a:spLocks noGrp="1"/>
          </p:cNvSpPr>
          <p:nvPr>
            <p:ph type="body" sz="quarter" idx="23"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5" name="ObjectBox7" descr="&lt;tags&gt;&lt;tag n=&quot;BulletInfo&quot; v=&quot;Standard&quot; /&gt;&lt;tag n=&quot;Format&quot; v=&quot;1&quot; /&gt;&lt;/tags&gt;" hidden="1"/>
          <p:cNvSpPr>
            <a:spLocks noGrp="1"/>
          </p:cNvSpPr>
          <p:nvPr>
            <p:ph sz="quarter" idx="18"/>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HeadingBox7" descr="&lt;tags&gt;&lt;tag n=&quot;Format&quot; v=&quot;1&quot; /&gt;&lt;/tags&gt;" hidden="1"/>
          <p:cNvSpPr>
            <a:spLocks noGrp="1"/>
          </p:cNvSpPr>
          <p:nvPr>
            <p:ph type="body" sz="quarter" idx="17"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7" name="ObjectBox6" descr="&lt;tags&gt;&lt;tag n=&quot;BulletInfo&quot; v=&quot;Standard&quot; /&gt;&lt;tag n=&quot;Format&quot; v=&quot;1&quot; /&gt;&lt;/tags&gt;" hidden="1"/>
          <p:cNvSpPr>
            <a:spLocks noGrp="1"/>
          </p:cNvSpPr>
          <p:nvPr>
            <p:ph sz="quarter" idx="2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HeadingBox6" descr="&lt;tags&gt;&lt;tag n=&quot;Format&quot; v=&quot;1&quot; /&gt;&lt;/tags&gt;" hidden="1"/>
          <p:cNvSpPr>
            <a:spLocks noGrp="1"/>
          </p:cNvSpPr>
          <p:nvPr>
            <p:ph type="body" sz="quarter" idx="31"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9" name="ObjectBox5" descr="&lt;tags&gt;&lt;tag n=&quot;BulletInfo&quot; v=&quot;Standard&quot; /&gt;&lt;tag n=&quot;Format&quot; v=&quot;1&quot; /&gt;&lt;/tags&gt;" hidden="1"/>
          <p:cNvSpPr>
            <a:spLocks noGrp="1"/>
          </p:cNvSpPr>
          <p:nvPr>
            <p:ph sz="quarter" idx="2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HeadingBox5" descr="&lt;tags&gt;&lt;tag n=&quot;Format&quot; v=&quot;1&quot; /&gt;&lt;/tags&gt;" hidden="1"/>
          <p:cNvSpPr>
            <a:spLocks noGrp="1"/>
          </p:cNvSpPr>
          <p:nvPr>
            <p:ph type="body" sz="quarter" idx="19"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1" name="ObjectBox4" descr="&lt;tags&gt;&lt;tag n=&quot;BulletInfo&quot; v=&quot;Standard&quot; /&gt;&lt;tag n=&quot;Format&quot; v=&quot;1&quot; /&gt;&lt;/tags&gt;" hidden="1"/>
          <p:cNvSpPr>
            <a:spLocks noGrp="1"/>
          </p:cNvSpPr>
          <p:nvPr>
            <p:ph sz="quarter" idx="1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HeadingBox4" descr="&lt;tags&gt;&lt;tag n=&quot;Format&quot; v=&quot;1&quot; /&gt;&lt;/tags&gt;" hidden="1"/>
          <p:cNvSpPr>
            <a:spLocks noGrp="1"/>
          </p:cNvSpPr>
          <p:nvPr>
            <p:ph type="body" sz="quarter" idx="14"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3" name="ObjectBox3" descr="&lt;tags&gt;&lt;tag n=&quot;BulletInfo&quot; v=&quot;Standard&quot; /&gt;&lt;tag n=&quot;Format&quot; v=&quot;1&quot; /&gt;&lt;/tags&gt;" hidden="1"/>
          <p:cNvSpPr>
            <a:spLocks noGrp="1"/>
          </p:cNvSpPr>
          <p:nvPr>
            <p:ph sz="quarter" idx="28"/>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HeadingBox3" descr="&lt;tags&gt;&lt;tag n=&quot;Format&quot; v=&quot;1&quot; /&gt;&lt;/tags&gt;" hidden="1"/>
          <p:cNvSpPr>
            <a:spLocks noGrp="1"/>
          </p:cNvSpPr>
          <p:nvPr>
            <p:ph type="body" sz="quarter" idx="30"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5" name="ObjectBox2" descr="&lt;tags&gt;&lt;tag n=&quot;BulletInfo&quot; v=&quot;Standard&quot; /&gt;&lt;tag n=&quot;Format&quot; v=&quot;1&quot; /&gt;&lt;/tags&gt;" hidden="1"/>
          <p:cNvSpPr>
            <a:spLocks noGrp="1"/>
          </p:cNvSpPr>
          <p:nvPr>
            <p:ph sz="quarter" idx="22"/>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HeadingBox2" descr="&lt;tags&gt;&lt;tag n=&quot;Format&quot; v=&quot;1&quot; /&gt;&lt;/tags&gt;" hidden="1"/>
          <p:cNvSpPr>
            <a:spLocks noGrp="1"/>
          </p:cNvSpPr>
          <p:nvPr>
            <p:ph type="body" sz="quarter" idx="20"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7" name="ObjectBox1" descr="&lt;tags&gt;&lt;tag n=&quot;BulletInfo&quot; v=&quot;Standard&quot; /&gt;&lt;tag n=&quot;Format&quot; v=&quot;1&quot; /&gt;&lt;/tags&gt;" hidden="1"/>
          <p:cNvSpPr>
            <a:spLocks noGrp="1"/>
          </p:cNvSpPr>
          <p:nvPr>
            <p:ph sz="quarter" idx="4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HeadingBox1" descr="&lt;tags&gt;&lt;tag n=&quot;Format&quot; v=&quot;1&quot; /&gt;&lt;/tags&gt;" hidden="1"/>
          <p:cNvSpPr>
            <a:spLocks noGrp="1"/>
          </p:cNvSpPr>
          <p:nvPr>
            <p:ph type="body" sz="quarter" idx="48"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9" name="SlideNumber"/>
          <p:cNvSpPr>
            <a:spLocks noGrp="1" noChangeArrowheads="1"/>
          </p:cNvSpPr>
          <p:nvPr>
            <p:ph type="sldNum" sz="quarter" idx="4"/>
          </p:nvPr>
        </p:nvSpPr>
        <p:spPr bwMode="auto">
          <a:xfrm>
            <a:off x="9249834" y="6324600"/>
            <a:ext cx="234103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accent4"/>
                </a:solidFill>
                <a:latin typeface="+mn-lt"/>
                <a:ea typeface="+mn-ea"/>
                <a:cs typeface="+mn-cs"/>
              </a:defRPr>
            </a:lvl1pPr>
          </a:lstStyle>
          <a:p>
            <a:fld id="{3C5482B9-D11D-4067-B360-F1AA9B4F5826}" type="slidenum">
              <a:rPr lang="en-US" noProof="1" smtClean="0">
                <a:solidFill>
                  <a:srgbClr val="3B3E3F"/>
                </a:solidFill>
              </a:rPr>
              <a:pPr/>
              <a:t>‹#›</a:t>
            </a:fld>
            <a:endParaRPr lang="en-US" noProof="1">
              <a:solidFill>
                <a:srgbClr val="3B3E3F"/>
              </a:solidFill>
            </a:endParaRPr>
          </a:p>
        </p:txBody>
      </p:sp>
      <p:sp>
        <p:nvSpPr>
          <p:cNvPr id="5" name="MessageStatement"/>
          <p:cNvSpPr>
            <a:spLocks noGrp="1" noChangeArrowheads="1"/>
          </p:cNvSpPr>
          <p:nvPr>
            <p:ph type="subTitle" idx="1" hasCustomPrompt="1"/>
          </p:nvPr>
        </p:nvSpPr>
        <p:spPr>
          <a:xfrm>
            <a:off x="600000" y="5731200"/>
            <a:ext cx="10982401" cy="298800"/>
          </a:xfrm>
          <a:solidFill>
            <a:schemeClr val="accent5"/>
          </a:solidFill>
          <a:ln w="6350">
            <a:solidFill>
              <a:schemeClr val="bg1"/>
            </a:solidFill>
          </a:ln>
          <a:effectLst/>
        </p:spPr>
        <p:txBody>
          <a:bodyPr vert="horz" wrap="square" lIns="90000" tIns="46800" rIns="90000" bIns="46800" numCol="1" anchor="b" anchorCtr="0" compatLnSpc="1">
            <a:prstTxWarp prst="textNoShape">
              <a:avLst/>
            </a:prstTxWarp>
            <a:spAutoFit/>
          </a:bodyPr>
          <a:lstStyle>
            <a:lvl1pPr>
              <a:defRPr lang="en-US" noProof="0" dirty="0" smtClean="0">
                <a:solidFill>
                  <a:schemeClr val="bg1"/>
                </a:solidFill>
                <a:latin typeface="+mn-lt"/>
                <a:ea typeface="+mn-ea"/>
                <a:cs typeface="+mn-cs"/>
              </a:defRPr>
            </a:lvl1pPr>
          </a:lstStyle>
          <a:p>
            <a:pPr lvl="0"/>
            <a:r>
              <a:rPr lang="en-US" noProof="0" dirty="0"/>
              <a:t>Message statement</a:t>
            </a:r>
          </a:p>
        </p:txBody>
      </p:sp>
      <p:sp>
        <p:nvSpPr>
          <p:cNvPr id="2" name="Title"/>
          <p:cNvSpPr>
            <a:spLocks noGrp="1"/>
          </p:cNvSpPr>
          <p:nvPr>
            <p:ph type="title" hasCustomPrompt="1"/>
          </p:nvPr>
        </p:nvSpPr>
        <p:spPr/>
        <p:txBody>
          <a:bodyPr/>
          <a:lstStyle>
            <a:lvl1pPr>
              <a:defRPr>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229547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D87A08-070D-4C66-B77E-2131ADDCD601}"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CEA20-8A84-4E39-BA76-34966BACF216}" type="slidenum">
              <a:rPr lang="en-US" smtClean="0"/>
              <a:t>‹#›</a:t>
            </a:fld>
            <a:endParaRPr lang="en-US"/>
          </a:p>
        </p:txBody>
      </p:sp>
    </p:spTree>
    <p:extLst>
      <p:ext uri="{BB962C8B-B14F-4D97-AF65-F5344CB8AC3E}">
        <p14:creationId xmlns:p14="http://schemas.microsoft.com/office/powerpoint/2010/main" val="4075859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D87A08-070D-4C66-B77E-2131ADDCD601}"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CEA20-8A84-4E39-BA76-34966BACF216}" type="slidenum">
              <a:rPr lang="en-US" smtClean="0"/>
              <a:t>‹#›</a:t>
            </a:fld>
            <a:endParaRPr lang="en-US"/>
          </a:p>
        </p:txBody>
      </p:sp>
    </p:spTree>
    <p:extLst>
      <p:ext uri="{BB962C8B-B14F-4D97-AF65-F5344CB8AC3E}">
        <p14:creationId xmlns:p14="http://schemas.microsoft.com/office/powerpoint/2010/main" val="3271426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87A08-070D-4C66-B77E-2131ADDCD601}"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ECEA20-8A84-4E39-BA76-34966BACF216}" type="slidenum">
              <a:rPr lang="en-US" smtClean="0"/>
              <a:t>‹#›</a:t>
            </a:fld>
            <a:endParaRPr lang="en-US"/>
          </a:p>
        </p:txBody>
      </p:sp>
    </p:spTree>
    <p:extLst>
      <p:ext uri="{BB962C8B-B14F-4D97-AF65-F5344CB8AC3E}">
        <p14:creationId xmlns:p14="http://schemas.microsoft.com/office/powerpoint/2010/main" val="4078649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87A08-070D-4C66-B77E-2131ADDCD601}"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CEA20-8A84-4E39-BA76-34966BACF216}" type="slidenum">
              <a:rPr lang="en-US" smtClean="0"/>
              <a:t>‹#›</a:t>
            </a:fld>
            <a:endParaRPr lang="en-US"/>
          </a:p>
        </p:txBody>
      </p:sp>
    </p:spTree>
    <p:extLst>
      <p:ext uri="{BB962C8B-B14F-4D97-AF65-F5344CB8AC3E}">
        <p14:creationId xmlns:p14="http://schemas.microsoft.com/office/powerpoint/2010/main" val="2931702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87A08-070D-4C66-B77E-2131ADDCD601}"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CEA20-8A84-4E39-BA76-34966BACF216}" type="slidenum">
              <a:rPr lang="en-US" smtClean="0"/>
              <a:t>‹#›</a:t>
            </a:fld>
            <a:endParaRPr lang="en-US"/>
          </a:p>
        </p:txBody>
      </p:sp>
    </p:spTree>
    <p:extLst>
      <p:ext uri="{BB962C8B-B14F-4D97-AF65-F5344CB8AC3E}">
        <p14:creationId xmlns:p14="http://schemas.microsoft.com/office/powerpoint/2010/main" val="2812362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87A08-070D-4C66-B77E-2131ADDCD601}"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EA20-8A84-4E39-BA76-34966BACF216}" type="slidenum">
              <a:rPr lang="en-US" smtClean="0"/>
              <a:t>‹#›</a:t>
            </a:fld>
            <a:endParaRPr lang="en-US"/>
          </a:p>
        </p:txBody>
      </p:sp>
    </p:spTree>
    <p:extLst>
      <p:ext uri="{BB962C8B-B14F-4D97-AF65-F5344CB8AC3E}">
        <p14:creationId xmlns:p14="http://schemas.microsoft.com/office/powerpoint/2010/main" val="3778115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87A08-070D-4C66-B77E-2131ADDCD601}"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EA20-8A84-4E39-BA76-34966BACF216}" type="slidenum">
              <a:rPr lang="en-US" smtClean="0"/>
              <a:t>‹#›</a:t>
            </a:fld>
            <a:endParaRPr lang="en-US"/>
          </a:p>
        </p:txBody>
      </p:sp>
    </p:spTree>
    <p:extLst>
      <p:ext uri="{BB962C8B-B14F-4D97-AF65-F5344CB8AC3E}">
        <p14:creationId xmlns:p14="http://schemas.microsoft.com/office/powerpoint/2010/main" val="3444279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9" name="ObjectBox25" descr="&lt;tags&gt;&lt;tag n=&quot;BulletInfo&quot; v=&quot;Standard&quot; /&gt;&lt;tag n=&quot;Format&quot; v=&quot;1&quot; /&gt;&lt;/tags&gt;" hidden="1"/>
          <p:cNvSpPr>
            <a:spLocks noGrp="1"/>
          </p:cNvSpPr>
          <p:nvPr>
            <p:ph sz="quarter" idx="4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HeadingBox25" descr="&lt;tags&gt;&lt;tag n=&quot;Format&quot; v=&quot;1&quot; /&gt;&lt;/tags&gt;" hidden="1"/>
          <p:cNvSpPr>
            <a:spLocks noGrp="1"/>
          </p:cNvSpPr>
          <p:nvPr>
            <p:ph type="body" sz="quarter" idx="50"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1" name="ObjectBox24" descr="&lt;tags&gt;&lt;tag n=&quot;BulletInfo&quot; v=&quot;Standard&quot; /&gt;&lt;tag n=&quot;Format&quot; v=&quot;1&quot; /&gt;&lt;/tags&gt;" hidden="1"/>
          <p:cNvSpPr>
            <a:spLocks noGrp="1"/>
          </p:cNvSpPr>
          <p:nvPr>
            <p:ph sz="quarter" idx="5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2" name="HeadingBox24" descr="&lt;tags&gt;&lt;tag n=&quot;Format&quot; v=&quot;1&quot; /&gt;&lt;/tags&gt;" hidden="1"/>
          <p:cNvSpPr>
            <a:spLocks noGrp="1"/>
          </p:cNvSpPr>
          <p:nvPr>
            <p:ph type="body" sz="quarter" idx="52"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3" name="ObjectBox23" descr="&lt;tags&gt;&lt;tag n=&quot;BulletInfo&quot; v=&quot;Standard&quot; /&gt;&lt;tag n=&quot;Format&quot; v=&quot;1&quot; /&gt;&lt;/tags&gt;" hidden="1"/>
          <p:cNvSpPr>
            <a:spLocks noGrp="1"/>
          </p:cNvSpPr>
          <p:nvPr>
            <p:ph sz="quarter" idx="5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4" name="HeadingBox23" descr="&lt;tags&gt;&lt;tag n=&quot;Format&quot; v=&quot;1&quot; /&gt;&lt;/tags&gt;" hidden="1"/>
          <p:cNvSpPr>
            <a:spLocks noGrp="1"/>
          </p:cNvSpPr>
          <p:nvPr>
            <p:ph type="body" sz="quarter" idx="54"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5" name="ObjectBox22" descr="&lt;tags&gt;&lt;tag n=&quot;BulletInfo&quot; v=&quot;Standard&quot; /&gt;&lt;tag n=&quot;Format&quot; v=&quot;1&quot; /&gt;&lt;/tags&gt;" hidden="1"/>
          <p:cNvSpPr>
            <a:spLocks noGrp="1"/>
          </p:cNvSpPr>
          <p:nvPr>
            <p:ph sz="quarter" idx="5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HeadingBox22" descr="&lt;tags&gt;&lt;tag n=&quot;Format&quot; v=&quot;1&quot; /&gt;&lt;/tags&gt;" hidden="1"/>
          <p:cNvSpPr>
            <a:spLocks noGrp="1"/>
          </p:cNvSpPr>
          <p:nvPr>
            <p:ph type="body" sz="quarter" idx="56"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7" name="ObjectBox21" descr="&lt;tags&gt;&lt;tag n=&quot;BulletInfo&quot; v=&quot;Standard&quot; /&gt;&lt;tag n=&quot;Format&quot; v=&quot;1&quot; /&gt;&lt;/tags&gt;" hidden="1"/>
          <p:cNvSpPr>
            <a:spLocks noGrp="1"/>
          </p:cNvSpPr>
          <p:nvPr>
            <p:ph sz="quarter" idx="5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HeadingBox21" descr="&lt;tags&gt;&lt;tag n=&quot;Format&quot; v=&quot;1&quot; /&gt;&lt;/tags&gt;" hidden="1"/>
          <p:cNvSpPr>
            <a:spLocks noGrp="1"/>
          </p:cNvSpPr>
          <p:nvPr>
            <p:ph type="body" sz="quarter" idx="58"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9" name="ObjectBox20" descr="&lt;tags&gt;&lt;tag n=&quot;BulletInfo&quot; v=&quot;Standard&quot; /&gt;&lt;tag n=&quot;Format&quot; v=&quot;1&quot; /&gt;&lt;/tags&gt;" hidden="1"/>
          <p:cNvSpPr>
            <a:spLocks noGrp="1"/>
          </p:cNvSpPr>
          <p:nvPr>
            <p:ph sz="quarter" idx="5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HeadingBox20" descr="&lt;tags&gt;&lt;tag n=&quot;Format&quot; v=&quot;1&quot; /&gt;&lt;/tags&gt;" hidden="1"/>
          <p:cNvSpPr>
            <a:spLocks noGrp="1"/>
          </p:cNvSpPr>
          <p:nvPr>
            <p:ph type="body" sz="quarter" idx="60"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1" name="ObjectBox19" descr="&lt;tags&gt;&lt;tag n=&quot;BulletInfo&quot; v=&quot;Standard&quot; /&gt;&lt;tag n=&quot;Format&quot; v=&quot;1&quot; /&gt;&lt;/tags&gt;" hidden="1"/>
          <p:cNvSpPr>
            <a:spLocks noGrp="1"/>
          </p:cNvSpPr>
          <p:nvPr>
            <p:ph sz="quarter" idx="6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2" name="HeadingBox19" descr="&lt;tags&gt;&lt;tag n=&quot;Format&quot; v=&quot;1&quot; /&gt;&lt;/tags&gt;" hidden="1"/>
          <p:cNvSpPr>
            <a:spLocks noGrp="1"/>
          </p:cNvSpPr>
          <p:nvPr>
            <p:ph type="body" sz="quarter" idx="62"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3" name="ObjectBox18" descr="&lt;tags&gt;&lt;tag n=&quot;BulletInfo&quot; v=&quot;Standard&quot; /&gt;&lt;tag n=&quot;Format&quot; v=&quot;1&quot; /&gt;&lt;/tags&gt;" hidden="1"/>
          <p:cNvSpPr>
            <a:spLocks noGrp="1"/>
          </p:cNvSpPr>
          <p:nvPr>
            <p:ph sz="quarter" idx="6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4" name="HeadingBox18" descr="&lt;tags&gt;&lt;tag n=&quot;Format&quot; v=&quot;1&quot; /&gt;&lt;/tags&gt;" hidden="1"/>
          <p:cNvSpPr>
            <a:spLocks noGrp="1"/>
          </p:cNvSpPr>
          <p:nvPr>
            <p:ph type="body" sz="quarter" idx="64"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5" name="ObjectBox17" descr="&lt;tags&gt;&lt;tag n=&quot;BulletInfo&quot; v=&quot;Standard&quot; /&gt;&lt;tag n=&quot;Format&quot; v=&quot;1&quot; /&gt;&lt;/tags&gt;" hidden="1"/>
          <p:cNvSpPr>
            <a:spLocks noGrp="1"/>
          </p:cNvSpPr>
          <p:nvPr>
            <p:ph sz="quarter" idx="6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6" name="HeadingBox17" descr="&lt;tags&gt;&lt;tag n=&quot;Format&quot; v=&quot;1&quot; /&gt;&lt;/tags&gt;" hidden="1"/>
          <p:cNvSpPr>
            <a:spLocks noGrp="1"/>
          </p:cNvSpPr>
          <p:nvPr>
            <p:ph type="body" sz="quarter" idx="66"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6" name="ObjectBox16" descr="&lt;tags&gt;&lt;tag n=&quot;BulletInfo&quot; v=&quot;Standard&quot; /&gt;&lt;tag n=&quot;Format&quot; v=&quot;1&quot; /&gt;&lt;/tags&gt;" hidden="1"/>
          <p:cNvSpPr>
            <a:spLocks noGrp="1"/>
          </p:cNvSpPr>
          <p:nvPr>
            <p:ph sz="quarter" idx="3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HeadingBox16" descr="&lt;tags&gt;&lt;tag n=&quot;Format&quot; v=&quot;1&quot; /&gt;&lt;/tags&gt;" hidden="1"/>
          <p:cNvSpPr>
            <a:spLocks noGrp="1"/>
          </p:cNvSpPr>
          <p:nvPr>
            <p:ph type="body" sz="quarter" idx="40"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8" name="ObjectBox15" descr="&lt;tags&gt;&lt;tag n=&quot;BulletInfo&quot; v=&quot;Standard&quot; /&gt;&lt;tag n=&quot;Format&quot; v=&quot;1&quot; /&gt;&lt;/tags&gt;" hidden="1"/>
          <p:cNvSpPr>
            <a:spLocks noGrp="1"/>
          </p:cNvSpPr>
          <p:nvPr>
            <p:ph sz="quarter" idx="4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HeadingBox15" descr="&lt;tags&gt;&lt;tag n=&quot;Format&quot; v=&quot;1&quot; /&gt;&lt;/tags&gt;" hidden="1"/>
          <p:cNvSpPr>
            <a:spLocks noGrp="1"/>
          </p:cNvSpPr>
          <p:nvPr>
            <p:ph type="body" sz="quarter" idx="42"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1" name="ObjectBox14" descr="&lt;tags&gt;&lt;tag n=&quot;BulletInfo&quot; v=&quot;Standard&quot; /&gt;&lt;tag n=&quot;Format&quot; v=&quot;1&quot; /&gt;&lt;/tags&gt;" hidden="1"/>
          <p:cNvSpPr>
            <a:spLocks noGrp="1"/>
          </p:cNvSpPr>
          <p:nvPr>
            <p:ph sz="quarter" idx="4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HeadingBox14" descr="&lt;tags&gt;&lt;tag n=&quot;Format&quot; v=&quot;1&quot; /&gt;&lt;/tags&gt;" hidden="1"/>
          <p:cNvSpPr>
            <a:spLocks noGrp="1"/>
          </p:cNvSpPr>
          <p:nvPr>
            <p:ph type="body" sz="quarter" idx="44"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3" name="ObjectBox13" descr="&lt;tags&gt;&lt;tag n=&quot;BulletInfo&quot; v=&quot;Standard&quot; /&gt;&lt;tag n=&quot;Format&quot; v=&quot;1&quot; /&gt;&lt;/tags&gt;" hidden="1"/>
          <p:cNvSpPr>
            <a:spLocks noGrp="1"/>
          </p:cNvSpPr>
          <p:nvPr>
            <p:ph sz="quarter" idx="4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HeadingBox13" descr="&lt;tags&gt;&lt;tag n=&quot;Format&quot; v=&quot;1&quot; /&gt;&lt;/tags&gt;" hidden="1"/>
          <p:cNvSpPr>
            <a:spLocks noGrp="1"/>
          </p:cNvSpPr>
          <p:nvPr>
            <p:ph type="body" sz="quarter" idx="46"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5" name="ObjectBox12" descr="&lt;tags&gt;&lt;tag n=&quot;BulletInfo&quot; v=&quot;Standard&quot; /&gt;&lt;tag n=&quot;Format&quot; v=&quot;1&quot; /&gt;&lt;/tags&gt;" hidden="1"/>
          <p:cNvSpPr>
            <a:spLocks noGrp="1"/>
          </p:cNvSpPr>
          <p:nvPr>
            <p:ph sz="quarter" idx="3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HeadingBox12" descr="&lt;tags&gt;&lt;tag n=&quot;Format&quot; v=&quot;1&quot; /&gt;&lt;/tags&gt;" hidden="1"/>
          <p:cNvSpPr>
            <a:spLocks noGrp="1"/>
          </p:cNvSpPr>
          <p:nvPr>
            <p:ph type="body" sz="quarter" idx="34"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7" name="ObjectBox11" descr="&lt;tags&gt;&lt;tag n=&quot;BulletInfo&quot; v=&quot;Standard&quot; /&gt;&lt;tag n=&quot;Format&quot; v=&quot;1&quot; /&gt;&lt;/tags&gt;" hidden="1"/>
          <p:cNvSpPr>
            <a:spLocks noGrp="1"/>
          </p:cNvSpPr>
          <p:nvPr>
            <p:ph sz="quarter" idx="3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HeadingBox11" descr="&lt;tags&gt;&lt;tag n=&quot;Format&quot; v=&quot;1&quot; /&gt;&lt;/tags&gt;" hidden="1"/>
          <p:cNvSpPr>
            <a:spLocks noGrp="1"/>
          </p:cNvSpPr>
          <p:nvPr>
            <p:ph type="body" sz="quarter" idx="36"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9" name="ObjectBox10" descr="&lt;tags&gt;&lt;tag n=&quot;BulletInfo&quot; v=&quot;Standard&quot; /&gt;&lt;tag n=&quot;Format&quot; v=&quot;1&quot; /&gt;&lt;/tags&gt;" hidden="1"/>
          <p:cNvSpPr>
            <a:spLocks noGrp="1"/>
          </p:cNvSpPr>
          <p:nvPr>
            <p:ph sz="quarter" idx="3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HeadingBox10" descr="&lt;tags&gt;&lt;tag n=&quot;Format&quot; v=&quot;1&quot; /&gt;&lt;/tags&gt;" hidden="1"/>
          <p:cNvSpPr>
            <a:spLocks noGrp="1"/>
          </p:cNvSpPr>
          <p:nvPr>
            <p:ph type="body" sz="quarter" idx="38"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1" name="ObjectBox9" descr="&lt;tags&gt;&lt;tag n=&quot;BulletInfo&quot; v=&quot;Standard&quot; /&gt;&lt;tag n=&quot;Format&quot; v=&quot;1&quot; /&gt;&lt;/tags&gt;" hidden="1"/>
          <p:cNvSpPr>
            <a:spLocks noGrp="1"/>
          </p:cNvSpPr>
          <p:nvPr>
            <p:ph sz="quarter" idx="2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HeadingBox9" descr="&lt;tags&gt;&lt;tag n=&quot;Format&quot; v=&quot;1&quot; /&gt;&lt;/tags&gt;" hidden="1"/>
          <p:cNvSpPr>
            <a:spLocks noGrp="1"/>
          </p:cNvSpPr>
          <p:nvPr>
            <p:ph type="body" sz="quarter" idx="32"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3" name="ObjectBox8" descr="&lt;tags&gt;&lt;tag n=&quot;BulletInfo&quot; v=&quot;Standard&quot; /&gt;&lt;tag n=&quot;Format&quot; v=&quot;1&quot; /&gt;&lt;/tags&gt;" hidden="1"/>
          <p:cNvSpPr>
            <a:spLocks noGrp="1"/>
          </p:cNvSpPr>
          <p:nvPr>
            <p:ph sz="quarter" idx="24"/>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HeadingBox8" descr="&lt;tags&gt;&lt;tag n=&quot;Format&quot; v=&quot;1&quot; /&gt;&lt;/tags&gt;" hidden="1"/>
          <p:cNvSpPr>
            <a:spLocks noGrp="1"/>
          </p:cNvSpPr>
          <p:nvPr>
            <p:ph type="body" sz="quarter" idx="23"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5" name="ObjectBox7" descr="&lt;tags&gt;&lt;tag n=&quot;BulletInfo&quot; v=&quot;Standard&quot; /&gt;&lt;tag n=&quot;Format&quot; v=&quot;1&quot; /&gt;&lt;/tags&gt;" hidden="1"/>
          <p:cNvSpPr>
            <a:spLocks noGrp="1"/>
          </p:cNvSpPr>
          <p:nvPr>
            <p:ph sz="quarter" idx="18"/>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HeadingBox7" descr="&lt;tags&gt;&lt;tag n=&quot;Format&quot; v=&quot;1&quot; /&gt;&lt;/tags&gt;" hidden="1"/>
          <p:cNvSpPr>
            <a:spLocks noGrp="1"/>
          </p:cNvSpPr>
          <p:nvPr>
            <p:ph type="body" sz="quarter" idx="17"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7" name="ObjectBox6" descr="&lt;tags&gt;&lt;tag n=&quot;BulletInfo&quot; v=&quot;Standard&quot; /&gt;&lt;tag n=&quot;Format&quot; v=&quot;1&quot; /&gt;&lt;/tags&gt;" hidden="1"/>
          <p:cNvSpPr>
            <a:spLocks noGrp="1"/>
          </p:cNvSpPr>
          <p:nvPr>
            <p:ph sz="quarter" idx="2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HeadingBox6" descr="&lt;tags&gt;&lt;tag n=&quot;Format&quot; v=&quot;1&quot; /&gt;&lt;/tags&gt;" hidden="1"/>
          <p:cNvSpPr>
            <a:spLocks noGrp="1"/>
          </p:cNvSpPr>
          <p:nvPr>
            <p:ph type="body" sz="quarter" idx="31"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9" name="ObjectBox5" descr="&lt;tags&gt;&lt;tag n=&quot;BulletInfo&quot; v=&quot;Standard&quot; /&gt;&lt;tag n=&quot;Format&quot; v=&quot;1&quot; /&gt;&lt;/tags&gt;" hidden="1"/>
          <p:cNvSpPr>
            <a:spLocks noGrp="1"/>
          </p:cNvSpPr>
          <p:nvPr>
            <p:ph sz="quarter" idx="2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HeadingBox5" descr="&lt;tags&gt;&lt;tag n=&quot;Format&quot; v=&quot;1&quot; /&gt;&lt;/tags&gt;" hidden="1"/>
          <p:cNvSpPr>
            <a:spLocks noGrp="1"/>
          </p:cNvSpPr>
          <p:nvPr>
            <p:ph type="body" sz="quarter" idx="19"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1" name="ObjectBox4" descr="&lt;tags&gt;&lt;tag n=&quot;BulletInfo&quot; v=&quot;Standard&quot; /&gt;&lt;tag n=&quot;Format&quot; v=&quot;1&quot; /&gt;&lt;/tags&gt;" hidden="1"/>
          <p:cNvSpPr>
            <a:spLocks noGrp="1"/>
          </p:cNvSpPr>
          <p:nvPr>
            <p:ph sz="quarter" idx="1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HeadingBox4" descr="&lt;tags&gt;&lt;tag n=&quot;Format&quot; v=&quot;1&quot; /&gt;&lt;/tags&gt;" hidden="1"/>
          <p:cNvSpPr>
            <a:spLocks noGrp="1"/>
          </p:cNvSpPr>
          <p:nvPr>
            <p:ph type="body" sz="quarter" idx="14"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3" name="ObjectBox3" descr="&lt;tags&gt;&lt;tag n=&quot;BulletInfo&quot; v=&quot;Standard&quot; /&gt;&lt;tag n=&quot;Format&quot; v=&quot;1&quot; /&gt;&lt;/tags&gt;" hidden="1"/>
          <p:cNvSpPr>
            <a:spLocks noGrp="1"/>
          </p:cNvSpPr>
          <p:nvPr>
            <p:ph sz="quarter" idx="28"/>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HeadingBox3" descr="&lt;tags&gt;&lt;tag n=&quot;Format&quot; v=&quot;1&quot; /&gt;&lt;/tags&gt;" hidden="1"/>
          <p:cNvSpPr>
            <a:spLocks noGrp="1"/>
          </p:cNvSpPr>
          <p:nvPr>
            <p:ph type="body" sz="quarter" idx="30"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5" name="ObjectBox2" descr="&lt;tags&gt;&lt;tag n=&quot;BulletInfo&quot; v=&quot;Standard&quot; /&gt;&lt;tag n=&quot;Format&quot; v=&quot;1&quot; /&gt;&lt;/tags&gt;" hidden="1"/>
          <p:cNvSpPr>
            <a:spLocks noGrp="1"/>
          </p:cNvSpPr>
          <p:nvPr>
            <p:ph sz="quarter" idx="22"/>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HeadingBox2" descr="&lt;tags&gt;&lt;tag n=&quot;Format&quot; v=&quot;1&quot; /&gt;&lt;/tags&gt;" hidden="1"/>
          <p:cNvSpPr>
            <a:spLocks noGrp="1"/>
          </p:cNvSpPr>
          <p:nvPr>
            <p:ph type="body" sz="quarter" idx="20"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7" name="ObjectBox1" descr="&lt;tags&gt;&lt;tag n=&quot;BulletInfo&quot; v=&quot;Standard&quot; /&gt;&lt;tag n=&quot;Format&quot; v=&quot;1&quot; /&gt;&lt;/tags&gt;" hidden="1"/>
          <p:cNvSpPr>
            <a:spLocks noGrp="1"/>
          </p:cNvSpPr>
          <p:nvPr>
            <p:ph sz="quarter" idx="4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HeadingBox1" descr="&lt;tags&gt;&lt;tag n=&quot;Format&quot; v=&quot;1&quot; /&gt;&lt;/tags&gt;" hidden="1"/>
          <p:cNvSpPr>
            <a:spLocks noGrp="1"/>
          </p:cNvSpPr>
          <p:nvPr>
            <p:ph type="body" sz="quarter" idx="48" hasCustomPrompt="1"/>
          </p:nvPr>
        </p:nvSpPr>
        <p:spPr>
          <a:xfrm>
            <a:off x="3048000" y="1522856"/>
            <a:ext cx="6096000" cy="191645"/>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9" name="SlideNumber"/>
          <p:cNvSpPr>
            <a:spLocks noGrp="1" noChangeArrowheads="1"/>
          </p:cNvSpPr>
          <p:nvPr>
            <p:ph type="sldNum" sz="quarter" idx="4"/>
          </p:nvPr>
        </p:nvSpPr>
        <p:spPr bwMode="auto">
          <a:xfrm>
            <a:off x="9249835" y="6324600"/>
            <a:ext cx="234103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accent4"/>
                </a:solidFill>
                <a:latin typeface="+mn-lt"/>
                <a:ea typeface="+mn-ea"/>
                <a:cs typeface="+mn-cs"/>
              </a:defRPr>
            </a:lvl1pPr>
          </a:lstStyle>
          <a:p>
            <a:fld id="{3C5482B9-D11D-4067-B360-F1AA9B4F5826}" type="slidenum">
              <a:rPr lang="en-US" noProof="1" smtClean="0"/>
              <a:pPr/>
              <a:t>‹#›</a:t>
            </a:fld>
            <a:endParaRPr lang="en-US" noProof="1"/>
          </a:p>
        </p:txBody>
      </p:sp>
      <p:sp>
        <p:nvSpPr>
          <p:cNvPr id="5" name="MessageStatement"/>
          <p:cNvSpPr>
            <a:spLocks noGrp="1" noChangeArrowheads="1"/>
          </p:cNvSpPr>
          <p:nvPr>
            <p:ph type="subTitle" idx="1" hasCustomPrompt="1"/>
          </p:nvPr>
        </p:nvSpPr>
        <p:spPr>
          <a:xfrm>
            <a:off x="600000" y="5547688"/>
            <a:ext cx="10982401" cy="482313"/>
          </a:xfrm>
          <a:solidFill>
            <a:schemeClr val="accent5"/>
          </a:solidFill>
          <a:ln w="6350">
            <a:solidFill>
              <a:schemeClr val="bg1"/>
            </a:solidFill>
          </a:ln>
          <a:effectLst/>
        </p:spPr>
        <p:txBody>
          <a:bodyPr vert="horz" wrap="square" lIns="90000" tIns="46800" rIns="90000" bIns="46800" numCol="1" anchor="b" anchorCtr="0" compatLnSpc="1">
            <a:prstTxWarp prst="textNoShape">
              <a:avLst/>
            </a:prstTxWarp>
            <a:spAutoFit/>
          </a:bodyPr>
          <a:lstStyle>
            <a:lvl1pPr>
              <a:defRPr lang="en-US" noProof="0" dirty="0" smtClean="0">
                <a:solidFill>
                  <a:schemeClr val="bg1"/>
                </a:solidFill>
                <a:latin typeface="+mn-lt"/>
                <a:ea typeface="+mn-ea"/>
                <a:cs typeface="+mn-cs"/>
              </a:defRPr>
            </a:lvl1pPr>
          </a:lstStyle>
          <a:p>
            <a:pPr lvl="0"/>
            <a:r>
              <a:rPr lang="en-US" noProof="0" dirty="0"/>
              <a:t>Message statement</a:t>
            </a:r>
          </a:p>
        </p:txBody>
      </p:sp>
      <p:sp>
        <p:nvSpPr>
          <p:cNvPr id="2" name="Title"/>
          <p:cNvSpPr>
            <a:spLocks noGrp="1"/>
          </p:cNvSpPr>
          <p:nvPr>
            <p:ph type="title" hasCustomPrompt="1"/>
          </p:nvPr>
        </p:nvSpPr>
        <p:spPr/>
        <p:txBody>
          <a:bodyPr/>
          <a:lstStyle>
            <a:lvl1pPr>
              <a:defRPr>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3196121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9" name="ObjectBox25" descr="&lt;tags&gt;&lt;tag n=&quot;BulletInfo&quot; v=&quot;Standard&quot; /&gt;&lt;tag n=&quot;Format&quot; v=&quot;1&quot; /&gt;&lt;/tags&gt;" hidden="1"/>
          <p:cNvSpPr>
            <a:spLocks noGrp="1"/>
          </p:cNvSpPr>
          <p:nvPr>
            <p:ph sz="quarter" idx="4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HeadingBox25" descr="&lt;tags&gt;&lt;tag n=&quot;Format&quot; v=&quot;1&quot; /&gt;&lt;/tags&gt;" hidden="1"/>
          <p:cNvSpPr>
            <a:spLocks noGrp="1"/>
          </p:cNvSpPr>
          <p:nvPr>
            <p:ph type="body" sz="quarter" idx="50"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1" name="ObjectBox24" descr="&lt;tags&gt;&lt;tag n=&quot;BulletInfo&quot; v=&quot;Standard&quot; /&gt;&lt;tag n=&quot;Format&quot; v=&quot;1&quot; /&gt;&lt;/tags&gt;" hidden="1"/>
          <p:cNvSpPr>
            <a:spLocks noGrp="1"/>
          </p:cNvSpPr>
          <p:nvPr>
            <p:ph sz="quarter" idx="5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2" name="HeadingBox24" descr="&lt;tags&gt;&lt;tag n=&quot;Format&quot; v=&quot;1&quot; /&gt;&lt;/tags&gt;" hidden="1"/>
          <p:cNvSpPr>
            <a:spLocks noGrp="1"/>
          </p:cNvSpPr>
          <p:nvPr>
            <p:ph type="body" sz="quarter" idx="52"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3" name="ObjectBox23" descr="&lt;tags&gt;&lt;tag n=&quot;BulletInfo&quot; v=&quot;Standard&quot; /&gt;&lt;tag n=&quot;Format&quot; v=&quot;1&quot; /&gt;&lt;/tags&gt;" hidden="1"/>
          <p:cNvSpPr>
            <a:spLocks noGrp="1"/>
          </p:cNvSpPr>
          <p:nvPr>
            <p:ph sz="quarter" idx="5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4" name="HeadingBox23" descr="&lt;tags&gt;&lt;tag n=&quot;Format&quot; v=&quot;1&quot; /&gt;&lt;/tags&gt;" hidden="1"/>
          <p:cNvSpPr>
            <a:spLocks noGrp="1"/>
          </p:cNvSpPr>
          <p:nvPr>
            <p:ph type="body" sz="quarter" idx="54"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5" name="ObjectBox22" descr="&lt;tags&gt;&lt;tag n=&quot;BulletInfo&quot; v=&quot;Standard&quot; /&gt;&lt;tag n=&quot;Format&quot; v=&quot;1&quot; /&gt;&lt;/tags&gt;" hidden="1"/>
          <p:cNvSpPr>
            <a:spLocks noGrp="1"/>
          </p:cNvSpPr>
          <p:nvPr>
            <p:ph sz="quarter" idx="5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HeadingBox22" descr="&lt;tags&gt;&lt;tag n=&quot;Format&quot; v=&quot;1&quot; /&gt;&lt;/tags&gt;" hidden="1"/>
          <p:cNvSpPr>
            <a:spLocks noGrp="1"/>
          </p:cNvSpPr>
          <p:nvPr>
            <p:ph type="body" sz="quarter" idx="56"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7" name="ObjectBox21" descr="&lt;tags&gt;&lt;tag n=&quot;BulletInfo&quot; v=&quot;Standard&quot; /&gt;&lt;tag n=&quot;Format&quot; v=&quot;1&quot; /&gt;&lt;/tags&gt;" hidden="1"/>
          <p:cNvSpPr>
            <a:spLocks noGrp="1"/>
          </p:cNvSpPr>
          <p:nvPr>
            <p:ph sz="quarter" idx="5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HeadingBox21" descr="&lt;tags&gt;&lt;tag n=&quot;Format&quot; v=&quot;1&quot; /&gt;&lt;/tags&gt;" hidden="1"/>
          <p:cNvSpPr>
            <a:spLocks noGrp="1"/>
          </p:cNvSpPr>
          <p:nvPr>
            <p:ph type="body" sz="quarter" idx="58"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9" name="ObjectBox20" descr="&lt;tags&gt;&lt;tag n=&quot;BulletInfo&quot; v=&quot;Standard&quot; /&gt;&lt;tag n=&quot;Format&quot; v=&quot;1&quot; /&gt;&lt;/tags&gt;" hidden="1"/>
          <p:cNvSpPr>
            <a:spLocks noGrp="1"/>
          </p:cNvSpPr>
          <p:nvPr>
            <p:ph sz="quarter" idx="5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HeadingBox20" descr="&lt;tags&gt;&lt;tag n=&quot;Format&quot; v=&quot;1&quot; /&gt;&lt;/tags&gt;" hidden="1"/>
          <p:cNvSpPr>
            <a:spLocks noGrp="1"/>
          </p:cNvSpPr>
          <p:nvPr>
            <p:ph type="body" sz="quarter" idx="60"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1" name="ObjectBox19" descr="&lt;tags&gt;&lt;tag n=&quot;BulletInfo&quot; v=&quot;Standard&quot; /&gt;&lt;tag n=&quot;Format&quot; v=&quot;1&quot; /&gt;&lt;/tags&gt;" hidden="1"/>
          <p:cNvSpPr>
            <a:spLocks noGrp="1"/>
          </p:cNvSpPr>
          <p:nvPr>
            <p:ph sz="quarter" idx="6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2" name="HeadingBox19" descr="&lt;tags&gt;&lt;tag n=&quot;Format&quot; v=&quot;1&quot; /&gt;&lt;/tags&gt;" hidden="1"/>
          <p:cNvSpPr>
            <a:spLocks noGrp="1"/>
          </p:cNvSpPr>
          <p:nvPr>
            <p:ph type="body" sz="quarter" idx="62"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3" name="ObjectBox18" descr="&lt;tags&gt;&lt;tag n=&quot;BulletInfo&quot; v=&quot;Standard&quot; /&gt;&lt;tag n=&quot;Format&quot; v=&quot;1&quot; /&gt;&lt;/tags&gt;" hidden="1"/>
          <p:cNvSpPr>
            <a:spLocks noGrp="1"/>
          </p:cNvSpPr>
          <p:nvPr>
            <p:ph sz="quarter" idx="6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4" name="HeadingBox18" descr="&lt;tags&gt;&lt;tag n=&quot;Format&quot; v=&quot;1&quot; /&gt;&lt;/tags&gt;" hidden="1"/>
          <p:cNvSpPr>
            <a:spLocks noGrp="1"/>
          </p:cNvSpPr>
          <p:nvPr>
            <p:ph type="body" sz="quarter" idx="64"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5" name="ObjectBox17" descr="&lt;tags&gt;&lt;tag n=&quot;BulletInfo&quot; v=&quot;Standard&quot; /&gt;&lt;tag n=&quot;Format&quot; v=&quot;1&quot; /&gt;&lt;/tags&gt;" hidden="1"/>
          <p:cNvSpPr>
            <a:spLocks noGrp="1"/>
          </p:cNvSpPr>
          <p:nvPr>
            <p:ph sz="quarter" idx="6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6" name="HeadingBox17" descr="&lt;tags&gt;&lt;tag n=&quot;Format&quot; v=&quot;1&quot; /&gt;&lt;/tags&gt;" hidden="1"/>
          <p:cNvSpPr>
            <a:spLocks noGrp="1"/>
          </p:cNvSpPr>
          <p:nvPr>
            <p:ph type="body" sz="quarter" idx="66"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6" name="ObjectBox16" descr="&lt;tags&gt;&lt;tag n=&quot;BulletInfo&quot; v=&quot;Standard&quot; /&gt;&lt;tag n=&quot;Format&quot; v=&quot;1&quot; /&gt;&lt;/tags&gt;" hidden="1"/>
          <p:cNvSpPr>
            <a:spLocks noGrp="1"/>
          </p:cNvSpPr>
          <p:nvPr>
            <p:ph sz="quarter" idx="3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HeadingBox16" descr="&lt;tags&gt;&lt;tag n=&quot;Format&quot; v=&quot;1&quot; /&gt;&lt;/tags&gt;" hidden="1"/>
          <p:cNvSpPr>
            <a:spLocks noGrp="1"/>
          </p:cNvSpPr>
          <p:nvPr>
            <p:ph type="body" sz="quarter" idx="40"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8" name="ObjectBox15" descr="&lt;tags&gt;&lt;tag n=&quot;BulletInfo&quot; v=&quot;Standard&quot; /&gt;&lt;tag n=&quot;Format&quot; v=&quot;1&quot; /&gt;&lt;/tags&gt;" hidden="1"/>
          <p:cNvSpPr>
            <a:spLocks noGrp="1"/>
          </p:cNvSpPr>
          <p:nvPr>
            <p:ph sz="quarter" idx="4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HeadingBox15" descr="&lt;tags&gt;&lt;tag n=&quot;Format&quot; v=&quot;1&quot; /&gt;&lt;/tags&gt;" hidden="1"/>
          <p:cNvSpPr>
            <a:spLocks noGrp="1"/>
          </p:cNvSpPr>
          <p:nvPr>
            <p:ph type="body" sz="quarter" idx="42"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1" name="ObjectBox14" descr="&lt;tags&gt;&lt;tag n=&quot;BulletInfo&quot; v=&quot;Standard&quot; /&gt;&lt;tag n=&quot;Format&quot; v=&quot;1&quot; /&gt;&lt;/tags&gt;" hidden="1"/>
          <p:cNvSpPr>
            <a:spLocks noGrp="1"/>
          </p:cNvSpPr>
          <p:nvPr>
            <p:ph sz="quarter" idx="4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HeadingBox14" descr="&lt;tags&gt;&lt;tag n=&quot;Format&quot; v=&quot;1&quot; /&gt;&lt;/tags&gt;" hidden="1"/>
          <p:cNvSpPr>
            <a:spLocks noGrp="1"/>
          </p:cNvSpPr>
          <p:nvPr>
            <p:ph type="body" sz="quarter" idx="44"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3" name="ObjectBox13" descr="&lt;tags&gt;&lt;tag n=&quot;BulletInfo&quot; v=&quot;Standard&quot; /&gt;&lt;tag n=&quot;Format&quot; v=&quot;1&quot; /&gt;&lt;/tags&gt;" hidden="1"/>
          <p:cNvSpPr>
            <a:spLocks noGrp="1"/>
          </p:cNvSpPr>
          <p:nvPr>
            <p:ph sz="quarter" idx="4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HeadingBox13" descr="&lt;tags&gt;&lt;tag n=&quot;Format&quot; v=&quot;1&quot; /&gt;&lt;/tags&gt;" hidden="1"/>
          <p:cNvSpPr>
            <a:spLocks noGrp="1"/>
          </p:cNvSpPr>
          <p:nvPr>
            <p:ph type="body" sz="quarter" idx="46"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5" name="ObjectBox12" descr="&lt;tags&gt;&lt;tag n=&quot;BulletInfo&quot; v=&quot;Standard&quot; /&gt;&lt;tag n=&quot;Format&quot; v=&quot;1&quot; /&gt;&lt;/tags&gt;" hidden="1"/>
          <p:cNvSpPr>
            <a:spLocks noGrp="1"/>
          </p:cNvSpPr>
          <p:nvPr>
            <p:ph sz="quarter" idx="3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HeadingBox12" descr="&lt;tags&gt;&lt;tag n=&quot;Format&quot; v=&quot;1&quot; /&gt;&lt;/tags&gt;" hidden="1"/>
          <p:cNvSpPr>
            <a:spLocks noGrp="1"/>
          </p:cNvSpPr>
          <p:nvPr>
            <p:ph type="body" sz="quarter" idx="34"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7" name="ObjectBox11" descr="&lt;tags&gt;&lt;tag n=&quot;BulletInfo&quot; v=&quot;Standard&quot; /&gt;&lt;tag n=&quot;Format&quot; v=&quot;1&quot; /&gt;&lt;/tags&gt;" hidden="1"/>
          <p:cNvSpPr>
            <a:spLocks noGrp="1"/>
          </p:cNvSpPr>
          <p:nvPr>
            <p:ph sz="quarter" idx="3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HeadingBox11" descr="&lt;tags&gt;&lt;tag n=&quot;Format&quot; v=&quot;1&quot; /&gt;&lt;/tags&gt;" hidden="1"/>
          <p:cNvSpPr>
            <a:spLocks noGrp="1"/>
          </p:cNvSpPr>
          <p:nvPr>
            <p:ph type="body" sz="quarter" idx="36"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9" name="ObjectBox10" descr="&lt;tags&gt;&lt;tag n=&quot;BulletInfo&quot; v=&quot;Standard&quot; /&gt;&lt;tag n=&quot;Format&quot; v=&quot;1&quot; /&gt;&lt;/tags&gt;" hidden="1"/>
          <p:cNvSpPr>
            <a:spLocks noGrp="1"/>
          </p:cNvSpPr>
          <p:nvPr>
            <p:ph sz="quarter" idx="3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HeadingBox10" descr="&lt;tags&gt;&lt;tag n=&quot;Format&quot; v=&quot;1&quot; /&gt;&lt;/tags&gt;" hidden="1"/>
          <p:cNvSpPr>
            <a:spLocks noGrp="1"/>
          </p:cNvSpPr>
          <p:nvPr>
            <p:ph type="body" sz="quarter" idx="38"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1" name="ObjectBox9" descr="&lt;tags&gt;&lt;tag n=&quot;BulletInfo&quot; v=&quot;Standard&quot; /&gt;&lt;tag n=&quot;Format&quot; v=&quot;1&quot; /&gt;&lt;/tags&gt;" hidden="1"/>
          <p:cNvSpPr>
            <a:spLocks noGrp="1"/>
          </p:cNvSpPr>
          <p:nvPr>
            <p:ph sz="quarter" idx="2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HeadingBox9" descr="&lt;tags&gt;&lt;tag n=&quot;Format&quot; v=&quot;1&quot; /&gt;&lt;/tags&gt;" hidden="1"/>
          <p:cNvSpPr>
            <a:spLocks noGrp="1"/>
          </p:cNvSpPr>
          <p:nvPr>
            <p:ph type="body" sz="quarter" idx="32"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3" name="ObjectBox8" descr="&lt;tags&gt;&lt;tag n=&quot;BulletInfo&quot; v=&quot;Standard&quot; /&gt;&lt;tag n=&quot;Format&quot; v=&quot;1&quot; /&gt;&lt;/tags&gt;" hidden="1"/>
          <p:cNvSpPr>
            <a:spLocks noGrp="1"/>
          </p:cNvSpPr>
          <p:nvPr>
            <p:ph sz="quarter" idx="24"/>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HeadingBox8" descr="&lt;tags&gt;&lt;tag n=&quot;Format&quot; v=&quot;1&quot; /&gt;&lt;/tags&gt;" hidden="1"/>
          <p:cNvSpPr>
            <a:spLocks noGrp="1"/>
          </p:cNvSpPr>
          <p:nvPr>
            <p:ph type="body" sz="quarter" idx="23"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5" name="ObjectBox7" descr="&lt;tags&gt;&lt;tag n=&quot;BulletInfo&quot; v=&quot;Standard&quot; /&gt;&lt;tag n=&quot;Format&quot; v=&quot;1&quot; /&gt;&lt;/tags&gt;" hidden="1"/>
          <p:cNvSpPr>
            <a:spLocks noGrp="1"/>
          </p:cNvSpPr>
          <p:nvPr>
            <p:ph sz="quarter" idx="18"/>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HeadingBox7" descr="&lt;tags&gt;&lt;tag n=&quot;Format&quot; v=&quot;1&quot; /&gt;&lt;/tags&gt;" hidden="1"/>
          <p:cNvSpPr>
            <a:spLocks noGrp="1"/>
          </p:cNvSpPr>
          <p:nvPr>
            <p:ph type="body" sz="quarter" idx="17"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7" name="ObjectBox6" descr="&lt;tags&gt;&lt;tag n=&quot;BulletInfo&quot; v=&quot;Standard&quot; /&gt;&lt;tag n=&quot;Format&quot; v=&quot;1&quot; /&gt;&lt;/tags&gt;" hidden="1"/>
          <p:cNvSpPr>
            <a:spLocks noGrp="1"/>
          </p:cNvSpPr>
          <p:nvPr>
            <p:ph sz="quarter" idx="2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HeadingBox6" descr="&lt;tags&gt;&lt;tag n=&quot;Format&quot; v=&quot;1&quot; /&gt;&lt;/tags&gt;" hidden="1"/>
          <p:cNvSpPr>
            <a:spLocks noGrp="1"/>
          </p:cNvSpPr>
          <p:nvPr>
            <p:ph type="body" sz="quarter" idx="31"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9" name="ObjectBox5" descr="&lt;tags&gt;&lt;tag n=&quot;BulletInfo&quot; v=&quot;Standard&quot; /&gt;&lt;tag n=&quot;Format&quot; v=&quot;1&quot; /&gt;&lt;/tags&gt;" hidden="1"/>
          <p:cNvSpPr>
            <a:spLocks noGrp="1"/>
          </p:cNvSpPr>
          <p:nvPr>
            <p:ph sz="quarter" idx="2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HeadingBox5" descr="&lt;tags&gt;&lt;tag n=&quot;Format&quot; v=&quot;1&quot; /&gt;&lt;/tags&gt;" hidden="1"/>
          <p:cNvSpPr>
            <a:spLocks noGrp="1"/>
          </p:cNvSpPr>
          <p:nvPr>
            <p:ph type="body" sz="quarter" idx="19"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1" name="ObjectBox4" descr="&lt;tags&gt;&lt;tag n=&quot;BulletInfo&quot; v=&quot;Standard&quot; /&gt;&lt;tag n=&quot;Format&quot; v=&quot;1&quot; /&gt;&lt;/tags&gt;" hidden="1"/>
          <p:cNvSpPr>
            <a:spLocks noGrp="1"/>
          </p:cNvSpPr>
          <p:nvPr>
            <p:ph sz="quarter" idx="1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HeadingBox4" descr="&lt;tags&gt;&lt;tag n=&quot;Format&quot; v=&quot;1&quot; /&gt;&lt;/tags&gt;" hidden="1"/>
          <p:cNvSpPr>
            <a:spLocks noGrp="1"/>
          </p:cNvSpPr>
          <p:nvPr>
            <p:ph type="body" sz="quarter" idx="14"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3" name="ObjectBox3" descr="&lt;tags&gt;&lt;tag n=&quot;BulletInfo&quot; v=&quot;Standard&quot; /&gt;&lt;tag n=&quot;Format&quot; v=&quot;1&quot; /&gt;&lt;/tags&gt;" hidden="1"/>
          <p:cNvSpPr>
            <a:spLocks noGrp="1"/>
          </p:cNvSpPr>
          <p:nvPr>
            <p:ph sz="quarter" idx="28"/>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HeadingBox3" descr="&lt;tags&gt;&lt;tag n=&quot;Format&quot; v=&quot;1&quot; /&gt;&lt;/tags&gt;" hidden="1"/>
          <p:cNvSpPr>
            <a:spLocks noGrp="1"/>
          </p:cNvSpPr>
          <p:nvPr>
            <p:ph type="body" sz="quarter" idx="30"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5" name="ObjectBox2" descr="&lt;tags&gt;&lt;tag n=&quot;BulletInfo&quot; v=&quot;Standard&quot; /&gt;&lt;tag n=&quot;Format&quot; v=&quot;1&quot; /&gt;&lt;/tags&gt;" hidden="1"/>
          <p:cNvSpPr>
            <a:spLocks noGrp="1"/>
          </p:cNvSpPr>
          <p:nvPr>
            <p:ph sz="quarter" idx="22"/>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HeadingBox2" descr="&lt;tags&gt;&lt;tag n=&quot;Format&quot; v=&quot;1&quot; /&gt;&lt;/tags&gt;" hidden="1"/>
          <p:cNvSpPr>
            <a:spLocks noGrp="1"/>
          </p:cNvSpPr>
          <p:nvPr>
            <p:ph type="body" sz="quarter" idx="20"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7" name="ObjectBox1" descr="&lt;tags&gt;&lt;tag n=&quot;BulletInfo&quot; v=&quot;Standard&quot; /&gt;&lt;tag n=&quot;Format&quot; v=&quot;1&quot; /&gt;&lt;/tags&gt;" hidden="1"/>
          <p:cNvSpPr>
            <a:spLocks noGrp="1"/>
          </p:cNvSpPr>
          <p:nvPr>
            <p:ph sz="quarter" idx="4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HeadingBox1" descr="&lt;tags&gt;&lt;tag n=&quot;Format&quot; v=&quot;1&quot; /&gt;&lt;/tags&gt;" hidden="1"/>
          <p:cNvSpPr>
            <a:spLocks noGrp="1"/>
          </p:cNvSpPr>
          <p:nvPr>
            <p:ph type="body" sz="quarter" idx="48"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9" name="SlideNumber"/>
          <p:cNvSpPr>
            <a:spLocks noGrp="1" noChangeArrowheads="1"/>
          </p:cNvSpPr>
          <p:nvPr>
            <p:ph type="sldNum" sz="quarter" idx="4"/>
          </p:nvPr>
        </p:nvSpPr>
        <p:spPr bwMode="auto">
          <a:xfrm>
            <a:off x="9249834" y="6324600"/>
            <a:ext cx="234103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accent4"/>
                </a:solidFill>
                <a:latin typeface="+mn-lt"/>
                <a:ea typeface="+mn-ea"/>
                <a:cs typeface="+mn-cs"/>
              </a:defRPr>
            </a:lvl1pPr>
          </a:lstStyle>
          <a:p>
            <a:fld id="{3C5482B9-D11D-4067-B360-F1AA9B4F5826}" type="slidenum">
              <a:rPr lang="en-US" noProof="1" smtClean="0">
                <a:solidFill>
                  <a:srgbClr val="3B3E3F"/>
                </a:solidFill>
              </a:rPr>
              <a:pPr/>
              <a:t>‹#›</a:t>
            </a:fld>
            <a:endParaRPr lang="en-US" noProof="1">
              <a:solidFill>
                <a:srgbClr val="3B3E3F"/>
              </a:solidFill>
            </a:endParaRPr>
          </a:p>
        </p:txBody>
      </p:sp>
      <p:sp>
        <p:nvSpPr>
          <p:cNvPr id="5" name="MessageStatement"/>
          <p:cNvSpPr>
            <a:spLocks noGrp="1" noChangeArrowheads="1"/>
          </p:cNvSpPr>
          <p:nvPr>
            <p:ph type="subTitle" idx="1" hasCustomPrompt="1"/>
          </p:nvPr>
        </p:nvSpPr>
        <p:spPr>
          <a:xfrm>
            <a:off x="600000" y="5731200"/>
            <a:ext cx="10982401" cy="298800"/>
          </a:xfrm>
          <a:solidFill>
            <a:schemeClr val="accent5"/>
          </a:solidFill>
          <a:ln w="6350">
            <a:solidFill>
              <a:schemeClr val="bg1"/>
            </a:solidFill>
          </a:ln>
          <a:effectLst/>
        </p:spPr>
        <p:txBody>
          <a:bodyPr vert="horz" wrap="square" lIns="90000" tIns="46800" rIns="90000" bIns="46800" numCol="1" anchor="b" anchorCtr="0" compatLnSpc="1">
            <a:prstTxWarp prst="textNoShape">
              <a:avLst/>
            </a:prstTxWarp>
            <a:spAutoFit/>
          </a:bodyPr>
          <a:lstStyle>
            <a:lvl1pPr>
              <a:defRPr lang="en-US" noProof="0" dirty="0" smtClean="0">
                <a:solidFill>
                  <a:schemeClr val="bg1"/>
                </a:solidFill>
                <a:latin typeface="+mn-lt"/>
                <a:ea typeface="+mn-ea"/>
                <a:cs typeface="+mn-cs"/>
              </a:defRPr>
            </a:lvl1pPr>
          </a:lstStyle>
          <a:p>
            <a:pPr lvl="0"/>
            <a:r>
              <a:rPr lang="en-US" noProof="0" dirty="0"/>
              <a:t>Message statement</a:t>
            </a:r>
          </a:p>
        </p:txBody>
      </p:sp>
      <p:sp>
        <p:nvSpPr>
          <p:cNvPr id="2" name="Title"/>
          <p:cNvSpPr>
            <a:spLocks noGrp="1"/>
          </p:cNvSpPr>
          <p:nvPr>
            <p:ph type="title" hasCustomPrompt="1"/>
          </p:nvPr>
        </p:nvSpPr>
        <p:spPr/>
        <p:txBody>
          <a:bodyPr/>
          <a:lstStyle>
            <a:lvl1pPr>
              <a:defRPr>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1295946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a:latin typeface="+mn-lt"/>
              </a:defRPr>
            </a:lvl1pPr>
          </a:lstStyle>
          <a:p>
            <a:fld id="{3C5482B9-D11D-4067-B360-F1AA9B4F5826}" type="slidenum">
              <a:rPr lang="en-US" noProof="1" smtClean="0">
                <a:solidFill>
                  <a:srgbClr val="3B3E3F"/>
                </a:solidFill>
              </a:rPr>
              <a:pPr/>
              <a:t>‹#›</a:t>
            </a:fld>
            <a:endParaRPr lang="en-US" noProof="1">
              <a:solidFill>
                <a:srgbClr val="3B3E3F"/>
              </a:solidFill>
            </a:endParaRPr>
          </a:p>
        </p:txBody>
      </p:sp>
    </p:spTree>
    <p:extLst>
      <p:ext uri="{BB962C8B-B14F-4D97-AF65-F5344CB8AC3E}">
        <p14:creationId xmlns:p14="http://schemas.microsoft.com/office/powerpoint/2010/main" val="3592756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a:latin typeface="+mn-lt"/>
              </a:defRPr>
            </a:lvl1pPr>
          </a:lstStyle>
          <a:p>
            <a:fld id="{3C5482B9-D11D-4067-B360-F1AA9B4F5826}" type="slidenum">
              <a:rPr lang="en-US" noProof="1" smtClean="0">
                <a:solidFill>
                  <a:srgbClr val="3B3E3F"/>
                </a:solidFill>
              </a:rPr>
              <a:pPr/>
              <a:t>‹#›</a:t>
            </a:fld>
            <a:endParaRPr lang="en-US" noProof="1">
              <a:solidFill>
                <a:srgbClr val="3B3E3F"/>
              </a:solidFill>
            </a:endParaRPr>
          </a:p>
        </p:txBody>
      </p:sp>
    </p:spTree>
    <p:extLst>
      <p:ext uri="{BB962C8B-B14F-4D97-AF65-F5344CB8AC3E}">
        <p14:creationId xmlns:p14="http://schemas.microsoft.com/office/powerpoint/2010/main" val="1378776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lideNumber"/>
          <p:cNvSpPr>
            <a:spLocks noGrp="1"/>
          </p:cNvSpPr>
          <p:nvPr>
            <p:ph type="sldNum" sz="quarter" idx="10"/>
          </p:nvPr>
        </p:nvSpPr>
        <p:spPr>
          <a:xfrm>
            <a:off x="9249834" y="6181925"/>
            <a:ext cx="2341033" cy="357188"/>
          </a:xfrm>
        </p:spPr>
        <p:txBody>
          <a:bodyPr/>
          <a:lstStyle>
            <a:lvl1pPr>
              <a:defRPr>
                <a:latin typeface="+mn-lt"/>
              </a:defRPr>
            </a:lvl1pPr>
          </a:lstStyle>
          <a:p>
            <a:fld id="{3C5482B9-D11D-4067-B360-F1AA9B4F5826}" type="slidenum">
              <a:rPr lang="en-US" noProof="1" smtClean="0">
                <a:solidFill>
                  <a:srgbClr val="3B3E3F"/>
                </a:solidFill>
              </a:rPr>
              <a:pPr/>
              <a:t>‹#›</a:t>
            </a:fld>
            <a:endParaRPr lang="en-US" noProof="1">
              <a:solidFill>
                <a:srgbClr val="3B3E3F"/>
              </a:solidFill>
            </a:endParaRPr>
          </a:p>
        </p:txBody>
      </p:sp>
      <p:sp>
        <p:nvSpPr>
          <p:cNvPr id="2" name="DisclaimerCopyright"/>
          <p:cNvSpPr txBox="1"/>
          <p:nvPr userDrawn="1"/>
        </p:nvSpPr>
        <p:spPr>
          <a:xfrm>
            <a:off x="7324968" y="6539114"/>
            <a:ext cx="4271237" cy="176211"/>
          </a:xfrm>
          <a:prstGeom prst="rect">
            <a:avLst/>
          </a:prstGeom>
          <a:solidFill>
            <a:srgbClr val="FFFFFF"/>
          </a:solidFill>
          <a:ln>
            <a:noFill/>
          </a:ln>
          <a:effectLst/>
        </p:spPr>
        <p:txBody>
          <a:bodyPr vert="horz" wrap="square" lIns="0" tIns="0" rIns="0" bIns="0" numCol="1" anchor="t" anchorCtr="0" compatLnSpc="1">
            <a:prstTxWarp prst="textNoShape">
              <a:avLst/>
            </a:prstTxWarp>
            <a:noAutofit/>
          </a:bodyPr>
          <a:lstStyle>
            <a:lvl1pPr marL="0" lvl="0" indent="0" algn="r" defTabSz="728663" eaLnBrk="1" latinLnBrk="0" hangingPunct="1">
              <a:buClr>
                <a:srgbClr val="FFFFFF"/>
              </a:buClr>
              <a:buFont typeface="Arial" pitchFamily="34" charset="0"/>
              <a:buNone/>
              <a:tabLst>
                <a:tab pos="4286250" algn="l"/>
              </a:tabLst>
              <a:defRPr sz="600" b="0" baseline="0"/>
            </a:lvl1pPr>
            <a:lvl2pPr marL="0" indent="0" algn="l" defTabSz="914400" eaLnBrk="1" latinLnBrk="0" hangingPunct="1">
              <a:spcBef>
                <a:spcPts val="605"/>
              </a:spcBef>
              <a:buFont typeface="Arial" pitchFamily="34" charset="0"/>
              <a:buNone/>
            </a:lvl2pPr>
            <a:lvl3pPr marL="230400" indent="-226800" algn="l" defTabSz="914400" eaLnBrk="1" latinLnBrk="0" hangingPunct="1">
              <a:spcBef>
                <a:spcPts val="0"/>
              </a:spcBef>
              <a:buClr>
                <a:schemeClr val="accent4"/>
              </a:buClr>
              <a:buSzPct val="80000"/>
              <a:buFont typeface="Wingdings" pitchFamily="2" charset="2"/>
              <a:buChar char=""/>
            </a:lvl3pPr>
            <a:lvl4pPr marL="468000" indent="-237600" algn="l" defTabSz="914400" eaLnBrk="1" latinLnBrk="0" hangingPunct="1">
              <a:spcBef>
                <a:spcPts val="0"/>
              </a:spcBef>
              <a:buClr>
                <a:schemeClr val="tx1"/>
              </a:buClr>
              <a:buFont typeface="Credit Suisse Type Light" pitchFamily="34" charset="0"/>
              <a:buChar char="−"/>
            </a:lvl4pPr>
            <a:lvl5pPr marL="705600" indent="-237600" algn="l" defTabSz="914400" eaLnBrk="1" latinLnBrk="0" hangingPunct="1">
              <a:spcBef>
                <a:spcPts val="0"/>
              </a:spcBef>
              <a:buClr>
                <a:schemeClr val="tx1"/>
              </a:buClr>
              <a:buFont typeface="Credit Suisse Type Light" pitchFamily="34" charset="0"/>
              <a:buChar cha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fontAlgn="base">
              <a:lnSpc>
                <a:spcPct val="95000"/>
              </a:lnSpc>
              <a:spcBef>
                <a:spcPct val="0"/>
              </a:spcBef>
              <a:spcAft>
                <a:spcPct val="0"/>
              </a:spcAft>
            </a:pPr>
            <a:r>
              <a:rPr lang="en-US">
                <a:solidFill>
                  <a:srgbClr val="000000"/>
                </a:solidFill>
              </a:rPr>
              <a:t>Copyright © 2018 Credit Suisse Group AG and/or its affiliates. All rights reserved.</a:t>
            </a:r>
            <a:endParaRPr lang="en-US" dirty="0">
              <a:solidFill>
                <a:srgbClr val="000000"/>
              </a:solidFill>
            </a:endParaRPr>
          </a:p>
        </p:txBody>
      </p:sp>
      <p:sp>
        <p:nvSpPr>
          <p:cNvPr id="11" name="AddressCoMgr4"/>
          <p:cNvSpPr>
            <a:spLocks noGrp="1"/>
          </p:cNvSpPr>
          <p:nvPr>
            <p:ph type="body" sz="quarter" idx="12" hasCustomPrompt="1"/>
            <p:custDataLst>
              <p:tags r:id="rId1"/>
            </p:custDataLst>
          </p:nvPr>
        </p:nvSpPr>
        <p:spPr>
          <a:xfrm>
            <a:off x="9433984" y="4905963"/>
            <a:ext cx="2133600" cy="914400"/>
          </a:xfrm>
        </p:spPr>
        <p:txBody>
          <a:bodyPr/>
          <a:lstStyle>
            <a:lvl1pPr>
              <a:defRPr sz="900" b="0" baseline="0">
                <a:solidFill>
                  <a:schemeClr val="tx1"/>
                </a:solidFill>
                <a:latin typeface="Arial"/>
              </a:defRPr>
            </a:lvl1pPr>
          </a:lstStyle>
          <a:p>
            <a:pPr fontAlgn="base">
              <a:lnSpc>
                <a:spcPct val="110000"/>
              </a:lnSpc>
              <a:spcBef>
                <a:spcPct val="0"/>
              </a:spcBef>
              <a:spcAft>
                <a:spcPct val="0"/>
              </a:spcAft>
            </a:pPr>
            <a:r>
              <a:rPr lang="en-US" b="1" dirty="0">
                <a:latin typeface="Credit Suisse Type Light" pitchFamily="34" charset="0"/>
                <a:ea typeface="ＭＳ Ｐゴシック" pitchFamily="34" charset="-128"/>
              </a:rPr>
              <a:t>[Co-Manager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5]</a:t>
            </a:r>
          </a:p>
        </p:txBody>
      </p:sp>
      <p:sp>
        <p:nvSpPr>
          <p:cNvPr id="12" name="AddressCoMgr3"/>
          <p:cNvSpPr>
            <a:spLocks noGrp="1"/>
          </p:cNvSpPr>
          <p:nvPr>
            <p:ph type="body" sz="quarter" idx="13" hasCustomPrompt="1"/>
            <p:custDataLst>
              <p:tags r:id="rId2"/>
            </p:custDataLst>
          </p:nvPr>
        </p:nvSpPr>
        <p:spPr>
          <a:xfrm>
            <a:off x="7224840" y="4905963"/>
            <a:ext cx="2133600" cy="914400"/>
          </a:xfrm>
        </p:spPr>
        <p:txBody>
          <a:bodyPr/>
          <a:lstStyle>
            <a:lvl1pPr>
              <a:defRPr sz="900" b="0" baseline="0">
                <a:solidFill>
                  <a:schemeClr val="tx1"/>
                </a:solidFill>
                <a:latin typeface="Arial"/>
              </a:defRPr>
            </a:lvl1pPr>
          </a:lstStyle>
          <a:p>
            <a:pPr fontAlgn="base">
              <a:lnSpc>
                <a:spcPct val="110000"/>
              </a:lnSpc>
              <a:spcBef>
                <a:spcPct val="0"/>
              </a:spcBef>
              <a:spcAft>
                <a:spcPct val="0"/>
              </a:spcAft>
            </a:pPr>
            <a:r>
              <a:rPr lang="en-US" b="1" dirty="0">
                <a:latin typeface="Credit Suisse Type Light" pitchFamily="34" charset="0"/>
                <a:ea typeface="ＭＳ Ｐゴシック" pitchFamily="34" charset="-128"/>
              </a:rPr>
              <a:t>[Co-Manager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5]</a:t>
            </a:r>
          </a:p>
        </p:txBody>
      </p:sp>
      <p:sp>
        <p:nvSpPr>
          <p:cNvPr id="13" name="AddressCoMgr2"/>
          <p:cNvSpPr>
            <a:spLocks noGrp="1"/>
          </p:cNvSpPr>
          <p:nvPr>
            <p:ph type="body" sz="quarter" idx="14" hasCustomPrompt="1"/>
            <p:custDataLst>
              <p:tags r:id="rId3"/>
            </p:custDataLst>
          </p:nvPr>
        </p:nvSpPr>
        <p:spPr>
          <a:xfrm>
            <a:off x="5015696" y="4905963"/>
            <a:ext cx="2133600" cy="914400"/>
          </a:xfrm>
        </p:spPr>
        <p:txBody>
          <a:bodyPr/>
          <a:lstStyle>
            <a:lvl1pPr>
              <a:defRPr sz="900" b="0" baseline="0">
                <a:solidFill>
                  <a:schemeClr val="tx1"/>
                </a:solidFill>
                <a:latin typeface="Arial"/>
              </a:defRPr>
            </a:lvl1pPr>
          </a:lstStyle>
          <a:p>
            <a:pPr fontAlgn="base">
              <a:lnSpc>
                <a:spcPct val="110000"/>
              </a:lnSpc>
              <a:spcBef>
                <a:spcPct val="0"/>
              </a:spcBef>
              <a:spcAft>
                <a:spcPct val="0"/>
              </a:spcAft>
            </a:pPr>
            <a:r>
              <a:rPr lang="en-US" b="1" dirty="0">
                <a:latin typeface="Credit Suisse Type Light" pitchFamily="34" charset="0"/>
                <a:ea typeface="ＭＳ Ｐゴシック" pitchFamily="34" charset="-128"/>
              </a:rPr>
              <a:t>[Co-Manager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5]</a:t>
            </a:r>
          </a:p>
        </p:txBody>
      </p:sp>
      <p:sp>
        <p:nvSpPr>
          <p:cNvPr id="14" name="AddressCoMgr1"/>
          <p:cNvSpPr>
            <a:spLocks noGrp="1"/>
          </p:cNvSpPr>
          <p:nvPr>
            <p:ph type="body" sz="quarter" idx="15" hasCustomPrompt="1"/>
            <p:custDataLst>
              <p:tags r:id="rId4"/>
            </p:custDataLst>
          </p:nvPr>
        </p:nvSpPr>
        <p:spPr>
          <a:xfrm>
            <a:off x="2806552" y="4905963"/>
            <a:ext cx="2133600" cy="914400"/>
          </a:xfrm>
        </p:spPr>
        <p:txBody>
          <a:bodyPr/>
          <a:lstStyle>
            <a:lvl1pPr>
              <a:defRPr sz="900" b="0" baseline="0">
                <a:solidFill>
                  <a:schemeClr val="tx1"/>
                </a:solidFill>
                <a:latin typeface="Arial"/>
              </a:defRPr>
            </a:lvl1pPr>
          </a:lstStyle>
          <a:p>
            <a:pPr fontAlgn="base">
              <a:lnSpc>
                <a:spcPct val="110000"/>
              </a:lnSpc>
              <a:spcBef>
                <a:spcPct val="0"/>
              </a:spcBef>
              <a:spcAft>
                <a:spcPct val="0"/>
              </a:spcAft>
            </a:pPr>
            <a:r>
              <a:rPr lang="en-US" b="1" dirty="0">
                <a:latin typeface="Credit Suisse Type Light" pitchFamily="34" charset="0"/>
                <a:ea typeface="ＭＳ Ｐゴシック" pitchFamily="34" charset="-128"/>
              </a:rPr>
              <a:t>[Co-Manager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5]</a:t>
            </a:r>
          </a:p>
        </p:txBody>
      </p:sp>
      <p:sp>
        <p:nvSpPr>
          <p:cNvPr id="10" name="CompanyAddress"/>
          <p:cNvSpPr>
            <a:spLocks noGrp="1"/>
          </p:cNvSpPr>
          <p:nvPr>
            <p:ph type="body" sz="quarter" idx="11" hasCustomPrompt="1"/>
            <p:custDataLst>
              <p:tags r:id="rId5"/>
            </p:custDataLst>
          </p:nvPr>
        </p:nvSpPr>
        <p:spPr>
          <a:xfrm>
            <a:off x="597408" y="4905963"/>
            <a:ext cx="2133600" cy="120738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900" b="0" baseline="0" dirty="0">
                <a:solidFill>
                  <a:schemeClr val="tx1"/>
                </a:solidFill>
                <a:latin typeface="Arial"/>
                <a:ea typeface="ＭＳ Ｐゴシック" pitchFamily="34" charset="-128"/>
              </a:defRPr>
            </a:lvl1pPr>
          </a:lstStyle>
          <a:p>
            <a:pPr fontAlgn="base">
              <a:lnSpc>
                <a:spcPct val="110000"/>
              </a:lnSpc>
              <a:spcBef>
                <a:spcPct val="0"/>
              </a:spcBef>
              <a:spcAft>
                <a:spcPct val="0"/>
              </a:spcAft>
            </a:pPr>
            <a:r>
              <a:rPr lang="en-US" b="1" dirty="0">
                <a:latin typeface="Credit Suisse Type Light" pitchFamily="34" charset="0"/>
                <a:ea typeface="ＭＳ Ｐゴシック" pitchFamily="34" charset="-128"/>
              </a:rPr>
              <a:t>[Credit Suisse Legal Name]</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5]</a:t>
            </a:r>
          </a:p>
          <a:p>
            <a:pPr fontAlgn="base">
              <a:lnSpc>
                <a:spcPct val="110000"/>
              </a:lnSpc>
              <a:spcBef>
                <a:spcPct val="0"/>
              </a:spcBef>
              <a:spcAft>
                <a:spcPct val="0"/>
              </a:spcAft>
            </a:pPr>
            <a:r>
              <a:rPr lang="en-US" dirty="0">
                <a:latin typeface="Credit Suisse Type Light" pitchFamily="34" charset="0"/>
                <a:ea typeface="ＭＳ Ｐゴシック" pitchFamily="34" charset="-128"/>
              </a:rPr>
              <a:t>[Phone]</a:t>
            </a:r>
          </a:p>
          <a:p>
            <a:pPr fontAlgn="base">
              <a:lnSpc>
                <a:spcPct val="110000"/>
              </a:lnSpc>
              <a:spcBef>
                <a:spcPct val="0"/>
              </a:spcBef>
              <a:spcAft>
                <a:spcPct val="0"/>
              </a:spcAft>
            </a:pPr>
            <a:r>
              <a:rPr lang="en-US" dirty="0">
                <a:latin typeface="Credit Suisse Type Light" pitchFamily="34" charset="0"/>
                <a:ea typeface="ＭＳ Ｐゴシック" pitchFamily="34" charset="-128"/>
              </a:rPr>
              <a:t>[Website]</a:t>
            </a:r>
            <a:endParaRPr lang="en-US" dirty="0"/>
          </a:p>
        </p:txBody>
      </p:sp>
      <p:sp>
        <p:nvSpPr>
          <p:cNvPr id="15" name="Disclaimers" descr="AQAAAAAQAFKZE58JxtBBrWzhYSp0qJH+3bxze79Q+hncBaKbVDkyBEZSI2vQXWer8lF4nVgsjvXE/TMgfNETUxPYCICpjnvbDmKLELu3O4PdTd6/mXVMHkJ9wSK10VWUqphfVJ6jkz7/AUrTTmplcMuT4r00JXoPc9ceH4bSO2CxnnlCXxlO5IrAgJs+xmGdAoiFBQuCD+1CxN9G4IeX7zMC6rcbwBKlU/ONiECrrKmVRi9hXlV/WzexeniWHSPDWuz7jUhx00blck2aZQKr+hQAMjTGqm3QXTwtZf/UrnDMW3lJczZ/lX0pNjKVRGOpJ/I0D4p0ONKFI4Yji1TaND0rpQlaVxiWlmZHFv8DhENXhjvSzLNlkUY+d45XjmFreoEy0T7L3gY26xqrkWOr1brIEVKzg5dwRR3AOxWPo8r2auHUtTWOCXmpNu1okxuiOMM94XPqF7HwYTlhZZ9j/VfVLeR8in2g2Tu/T6TAU7h2AxRFvC+NwlyTBmonINNDIfBno+JmFqkR7UUI3p4b9XoiSyRwPPGhOVFCImWAsHzDZhHDVRV0S2r4HPiV9EY7uxisUrbkckaLUR4SyTAd5ml2z303NonCxRM4wgOSZqMm6/o+zZpnqdomKDKFkgY4vspXI8UHakiCMsUEpSuZ1DiGRgKSLhSq57ipLgKS4zLOpD7hmlnshi/0ZmRpd8mii70jc8QWdpC08x0D3txmiFp6epWDbwXhPl2YTwBplVZaN1CKjZ1GPUBSFAouFGlGo3bODojnWL/T/QgB/a4s9zjFzyrWVcZOr7x1wqtSKP8x1BsSsYosjjRYJKoLEFBpOMMuybrCjf62jDcx/v7L6xGQnGnALnupwr2YiOwacSg7ZBTS18n8eXnY3hLd/kGOHAKysv3+WKbb57vBxbsfqXqR3fwGGueDe2JRqqOaJuJ4KeD9b9zN64INUt04Ws5stMq5HQaDfpT7idrEeAmVmzkFpz85kI1EVp621C36ncw5nYHuoZ8DmCUklRcLTGSs8o1viB9S9czgN4sN46qkaUA09JZ1G+kjYTpX/cfcnxnyUcCgC6p0gAbTSdCnsiqQAn+thPd1/6sMleg11N4goWb7ZGCNzmMvzKU9Ux5vN5mlJ5NiCal5/yFv66Dxo2FnBX5vemavKdfGBxwOzitFPux28Y+pNTKo9WPqO93EoWLpGugiPgOq/KvAZIFpdVPLxoxfWHW4AKUPEu+fayCdVPibP5r9RzdoEOiewWDI9oLkMBiFHe10qWXTq6GBZBQAdXMoyMUB6NnSIKE6P8PPLBtogiQnI+tvfYGVpEo09v9ntX5rYtSOqr2q6/fxePIK8rCDHxH6I63JLgy0fo0yS6zdDQKDAuKiRH9/1Kksf1WeHQ9jLG/9fO09LUgP/wKREY5PWz70sDq5HU2CpyQZRvkitVyLoQibZq4Vjp1JvsHIxgaIOPtPnh3U2MJpP7OLSdH8YJFN4jfFAVDK8Qp30ydAlk4HyDFfsSqNCx0M2AuGQFrxJgE3sDP//AWAxKkavVdl2qimz1LxhffVNPLJeZUMm9r9SnSYmy4cqKd6t0FavyCkI8S3isjXKQXCNzgjByaMhked0iy6HloW6uWvIKX62IGmSIUBj5AILc6/3t/9g6TF6cdCUT7NV3hUHs0+36txc8Fq/WfU8ALqhbiwhwfgJRDumJGqGCY8wFl3kFrtWVWPKRQQrNmarv+z/df4RF055U5wcF8YnOh5po+010eEUodQWOd4RV79Kc47DgCqWRydJyY4nO8395ONopnI3CRE6Knjz4it1PvXMGPAUXlW/1cHtKUNbRE8mqNQlt+/mtEpMh3kK/UIvAJlCW/8IT4v46Lams4zLrcf/CToQwEHnPnlQbBrVSBpKlYJ3fCQhshgrpbQhlgM95myOm6dqYg2jireieeSmad5TTjUkOoIqXQe+15KhJGw2QUN35k00dqePRIKdKMyCSEFJpAYSOAiDxjzRXAPBMUefWZ1pksoW8xPrMH3K6rMOXTOWqXEycPqSO5zoQLMjPEjLfvKfeFySD8TaJTVDva+UcxqYZxgX8SnXNAXhfaabZbUJWpsoXCZ/tf+woP+7VdRp469CutXSUlG8RcYg7WcDFiow2kbD+0FMsTwIH3dkRrdZrXShwr86cqetp5p7bZn9izl5Cln9OkzupmuMaxbV0etIz32haMwG0ICwJggNqZyZ749vRAs2yZhDXxvpgObBtZ/5BolkWqkWM/enJ4cQzE/V2gALE5UVotaJ+SQj4f/oTDwOAweooD8dvjrzQwF7F9C2hEmBSj71gpCbj5q0FqFPEA/Cdm79DZsJUjIhMHFkIESA4vubpd1SrbEMD33vY86f3ku+yCpZkFJCJeH5PyYxxei4EB4eebNFJU/61Sxe3f0UJP3wZ6MgRojcRPwRrI43CT56dyfivI7fFTEJZCgbD7RB+36Gi2QQkeTifjNJoOz4eX2UMAtWfgV7Ob1eVXdPGHenNvMIbLBUD3zJN9IkiUdBzZPsoy0Nfvr8Ncm4nHFFTZY5jAj/jzY+SaMEm0uIjyPmwlHvTPxe+IEDMqRTiAvzza3XZU/RdRUKB0EvnPPm6ywstRcC7LGv17KLOTUZMkPVeqz3oHeCOPXv7dEW6evAfFTccr3aYZ3vu2KzHM0B67Se/EkIv/r+RG0IGek0l6OOogoX2X8xQ0rLsHz9Gzor3MxaC916BD+CpK6haQrLEqobieOje7ZoQH1HRCfg1Q+8/eGhb0RXqBi+07/AyH79GC+ISU25Ek+ia+8y+82PVW/qvbVKNBZkHbyjjR1BgMwFutpldwYRja4Q2MhzoeRQ0cYAmq6pyx61jpcl8PBYl7oeUySFikgFKXcpZUNJgu70hTxsBNPPfQZGoiARuw4stRv8Zw5ZjSEpEuPMmR5abMmYpj1/4WMLnIcFFhmf17qIiLj5E5n2AiW0oaJg/Y7yzxFf6CKv1sZsQci3/634lEP2gqHz1cytEjfCcwyLMD5ENxdv2u+9QT4bD8WCA4HfsfMqFpqdlzbAxSZkiqTUxfjXV0AUq2h1WRUmvxiYxqmVle7uVylkZhcopKKWyCPMF8PFdbOuF/7erugvSLkHO4JzlWKafhfeiSsHrFSa2ZLOfKR1Ivdb40Cl/7Y+MHtALd47U5gDfDRfNGPn20VjjJrQx836lW2vGyw6iFFllpStlQFacfbz81GsAxLLjWslG0vnxsHjr5lGGYCVUqETizH59Ka9+Ll8Y7YXN5RbBF5dQ9VbwInc/hI53vJEZk53x398W7CmVWriz6QWtOadY/oS95U2jgq5zxDvzfayUxZC0tDR8/60X/Lhrg5HLrHrO3C8p4BNLT+YeEK2P2FBjwpVRfHTBYluzyQgPo+/8po5jldzqnxOlv978VKN18v4O/NLvmFrzM/jgv6QYLcSHoxwCXsj8uVlW86ghd8sj5JholWxQHqVJkjxY1uOeq8I/cFXCC4Z1hq4YvBLjupdvkUVqG1DKzQJeLJ36K/nwT/2HON+xlkvZUnr0FxHlFgm4qsL2m/yLWTCN1NS7PrEN/JJ3sfDSve2pdMBwLINrzT5R3d1MjDqAcpA3scxyqDMWrg3CsfqtgHAn0g4zMauEQEBj6dy+/4iyLpgzCbBwfuNKtmVhgLxkGElFRP/TxI3e5YKDb0Tcc+HVrBL7L4XmDEyQ+kuVA31CCjIW9Af8CJkO8pQ+OCqonIj9IW//MRw1ZdbKWVVGsOIfBXK9UfrrsQNK1wCUE70n0Drx0nC2OoNq1EaM3ghSHazCAqRYngCJbUt47A72UYx5rSyA91GzrsLrB8nciqe0vvYJqvEbymFaAX14WYP3A/R2FZDU+gPre2lX5MulHvo8t/GG/ZYT90xlcMIIaTCm2bcL4mCmcs02WhwgDGQsijNVDNhF5eFNqjKoPJL+Vk9yGn53Ic3OtXaKg7ZQGB+AgFKIrB4XJEJP4wPU6GdQlc+j5TA8crrFG6X9IFjKfrunJj4R7p7Z3Dh2AjzfpEpVrr/a58ncyaylkA/MP2M+BS5dVxGPVwzhibkvi1muzOoCv+jpELo6ZlDKqiCW0m6PbKyKP9Iah5jMCrRfPGHtGIIR9uXr832QPRYaNwu05f7+e5l1Dz87nr2Rrm3IsBzl1p59ZObT1t8phTIbs6ySWGNezPHgoQQ5KPRlKcdW8Ii8/S1FcXpldDd90AryepIgmtQjkt8iB1XRLNa9qsiCBkoxl9B3Vnuz5xW21pks8A6kAHDZnotSckclzLnPJmhlOBhHa2vJaOZuTmlAQs9VZbYGO9OXToQmQF9jr667Vb6FkkQ6vOQbA/Sqxeagc4kkisDCgBwwXgN9pFgQE54589thCQab9lIsoAHnB2fCwvjXoHICoDFGkBhanaRMUaluOrKwrqoOhuQ8DpHzLQm50tb0XjdeyN6eEPACzq7dvWWKyoXem7ScAL1KaNjyPa6fqkB4/cg2dP9gasHZnsfCH2PWBzJucijqaA7t/pwKsFbyQDDNOric5ZDIjlj2zpWdGPTUrXW3a+QhSvdXX1Ig0piIn1ZqY5em1KRqSREQ5K7N/cvIM161BmVz8XUG1PKZ0tzelbkaCe4QKrapmaRFpxaq6X6H1fwWGZ0cKenHZg1rd7cYyXK7jGXDO4IkRE4BBWRGz4ph5ZcxjPEvt49hMEnHvcnAfbGIcluemrK0BioOkv/lvJHpw61PGin1GVQ9UvqZqiLcsHn9qKTBCa19KfQkeKelR2bkMkW/QHbmgsBK9kwQ9cbCVXPWbk8Y49qkbxTbkxuynne9JFjcFrhGNJ5ioee4TB/lG8YVXJQlGOk0AL7sbvjJs+u5brWtiaV3Bpd/x2sysUW+pQPO5m7V33pxJVjrwfJEDg3nJQO/VdjWJG9H+AD/S/mCbziJWH3r2c1eB3v1aRthQEgfg6uphlSLPNvaBXOB7W0oNpltPurdL/RKJp+criEAlReygjURLf5DoWoWIWMFZdAlIFvGTU89l1MDjzf36/i3APyLyD0V4z5okm5/OBYoIDExW7NccEO5z359lQ2dc5vQ2SUAi88Jdv/ouhuCTSBU3O/xh/S/CisddziZpC+uI/2Fqbx+9gk7NeOhNfSFoEGzIKy/rOqmulTXVFEknj7rm45XmzOe+qC2fUnQQEcBhHs8S3P8KGVAGFLqUWPDT6v23oR/sIDrZdZwaz2eOOlL8="/>
          <p:cNvSpPr txBox="1">
            <a:spLocks noChangeArrowheads="1"/>
          </p:cNvSpPr>
          <p:nvPr userDrawn="1">
            <p:custDataLst>
              <p:tags r:id="rId6"/>
            </p:custDataLst>
          </p:nvPr>
        </p:nvSpPr>
        <p:spPr bwMode="auto">
          <a:xfrm>
            <a:off x="609601" y="698500"/>
            <a:ext cx="10968567"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200" rIns="0" bIns="0">
            <a:noAutofit/>
          </a:bodyPr>
          <a:lstStyle>
            <a:lvl1pPr algn="l" eaLnBrk="0" hangingPunct="0">
              <a:defRPr sz="2400">
                <a:solidFill>
                  <a:schemeClr val="tx1"/>
                </a:solidFill>
                <a:latin typeface="Credit Suisse Type Light" pitchFamily="34" charset="0"/>
              </a:defRPr>
            </a:lvl1pPr>
            <a:lvl2pPr marL="1588" algn="l" eaLnBrk="0" hangingPunct="0">
              <a:defRPr sz="2400">
                <a:solidFill>
                  <a:schemeClr val="tx1"/>
                </a:solidFill>
                <a:latin typeface="Credit Suisse Type Light" pitchFamily="34" charset="0"/>
              </a:defRPr>
            </a:lvl2pPr>
            <a:lvl3pPr marL="3175" algn="l" eaLnBrk="0" hangingPunct="0">
              <a:defRPr sz="2400">
                <a:solidFill>
                  <a:schemeClr val="tx1"/>
                </a:solidFill>
                <a:latin typeface="Credit Suisse Type Light" pitchFamily="34" charset="0"/>
              </a:defRPr>
            </a:lvl3pPr>
            <a:lvl4pPr marL="4763" algn="l" eaLnBrk="0" hangingPunct="0">
              <a:defRPr sz="2400">
                <a:solidFill>
                  <a:schemeClr val="tx1"/>
                </a:solidFill>
                <a:latin typeface="Credit Suisse Type Light" pitchFamily="34" charset="0"/>
              </a:defRPr>
            </a:lvl4pPr>
            <a:lvl5pPr marL="6350" algn="l" eaLnBrk="0" hangingPunct="0">
              <a:defRPr sz="2400">
                <a:solidFill>
                  <a:schemeClr val="tx1"/>
                </a:solidFill>
                <a:latin typeface="Credit Suisse Type Light" pitchFamily="34" charset="0"/>
              </a:defRPr>
            </a:lvl5pPr>
            <a:lvl6pPr marL="463550" eaLnBrk="0" fontAlgn="base" hangingPunct="0">
              <a:spcBef>
                <a:spcPct val="0"/>
              </a:spcBef>
              <a:spcAft>
                <a:spcPct val="0"/>
              </a:spcAft>
              <a:defRPr sz="2400">
                <a:solidFill>
                  <a:schemeClr val="tx1"/>
                </a:solidFill>
                <a:latin typeface="Credit Suisse Type Light" pitchFamily="34" charset="0"/>
              </a:defRPr>
            </a:lvl6pPr>
            <a:lvl7pPr marL="920750" eaLnBrk="0" fontAlgn="base" hangingPunct="0">
              <a:spcBef>
                <a:spcPct val="0"/>
              </a:spcBef>
              <a:spcAft>
                <a:spcPct val="0"/>
              </a:spcAft>
              <a:defRPr sz="2400">
                <a:solidFill>
                  <a:schemeClr val="tx1"/>
                </a:solidFill>
                <a:latin typeface="Credit Suisse Type Light" pitchFamily="34" charset="0"/>
              </a:defRPr>
            </a:lvl7pPr>
            <a:lvl8pPr marL="1377950" eaLnBrk="0" fontAlgn="base" hangingPunct="0">
              <a:spcBef>
                <a:spcPct val="0"/>
              </a:spcBef>
              <a:spcAft>
                <a:spcPct val="0"/>
              </a:spcAft>
              <a:defRPr sz="2400">
                <a:solidFill>
                  <a:schemeClr val="tx1"/>
                </a:solidFill>
                <a:latin typeface="Credit Suisse Type Light" pitchFamily="34" charset="0"/>
              </a:defRPr>
            </a:lvl8pPr>
            <a:lvl9pPr marL="1835150" eaLnBrk="0" fontAlgn="base" hangingPunct="0">
              <a:spcBef>
                <a:spcPct val="0"/>
              </a:spcBef>
              <a:spcAft>
                <a:spcPct val="0"/>
              </a:spcAft>
              <a:defRPr sz="2400">
                <a:solidFill>
                  <a:schemeClr val="tx1"/>
                </a:solidFill>
                <a:latin typeface="Credit Suisse Type Light" pitchFamily="34" charset="0"/>
              </a:defRPr>
            </a:lvl9pPr>
          </a:lstStyle>
          <a:p>
            <a:pPr eaLnBrk="1" fontAlgn="base" hangingPunct="1">
              <a:lnSpc>
                <a:spcPct val="95000"/>
              </a:lnSpc>
              <a:spcBef>
                <a:spcPct val="0"/>
              </a:spcBef>
              <a:spcAft>
                <a:spcPts val="1000"/>
              </a:spcAft>
            </a:pPr>
            <a:r>
              <a:rPr lang="en-US" sz="900" noProof="1">
                <a:solidFill>
                  <a:srgbClr val="000000"/>
                </a:solidFill>
                <a:latin typeface="Arial"/>
              </a:rPr>
              <a:t>Credit Suisse does not provide any tax advice. Any tax statement herein regarding any US federal tax is not intended or written to be used, and cannot be used, by any taxpayer for the purpose of avoiding any penalties. Any such statement herein was written to support the marketing or promotion of the transaction(s) or matter(s) to which the statement relates. Each taxpayer should seek advice based on the taxpayer's particular circumstances from an independent tax advisor.</a:t>
            </a:r>
          </a:p>
          <a:p>
            <a:pPr eaLnBrk="1" fontAlgn="base" hangingPunct="1">
              <a:lnSpc>
                <a:spcPct val="95000"/>
              </a:lnSpc>
              <a:spcBef>
                <a:spcPct val="0"/>
              </a:spcBef>
              <a:spcAft>
                <a:spcPts val="1000"/>
              </a:spcAft>
            </a:pPr>
            <a:r>
              <a:rPr lang="en-US" sz="900" noProof="1">
                <a:solidFill>
                  <a:srgbClr val="000000"/>
                </a:solidFill>
                <a:latin typeface="Arial"/>
              </a:rPr>
              <a:t>These materials have been provided to you by Credit Suisse in connection with an actual or potential mandate or engagement and may not be used or relied upon for any purpose other than as specifically contemplated by a written agreement with Credit Suisse.  In addition, these materials may not be disclosed, in whole or in part, or summarized or otherwise referred to except as agreed in writing by Credit Suisse.  The information used in preparing these materials was obtained from or through you or your representatives or from public sources.  Credit Suisse assumes no responsibility for independent verification of such information and has relied on such information being complete and accurate in all material respects.  To the extent such information includes estimates and forecasts of future financial performance (including estimates of potential cost savings and synergies) prepared by or reviewed or discussed with the managements of your company and/or other potential transaction participants or obtained from public sources, we have assumed that such estimates and forecasts have been reasonably prepared on bases reflecting the best currently available estimates and judgments of such managements (or, with respect to estimates and forecasts obtained from public sources, represent reasonable estimates).  These materials were designed for use by specific persons familiar with the business and the affairs of your company and Credit Suisse assumes no obligation to update or otherwise revise these materials.  Nothing contained herein should be construed as tax, accounting or legal advice.  You (and each of your employees, representatives or other agents) may disclose to any and all persons, without limitation of any kind, the tax treatment and tax structure of the transactions contemplated by these materials and all materials of any kind (including opinions or other tax analyses) that are provided to you relating to such tax treatment and structure.  For this purpose, the tax treatment of a transaction is the purported or claimed US federal income tax treatment of the transaction and the tax structure of a transaction is any fact that may be relevant to understanding the purported or claimed US federal income tax treatment of the transaction.</a:t>
            </a:r>
          </a:p>
          <a:p>
            <a:pPr eaLnBrk="1" fontAlgn="base" hangingPunct="1">
              <a:lnSpc>
                <a:spcPct val="95000"/>
              </a:lnSpc>
              <a:spcBef>
                <a:spcPct val="0"/>
              </a:spcBef>
              <a:spcAft>
                <a:spcPts val="1000"/>
              </a:spcAft>
            </a:pPr>
            <a:r>
              <a:rPr lang="en-US" sz="900" noProof="1">
                <a:solidFill>
                  <a:srgbClr val="000000"/>
                </a:solidFill>
                <a:latin typeface="Arial"/>
              </a:rPr>
              <a:t>These materials have been prepared by Credit Suisse ("CS") and its affiliates for use by CS. Accordingly, any information reflected or incorporated herein, or in related materials or in ensuing transactions, may be shared in good faith by CS and its affiliates with employees of CS, its affiliates and agents in any location.</a:t>
            </a:r>
          </a:p>
          <a:p>
            <a:pPr eaLnBrk="1" fontAlgn="base" hangingPunct="1">
              <a:lnSpc>
                <a:spcPct val="95000"/>
              </a:lnSpc>
              <a:spcBef>
                <a:spcPct val="0"/>
              </a:spcBef>
              <a:spcAft>
                <a:spcPts val="1000"/>
              </a:spcAft>
            </a:pPr>
            <a:r>
              <a:rPr lang="en-US" sz="900" noProof="1">
                <a:solidFill>
                  <a:srgbClr val="000000"/>
                </a:solidFill>
                <a:latin typeface="Arial"/>
              </a:rPr>
              <a:t>Credit Suisse has adopted policies and guidelines designed to preserve the independence of its research analysts.  Credit Suisse’s policies prohibit employees from directly or indirectly offering a favorable research rating or specific price target, or offering to change a research rating or price target, as consideration for or an inducement to obtain business or other compensation.  Credit Suisse’s policies prohibit research analysts from being compensated for their involvement in investment banking transactions.</a:t>
            </a:r>
          </a:p>
        </p:txBody>
      </p:sp>
    </p:spTree>
    <p:extLst>
      <p:ext uri="{BB962C8B-B14F-4D97-AF65-F5344CB8AC3E}">
        <p14:creationId xmlns:p14="http://schemas.microsoft.com/office/powerpoint/2010/main" val="2074676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xmlns=""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xmlns=""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xmlns=""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xmlns=""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a16="http://schemas.microsoft.com/office/drawing/2014/main" xmlns=""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8" name="Slide Number Placeholder 7">
            <a:extLst>
              <a:ext uri="{FF2B5EF4-FFF2-40B4-BE49-F238E27FC236}">
                <a16:creationId xmlns:a16="http://schemas.microsoft.com/office/drawing/2014/main" xmlns="" id="{19A57786-309B-4137-8B30-4011FC0D4FCB}"/>
              </a:ext>
            </a:extLst>
          </p:cNvPr>
          <p:cNvSpPr>
            <a:spLocks noGrp="1"/>
          </p:cNvSpPr>
          <p:nvPr>
            <p:ph type="sldNum" sz="quarter" idx="11"/>
          </p:nvPr>
        </p:nvSpPr>
        <p:spPr>
          <a:xfrm>
            <a:off x="11772000" y="6365363"/>
            <a:ext cx="420000" cy="421200"/>
          </a:xfrm>
          <a:prstGeom prst="rect">
            <a:avLst/>
          </a:prstGeom>
        </p:spPr>
        <p:txBody>
          <a:bodyPr/>
          <a:lstStyle/>
          <a:p>
            <a:fld id="{4B73C415-D670-4716-A5EC-CC4D52CA2BAC}" type="slidenum">
              <a:rPr lang="en-US" noProof="0" smtClean="0"/>
              <a:pPr/>
              <a:t>‹#›</a:t>
            </a:fld>
            <a:endParaRPr lang="en-US" noProof="0" dirty="0"/>
          </a:p>
        </p:txBody>
      </p:sp>
      <p:sp>
        <p:nvSpPr>
          <p:cNvPr id="6" name="Content Placeholder 2">
            <a:extLst>
              <a:ext uri="{FF2B5EF4-FFF2-40B4-BE49-F238E27FC236}">
                <a16:creationId xmlns:a16="http://schemas.microsoft.com/office/drawing/2014/main" xmlns=""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xmlns=""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xmlns=""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984370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61ED3-CD10-4023-9315-C0DEB95009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53EF7EF-3DA7-4913-B030-08A5E5B3AE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AE2C0BA-D247-4C0B-8353-959C200F4CA8}"/>
              </a:ext>
            </a:extLst>
          </p:cNvPr>
          <p:cNvSpPr>
            <a:spLocks noGrp="1"/>
          </p:cNvSpPr>
          <p:nvPr>
            <p:ph type="dt" sz="half" idx="10"/>
          </p:nvPr>
        </p:nvSpPr>
        <p:spPr/>
        <p:txBody>
          <a:bodyPr/>
          <a:lstStyle/>
          <a:p>
            <a:fld id="{C6F7C6B9-FDDF-4B5B-8B66-1B3611B6B81C}" type="datetimeFigureOut">
              <a:rPr lang="en-US" smtClean="0"/>
              <a:t>12/5/2023</a:t>
            </a:fld>
            <a:endParaRPr lang="en-US"/>
          </a:p>
        </p:txBody>
      </p:sp>
      <p:sp>
        <p:nvSpPr>
          <p:cNvPr id="5" name="Footer Placeholder 4">
            <a:extLst>
              <a:ext uri="{FF2B5EF4-FFF2-40B4-BE49-F238E27FC236}">
                <a16:creationId xmlns:a16="http://schemas.microsoft.com/office/drawing/2014/main" xmlns="" id="{625DFAFC-45B6-46C4-9441-98D06C5F7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6AE9B4-9CB0-4F09-88EE-4A01DC8ED8E5}"/>
              </a:ext>
            </a:extLst>
          </p:cNvPr>
          <p:cNvSpPr>
            <a:spLocks noGrp="1"/>
          </p:cNvSpPr>
          <p:nvPr>
            <p:ph type="sldNum" sz="quarter" idx="12"/>
          </p:nvPr>
        </p:nvSpPr>
        <p:spPr/>
        <p:txBody>
          <a:bodyPr/>
          <a:lstStyle/>
          <a:p>
            <a:fld id="{BC6795B3-C2D3-4EA7-8A6A-E03183C85667}" type="slidenum">
              <a:rPr lang="en-US" smtClean="0"/>
              <a:t>‹#›</a:t>
            </a:fld>
            <a:endParaRPr lang="en-US"/>
          </a:p>
        </p:txBody>
      </p:sp>
    </p:spTree>
    <p:extLst>
      <p:ext uri="{BB962C8B-B14F-4D97-AF65-F5344CB8AC3E}">
        <p14:creationId xmlns:p14="http://schemas.microsoft.com/office/powerpoint/2010/main" val="377188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p:nvPr/>
        </p:nvSpPr>
        <p:spPr>
          <a:xfrm>
            <a:off x="17" y="-25"/>
            <a:ext cx="7617703" cy="6863837"/>
          </a:xfrm>
          <a:custGeom>
            <a:avLst/>
            <a:gdLst/>
            <a:ahLst/>
            <a:cxnLst/>
            <a:rect l="l" t="t" r="r" b="b"/>
            <a:pathLst>
              <a:path w="4644941" h="4202349" extrusionOk="0">
                <a:moveTo>
                  <a:pt x="2816531" y="4202349"/>
                </a:moveTo>
                <a:lnTo>
                  <a:pt x="0" y="4202349"/>
                </a:lnTo>
                <a:lnTo>
                  <a:pt x="0" y="0"/>
                </a:lnTo>
                <a:lnTo>
                  <a:pt x="4644942" y="0"/>
                </a:lnTo>
                <a:lnTo>
                  <a:pt x="2816531" y="4202349"/>
                </a:lnTo>
                <a:close/>
              </a:path>
            </a:pathLst>
          </a:custGeom>
          <a:solidFill>
            <a:srgbClr val="18171D">
              <a:alpha val="86030"/>
            </a:srgbClr>
          </a:solidFill>
          <a:ln>
            <a:noFill/>
          </a:ln>
          <a:effectLst>
            <a:outerShdw dist="9525" algn="bl" rotWithShape="0">
              <a:schemeClr val="lt1">
                <a:alpha val="1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 name="Google Shape;12;p2"/>
          <p:cNvSpPr/>
          <p:nvPr/>
        </p:nvSpPr>
        <p:spPr>
          <a:xfrm>
            <a:off x="5076762" y="1475127"/>
            <a:ext cx="2138317" cy="3907747"/>
          </a:xfrm>
          <a:custGeom>
            <a:avLst/>
            <a:gdLst/>
            <a:ahLst/>
            <a:cxnLst/>
            <a:rect l="l" t="t" r="r" b="b"/>
            <a:pathLst>
              <a:path w="1303852" h="2392498" extrusionOk="0">
                <a:moveTo>
                  <a:pt x="1040950" y="0"/>
                </a:moveTo>
                <a:lnTo>
                  <a:pt x="0" y="2392499"/>
                </a:lnTo>
                <a:lnTo>
                  <a:pt x="262902" y="2392499"/>
                </a:lnTo>
                <a:lnTo>
                  <a:pt x="1303852" y="0"/>
                </a:lnTo>
                <a:lnTo>
                  <a:pt x="1040950" y="0"/>
                </a:lnTo>
                <a:close/>
              </a:path>
            </a:pathLst>
          </a:custGeom>
          <a:solidFill>
            <a:schemeClr val="accent1"/>
          </a:solidFill>
          <a:ln>
            <a:noFill/>
          </a:ln>
          <a:effectLst>
            <a:outerShdw blurRad="57150" dist="19050" algn="bl" rotWithShape="0">
              <a:schemeClr val="dk1">
                <a:alpha val="3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 name="Google Shape;13;p2"/>
          <p:cNvSpPr txBox="1">
            <a:spLocks noGrp="1"/>
          </p:cNvSpPr>
          <p:nvPr>
            <p:ph type="ctrTitle"/>
          </p:nvPr>
        </p:nvSpPr>
        <p:spPr>
          <a:xfrm>
            <a:off x="609600" y="1496133"/>
            <a:ext cx="4636000" cy="38656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sz="56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34715669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 1/3">
  <p:cSld name="Blank - 1/3">
    <p:bg>
      <p:bgPr>
        <a:solidFill>
          <a:schemeClr val="tx1">
            <a:lumMod val="75000"/>
            <a:lumOff val="25000"/>
          </a:schemeClr>
        </a:solidFill>
        <a:effectLst/>
      </p:bgPr>
    </p:bg>
    <p:spTree>
      <p:nvGrpSpPr>
        <p:cNvPr id="1" name="Shape 66"/>
        <p:cNvGrpSpPr/>
        <p:nvPr/>
      </p:nvGrpSpPr>
      <p:grpSpPr>
        <a:xfrm>
          <a:off x="0" y="0"/>
          <a:ext cx="0" cy="0"/>
          <a:chOff x="0" y="0"/>
          <a:chExt cx="0" cy="0"/>
        </a:xfrm>
      </p:grpSpPr>
      <p:sp>
        <p:nvSpPr>
          <p:cNvPr id="67" name="Google Shape;67;p12"/>
          <p:cNvSpPr/>
          <p:nvPr/>
        </p:nvSpPr>
        <p:spPr>
          <a:xfrm>
            <a:off x="1" y="0"/>
            <a:ext cx="5389380" cy="6895035"/>
          </a:xfrm>
          <a:custGeom>
            <a:avLst/>
            <a:gdLst/>
            <a:ahLst/>
            <a:cxnLst/>
            <a:rect l="l" t="t" r="r" b="b"/>
            <a:pathLst>
              <a:path w="161407" h="206500" extrusionOk="0">
                <a:moveTo>
                  <a:pt x="71935" y="206500"/>
                </a:moveTo>
                <a:lnTo>
                  <a:pt x="161407" y="0"/>
                </a:lnTo>
                <a:lnTo>
                  <a:pt x="0" y="0"/>
                </a:lnTo>
                <a:lnTo>
                  <a:pt x="0" y="206143"/>
                </a:lnTo>
                <a:close/>
              </a:path>
            </a:pathLst>
          </a:custGeom>
          <a:solidFill>
            <a:srgbClr val="18171D">
              <a:alpha val="86030"/>
            </a:srgbClr>
          </a:solidFill>
          <a:ln>
            <a:noFill/>
          </a:ln>
          <a:effectLst>
            <a:outerShdw dist="9525" algn="bl" rotWithShape="0">
              <a:schemeClr val="lt1">
                <a:alpha val="15000"/>
              </a:schemeClr>
            </a:outerShdw>
          </a:effectLst>
        </p:spPr>
      </p:sp>
      <p:sp>
        <p:nvSpPr>
          <p:cNvPr id="69" name="Google Shape;69;p12"/>
          <p:cNvSpPr/>
          <p:nvPr/>
        </p:nvSpPr>
        <p:spPr>
          <a:xfrm>
            <a:off x="3181161" y="2291969"/>
            <a:ext cx="1435497" cy="2318896"/>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57150" dist="19050" algn="bl" rotWithShape="0">
              <a:srgbClr val="000000">
                <a:alpha val="30000"/>
              </a:srgb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321941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tx1"/>
        </a:solidFill>
        <a:effectLst/>
      </p:bgPr>
    </p:bg>
    <p:spTree>
      <p:nvGrpSpPr>
        <p:cNvPr id="1" name="Shape 19"/>
        <p:cNvGrpSpPr/>
        <p:nvPr/>
      </p:nvGrpSpPr>
      <p:grpSpPr>
        <a:xfrm>
          <a:off x="0" y="0"/>
          <a:ext cx="0" cy="0"/>
          <a:chOff x="0" y="0"/>
          <a:chExt cx="0" cy="0"/>
        </a:xfrm>
      </p:grpSpPr>
      <p:sp>
        <p:nvSpPr>
          <p:cNvPr id="20" name="Google Shape;20;p4"/>
          <p:cNvSpPr/>
          <p:nvPr/>
        </p:nvSpPr>
        <p:spPr>
          <a:xfrm>
            <a:off x="1271985" y="-9767"/>
            <a:ext cx="9648033" cy="6877533"/>
          </a:xfrm>
          <a:custGeom>
            <a:avLst/>
            <a:gdLst/>
            <a:ahLst/>
            <a:cxnLst/>
            <a:rect l="l" t="t" r="r" b="b"/>
            <a:pathLst>
              <a:path w="289441" h="206326" extrusionOk="0">
                <a:moveTo>
                  <a:pt x="0" y="206326"/>
                </a:moveTo>
                <a:lnTo>
                  <a:pt x="90725" y="0"/>
                </a:lnTo>
                <a:lnTo>
                  <a:pt x="289441" y="0"/>
                </a:lnTo>
                <a:lnTo>
                  <a:pt x="199009" y="206033"/>
                </a:lnTo>
                <a:close/>
              </a:path>
            </a:pathLst>
          </a:custGeom>
          <a:solidFill>
            <a:srgbClr val="18171D">
              <a:alpha val="86030"/>
            </a:srgbClr>
          </a:solidFill>
          <a:ln>
            <a:noFill/>
          </a:ln>
        </p:spPr>
      </p:sp>
      <p:sp>
        <p:nvSpPr>
          <p:cNvPr id="21" name="Google Shape;21;p4"/>
          <p:cNvSpPr txBox="1">
            <a:spLocks noGrp="1"/>
          </p:cNvSpPr>
          <p:nvPr>
            <p:ph type="body" idx="1"/>
          </p:nvPr>
        </p:nvSpPr>
        <p:spPr>
          <a:xfrm>
            <a:off x="4188832" y="911633"/>
            <a:ext cx="3814400" cy="5034800"/>
          </a:xfrm>
          <a:prstGeom prst="rect">
            <a:avLst/>
          </a:prstGeom>
        </p:spPr>
        <p:txBody>
          <a:bodyPr spcFirstLastPara="1" wrap="square" lIns="0" tIns="0" rIns="0" bIns="0" anchor="ctr" anchorCtr="0">
            <a:noAutofit/>
          </a:bodyPr>
          <a:lstStyle>
            <a:lvl1pPr marL="609585" lvl="0" indent="-507987" algn="ctr" rtl="0">
              <a:spcBef>
                <a:spcPts val="800"/>
              </a:spcBef>
              <a:spcAft>
                <a:spcPts val="0"/>
              </a:spcAft>
              <a:buSzPts val="2400"/>
              <a:buChar char="╸"/>
              <a:defRPr/>
            </a:lvl1pPr>
            <a:lvl2pPr marL="1219170" lvl="1" indent="-507987" algn="ctr" rtl="0">
              <a:spcBef>
                <a:spcPts val="0"/>
              </a:spcBef>
              <a:spcAft>
                <a:spcPts val="0"/>
              </a:spcAft>
              <a:buSzPts val="2400"/>
              <a:buChar char="-"/>
              <a:defRPr/>
            </a:lvl2pPr>
            <a:lvl3pPr marL="1828754" lvl="2" indent="-507987" algn="ctr" rtl="0">
              <a:spcBef>
                <a:spcPts val="0"/>
              </a:spcBef>
              <a:spcAft>
                <a:spcPts val="0"/>
              </a:spcAft>
              <a:buSzPts val="2400"/>
              <a:buChar char="-"/>
              <a:defRPr/>
            </a:lvl3pPr>
            <a:lvl4pPr marL="2438339" lvl="3" indent="-507987" algn="ctr" rtl="0">
              <a:spcBef>
                <a:spcPts val="0"/>
              </a:spcBef>
              <a:spcAft>
                <a:spcPts val="0"/>
              </a:spcAft>
              <a:buSzPts val="2400"/>
              <a:buChar char="-"/>
              <a:defRPr/>
            </a:lvl4pPr>
            <a:lvl5pPr marL="3047924" lvl="4" indent="-507987" algn="ctr" rtl="0">
              <a:spcBef>
                <a:spcPts val="0"/>
              </a:spcBef>
              <a:spcAft>
                <a:spcPts val="0"/>
              </a:spcAft>
              <a:buSzPts val="2400"/>
              <a:buChar char="○"/>
              <a:defRPr/>
            </a:lvl5pPr>
            <a:lvl6pPr marL="3657509" lvl="5" indent="-507987" algn="ctr" rtl="0">
              <a:spcBef>
                <a:spcPts val="0"/>
              </a:spcBef>
              <a:spcAft>
                <a:spcPts val="0"/>
              </a:spcAft>
              <a:buSzPts val="2400"/>
              <a:buChar char="■"/>
              <a:defRPr/>
            </a:lvl6pPr>
            <a:lvl7pPr marL="4267093" lvl="6" indent="-507987" algn="ctr" rtl="0">
              <a:spcBef>
                <a:spcPts val="0"/>
              </a:spcBef>
              <a:spcAft>
                <a:spcPts val="0"/>
              </a:spcAft>
              <a:buSzPts val="2400"/>
              <a:buChar char="●"/>
              <a:defRPr/>
            </a:lvl7pPr>
            <a:lvl8pPr marL="4876678" lvl="7" indent="-507987" algn="ctr" rtl="0">
              <a:spcBef>
                <a:spcPts val="0"/>
              </a:spcBef>
              <a:spcAft>
                <a:spcPts val="0"/>
              </a:spcAft>
              <a:buSzPts val="2400"/>
              <a:buChar char="○"/>
              <a:defRPr/>
            </a:lvl8pPr>
            <a:lvl9pPr marL="5486263" lvl="8" indent="-507987" algn="ctr" rtl="0">
              <a:spcBef>
                <a:spcPts val="0"/>
              </a:spcBef>
              <a:spcAft>
                <a:spcPts val="0"/>
              </a:spcAft>
              <a:buSzPts val="2400"/>
              <a:buChar char="■"/>
              <a:defRPr/>
            </a:lvl9pPr>
          </a:lstStyle>
          <a:p>
            <a:endParaRPr/>
          </a:p>
        </p:txBody>
      </p:sp>
      <p:sp>
        <p:nvSpPr>
          <p:cNvPr id="22" name="Google Shape;22;p4"/>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3" name="Google Shape;23;p4"/>
          <p:cNvSpPr/>
          <p:nvPr/>
        </p:nvSpPr>
        <p:spPr>
          <a:xfrm>
            <a:off x="2055773" y="2291969"/>
            <a:ext cx="1435497" cy="2318896"/>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71438" dist="19050" algn="bl" rotWithShape="0">
              <a:srgbClr val="000000">
                <a:alpha val="30000"/>
              </a:srgb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 name="Google Shape;24;p4"/>
          <p:cNvSpPr/>
          <p:nvPr/>
        </p:nvSpPr>
        <p:spPr>
          <a:xfrm>
            <a:off x="8681229" y="2291969"/>
            <a:ext cx="1435497" cy="2318896"/>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71438" dist="19050" algn="bl" rotWithShape="0">
              <a:srgbClr val="000000">
                <a:alpha val="30000"/>
              </a:srgb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85033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cSld name="1_Blank">
    <p:bg>
      <p:bgPr>
        <a:solidFill>
          <a:schemeClr val="tx1"/>
        </a:solidFill>
        <a:effectLst/>
      </p:bgPr>
    </p:bg>
    <p:spTree>
      <p:nvGrpSpPr>
        <p:cNvPr id="1" name="Shape 74"/>
        <p:cNvGrpSpPr/>
        <p:nvPr/>
      </p:nvGrpSpPr>
      <p:grpSpPr>
        <a:xfrm>
          <a:off x="0" y="0"/>
          <a:ext cx="0" cy="0"/>
          <a:chOff x="0" y="0"/>
          <a:chExt cx="0" cy="0"/>
        </a:xfrm>
      </p:grpSpPr>
      <p:sp>
        <p:nvSpPr>
          <p:cNvPr id="75" name="Google Shape;75;p14"/>
          <p:cNvSpPr/>
          <p:nvPr/>
        </p:nvSpPr>
        <p:spPr>
          <a:xfrm>
            <a:off x="9208000" y="0"/>
            <a:ext cx="2984000" cy="6868467"/>
          </a:xfrm>
          <a:custGeom>
            <a:avLst/>
            <a:gdLst/>
            <a:ahLst/>
            <a:cxnLst/>
            <a:rect l="l" t="t" r="r" b="b"/>
            <a:pathLst>
              <a:path w="89520" h="206054" extrusionOk="0">
                <a:moveTo>
                  <a:pt x="0" y="206054"/>
                </a:moveTo>
                <a:lnTo>
                  <a:pt x="89520" y="0"/>
                </a:lnTo>
                <a:lnTo>
                  <a:pt x="89520" y="206054"/>
                </a:lnTo>
                <a:close/>
              </a:path>
            </a:pathLst>
          </a:custGeom>
          <a:solidFill>
            <a:schemeClr val="accent1"/>
          </a:solidFill>
          <a:ln>
            <a:noFill/>
          </a:ln>
        </p:spPr>
      </p:sp>
      <p:sp>
        <p:nvSpPr>
          <p:cNvPr id="76" name="Google Shape;76;p14"/>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 smtClean="0"/>
              <a:pPr/>
              <a:t>‹#›</a:t>
            </a:fld>
            <a:endParaRPr lang="en"/>
          </a:p>
        </p:txBody>
      </p:sp>
      <p:sp>
        <p:nvSpPr>
          <p:cNvPr id="77" name="Google Shape;77;p14"/>
          <p:cNvSpPr/>
          <p:nvPr/>
        </p:nvSpPr>
        <p:spPr>
          <a:xfrm>
            <a:off x="9982256" y="2291969"/>
            <a:ext cx="1435497" cy="2318896"/>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lt1"/>
          </a:solidFill>
          <a:ln>
            <a:noFill/>
          </a:ln>
          <a:effectLst>
            <a:outerShdw blurRad="57150" dist="19050" algn="bl" rotWithShape="0">
              <a:srgbClr val="000000">
                <a:alpha val="30000"/>
              </a:srgb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965251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2DA9857-67D1-40AF-BE11-93CD0EB655C8}" type="datetimeFigureOut">
              <a:rPr lang="en-US"/>
              <a:pPr>
                <a:defRPr/>
              </a:pPr>
              <a:t>12/5/2023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3B7F26-462C-45D5-8CF9-2E4F51D31BB5}" type="slidenum">
              <a:rPr lang="en-US"/>
              <a:pPr>
                <a:defRPr/>
              </a:pPr>
              <a:t>‹#›</a:t>
            </a:fld>
            <a:endParaRPr lang="en-US"/>
          </a:p>
        </p:txBody>
      </p:sp>
    </p:spTree>
    <p:extLst>
      <p:ext uri="{BB962C8B-B14F-4D97-AF65-F5344CB8AC3E}">
        <p14:creationId xmlns:p14="http://schemas.microsoft.com/office/powerpoint/2010/main" val="1261507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476672"/>
          </a:xfrm>
          <a:solidFill>
            <a:srgbClr val="002060"/>
          </a:solidFill>
        </p:spPr>
        <p:txBody>
          <a:bodyPr/>
          <a:lstStyle>
            <a:lvl1pPr>
              <a:defRPr sz="2400" b="1">
                <a:solidFill>
                  <a:schemeClr val="bg1"/>
                </a:solidFill>
                <a:latin typeface="Arial" panose="020B0604020202020204" pitchFamily="34" charset="0"/>
                <a:ea typeface="Meiryo UI" panose="020B0604030504040204" pitchFamily="50" charset="-128"/>
                <a:cs typeface="Arial" panose="020B0604020202020204" pitchFamily="34" charset="0"/>
              </a:defRPr>
            </a:lvl1pPr>
          </a:lstStyle>
          <a:p>
            <a:r>
              <a:rPr lang="ja-JP" altLang="en-US" dirty="0"/>
              <a:t>マスター タイトルの書式設定</a:t>
            </a:r>
          </a:p>
        </p:txBody>
      </p:sp>
      <p:sp>
        <p:nvSpPr>
          <p:cNvPr id="6" name="スライド番号プレースホルダー 5"/>
          <p:cNvSpPr>
            <a:spLocks noGrp="1"/>
          </p:cNvSpPr>
          <p:nvPr>
            <p:ph type="sldNum" sz="quarter" idx="12"/>
          </p:nvPr>
        </p:nvSpPr>
        <p:spPr>
          <a:xfrm>
            <a:off x="11088555" y="116633"/>
            <a:ext cx="911424" cy="288032"/>
          </a:xfrm>
          <a:solidFill>
            <a:schemeClr val="bg1"/>
          </a:solidFill>
          <a:ln>
            <a:noFill/>
          </a:ln>
        </p:spPr>
        <p:txBody>
          <a:bodyPr anchor="ctr" anchorCtr="1"/>
          <a:lstStyle>
            <a:lvl1pPr>
              <a:defRPr sz="1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FD553611-D25D-4EFB-8F98-F4A78D29A2DC}"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2763839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FULL PAGE IMAGE">
    <p:spTree>
      <p:nvGrpSpPr>
        <p:cNvPr id="1" name=""/>
        <p:cNvGrpSpPr/>
        <p:nvPr/>
      </p:nvGrpSpPr>
      <p:grpSpPr>
        <a:xfrm>
          <a:off x="0" y="0"/>
          <a:ext cx="0" cy="0"/>
          <a:chOff x="0" y="0"/>
          <a:chExt cx="0" cy="0"/>
        </a:xfrm>
      </p:grpSpPr>
      <p:sp>
        <p:nvSpPr>
          <p:cNvPr id="3" name="BACKGROUND IMAGE"/>
          <p:cNvSpPr>
            <a:spLocks noGrp="1"/>
          </p:cNvSpPr>
          <p:nvPr>
            <p:ph type="pic" sz="quarter" idx="10"/>
          </p:nvPr>
        </p:nvSpPr>
        <p:spPr>
          <a:xfrm>
            <a:off x="0" y="0"/>
            <a:ext cx="12192000" cy="6858000"/>
          </a:xfrm>
          <a:prstGeom prst="rect">
            <a:avLst/>
          </a:prstGeom>
        </p:spPr>
        <p:txBody>
          <a:bodyPr/>
          <a:lstStyle/>
          <a:p>
            <a:endParaRPr lang="uk-UA"/>
          </a:p>
        </p:txBody>
      </p:sp>
      <p:pic>
        <p:nvPicPr>
          <p:cNvPr id="5" name="Picture 4" descr="Image result for z2c logo">
            <a:extLst>
              <a:ext uri="{FF2B5EF4-FFF2-40B4-BE49-F238E27FC236}">
                <a16:creationId xmlns:a16="http://schemas.microsoft.com/office/drawing/2014/main" xmlns="" id="{1A3C2D7D-196B-4CA9-AB42-15DAE5C1697A}"/>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1429" y="6490934"/>
            <a:ext cx="353570" cy="3017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ak Elektron Limited (PEL) Vector Logo | Free Download - (.AI + ...">
            <a:extLst>
              <a:ext uri="{FF2B5EF4-FFF2-40B4-BE49-F238E27FC236}">
                <a16:creationId xmlns:a16="http://schemas.microsoft.com/office/drawing/2014/main" xmlns="" id="{1822B909-C0B0-4077-B294-DD80631EA885}"/>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28854" r="29602" b="25837"/>
          <a:stretch/>
        </p:blipFill>
        <p:spPr bwMode="auto">
          <a:xfrm>
            <a:off x="11614800" y="6271249"/>
            <a:ext cx="525771" cy="52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977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lideNumber"/>
          <p:cNvSpPr>
            <a:spLocks noGrp="1"/>
          </p:cNvSpPr>
          <p:nvPr>
            <p:ph type="sldNum" sz="quarter" idx="10"/>
          </p:nvPr>
        </p:nvSpPr>
        <p:spPr>
          <a:xfrm>
            <a:off x="9249834" y="6181925"/>
            <a:ext cx="2341033" cy="357188"/>
          </a:xfrm>
        </p:spPr>
        <p:txBody>
          <a:bodyPr/>
          <a:lstStyle>
            <a:lvl1pPr>
              <a:defRPr>
                <a:latin typeface="+mn-lt"/>
              </a:defRPr>
            </a:lvl1pPr>
          </a:lstStyle>
          <a:p>
            <a:fld id="{3C5482B9-D11D-4067-B360-F1AA9B4F5826}" type="slidenum">
              <a:rPr lang="en-US" noProof="1" smtClean="0">
                <a:solidFill>
                  <a:srgbClr val="3B3E3F"/>
                </a:solidFill>
              </a:rPr>
              <a:pPr/>
              <a:t>‹#›</a:t>
            </a:fld>
            <a:endParaRPr lang="en-US" noProof="1">
              <a:solidFill>
                <a:srgbClr val="3B3E3F"/>
              </a:solidFill>
            </a:endParaRPr>
          </a:p>
        </p:txBody>
      </p:sp>
      <p:sp>
        <p:nvSpPr>
          <p:cNvPr id="2" name="DisclaimerCopyright"/>
          <p:cNvSpPr txBox="1"/>
          <p:nvPr userDrawn="1"/>
        </p:nvSpPr>
        <p:spPr>
          <a:xfrm>
            <a:off x="7324968" y="6539114"/>
            <a:ext cx="4271237" cy="176211"/>
          </a:xfrm>
          <a:prstGeom prst="rect">
            <a:avLst/>
          </a:prstGeom>
          <a:solidFill>
            <a:srgbClr val="FFFFFF"/>
          </a:solidFill>
          <a:ln>
            <a:noFill/>
          </a:ln>
          <a:effectLst/>
        </p:spPr>
        <p:txBody>
          <a:bodyPr vert="horz" wrap="square" lIns="0" tIns="0" rIns="0" bIns="0" numCol="1" anchor="t" anchorCtr="0" compatLnSpc="1">
            <a:prstTxWarp prst="textNoShape">
              <a:avLst/>
            </a:prstTxWarp>
            <a:noAutofit/>
          </a:bodyPr>
          <a:lstStyle>
            <a:lvl1pPr marL="0" lvl="0" indent="0" algn="r" defTabSz="728663" eaLnBrk="1" latinLnBrk="0" hangingPunct="1">
              <a:buClr>
                <a:srgbClr val="FFFFFF"/>
              </a:buClr>
              <a:buFont typeface="Arial" pitchFamily="34" charset="0"/>
              <a:buNone/>
              <a:tabLst>
                <a:tab pos="4286250" algn="l"/>
              </a:tabLst>
              <a:defRPr sz="600" b="0" baseline="0"/>
            </a:lvl1pPr>
            <a:lvl2pPr marL="0" indent="0" algn="l" defTabSz="914400" eaLnBrk="1" latinLnBrk="0" hangingPunct="1">
              <a:spcBef>
                <a:spcPts val="605"/>
              </a:spcBef>
              <a:buFont typeface="Arial" pitchFamily="34" charset="0"/>
              <a:buNone/>
            </a:lvl2pPr>
            <a:lvl3pPr marL="230400" indent="-226800" algn="l" defTabSz="914400" eaLnBrk="1" latinLnBrk="0" hangingPunct="1">
              <a:spcBef>
                <a:spcPts val="0"/>
              </a:spcBef>
              <a:buClr>
                <a:schemeClr val="accent4"/>
              </a:buClr>
              <a:buSzPct val="80000"/>
              <a:buFont typeface="Wingdings" pitchFamily="2" charset="2"/>
              <a:buChar char=""/>
            </a:lvl3pPr>
            <a:lvl4pPr marL="468000" indent="-237600" algn="l" defTabSz="914400" eaLnBrk="1" latinLnBrk="0" hangingPunct="1">
              <a:spcBef>
                <a:spcPts val="0"/>
              </a:spcBef>
              <a:buClr>
                <a:schemeClr val="tx1"/>
              </a:buClr>
              <a:buFont typeface="Credit Suisse Type Light" pitchFamily="34" charset="0"/>
              <a:buChar char="−"/>
            </a:lvl4pPr>
            <a:lvl5pPr marL="705600" indent="-237600" algn="l" defTabSz="914400" eaLnBrk="1" latinLnBrk="0" hangingPunct="1">
              <a:spcBef>
                <a:spcPts val="0"/>
              </a:spcBef>
              <a:buClr>
                <a:schemeClr val="tx1"/>
              </a:buClr>
              <a:buFont typeface="Credit Suisse Type Light" pitchFamily="34" charset="0"/>
              <a:buChar cha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fontAlgn="base">
              <a:lnSpc>
                <a:spcPct val="95000"/>
              </a:lnSpc>
              <a:spcBef>
                <a:spcPct val="0"/>
              </a:spcBef>
              <a:spcAft>
                <a:spcPct val="0"/>
              </a:spcAft>
            </a:pPr>
            <a:r>
              <a:rPr lang="en-US">
                <a:solidFill>
                  <a:srgbClr val="000000"/>
                </a:solidFill>
              </a:rPr>
              <a:t>Copyright © 2018 Credit Suisse Group AG and/or its affiliates. All rights reserved.</a:t>
            </a:r>
            <a:endParaRPr lang="en-US" dirty="0">
              <a:solidFill>
                <a:srgbClr val="000000"/>
              </a:solidFill>
            </a:endParaRPr>
          </a:p>
        </p:txBody>
      </p:sp>
      <p:sp>
        <p:nvSpPr>
          <p:cNvPr id="11" name="AddressCoMgr4"/>
          <p:cNvSpPr>
            <a:spLocks noGrp="1"/>
          </p:cNvSpPr>
          <p:nvPr>
            <p:ph type="body" sz="quarter" idx="12" hasCustomPrompt="1"/>
            <p:custDataLst>
              <p:tags r:id="rId1"/>
            </p:custDataLst>
          </p:nvPr>
        </p:nvSpPr>
        <p:spPr>
          <a:xfrm>
            <a:off x="9433984" y="4905963"/>
            <a:ext cx="2133600" cy="914400"/>
          </a:xfrm>
        </p:spPr>
        <p:txBody>
          <a:bodyPr/>
          <a:lstStyle>
            <a:lvl1pPr>
              <a:defRPr sz="900" b="0" baseline="0">
                <a:solidFill>
                  <a:schemeClr val="tx1"/>
                </a:solidFill>
                <a:latin typeface="Arial"/>
              </a:defRPr>
            </a:lvl1pPr>
          </a:lstStyle>
          <a:p>
            <a:pPr fontAlgn="base">
              <a:lnSpc>
                <a:spcPct val="110000"/>
              </a:lnSpc>
              <a:spcBef>
                <a:spcPct val="0"/>
              </a:spcBef>
              <a:spcAft>
                <a:spcPct val="0"/>
              </a:spcAft>
            </a:pPr>
            <a:r>
              <a:rPr lang="en-US" b="1" dirty="0">
                <a:latin typeface="Credit Suisse Type Light" pitchFamily="34" charset="0"/>
                <a:ea typeface="ＭＳ Ｐゴシック" pitchFamily="34" charset="-128"/>
              </a:rPr>
              <a:t>[Co-Manager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5]</a:t>
            </a:r>
          </a:p>
        </p:txBody>
      </p:sp>
      <p:sp>
        <p:nvSpPr>
          <p:cNvPr id="12" name="AddressCoMgr3"/>
          <p:cNvSpPr>
            <a:spLocks noGrp="1"/>
          </p:cNvSpPr>
          <p:nvPr>
            <p:ph type="body" sz="quarter" idx="13" hasCustomPrompt="1"/>
            <p:custDataLst>
              <p:tags r:id="rId2"/>
            </p:custDataLst>
          </p:nvPr>
        </p:nvSpPr>
        <p:spPr>
          <a:xfrm>
            <a:off x="7224840" y="4905963"/>
            <a:ext cx="2133600" cy="914400"/>
          </a:xfrm>
        </p:spPr>
        <p:txBody>
          <a:bodyPr/>
          <a:lstStyle>
            <a:lvl1pPr>
              <a:defRPr sz="900" b="0" baseline="0">
                <a:solidFill>
                  <a:schemeClr val="tx1"/>
                </a:solidFill>
                <a:latin typeface="Arial"/>
              </a:defRPr>
            </a:lvl1pPr>
          </a:lstStyle>
          <a:p>
            <a:pPr fontAlgn="base">
              <a:lnSpc>
                <a:spcPct val="110000"/>
              </a:lnSpc>
              <a:spcBef>
                <a:spcPct val="0"/>
              </a:spcBef>
              <a:spcAft>
                <a:spcPct val="0"/>
              </a:spcAft>
            </a:pPr>
            <a:r>
              <a:rPr lang="en-US" b="1" dirty="0">
                <a:latin typeface="Credit Suisse Type Light" pitchFamily="34" charset="0"/>
                <a:ea typeface="ＭＳ Ｐゴシック" pitchFamily="34" charset="-128"/>
              </a:rPr>
              <a:t>[Co-Manager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5]</a:t>
            </a:r>
          </a:p>
        </p:txBody>
      </p:sp>
      <p:sp>
        <p:nvSpPr>
          <p:cNvPr id="13" name="AddressCoMgr2"/>
          <p:cNvSpPr>
            <a:spLocks noGrp="1"/>
          </p:cNvSpPr>
          <p:nvPr>
            <p:ph type="body" sz="quarter" idx="14" hasCustomPrompt="1"/>
            <p:custDataLst>
              <p:tags r:id="rId3"/>
            </p:custDataLst>
          </p:nvPr>
        </p:nvSpPr>
        <p:spPr>
          <a:xfrm>
            <a:off x="5015696" y="4905963"/>
            <a:ext cx="2133600" cy="914400"/>
          </a:xfrm>
        </p:spPr>
        <p:txBody>
          <a:bodyPr/>
          <a:lstStyle>
            <a:lvl1pPr>
              <a:defRPr sz="900" b="0" baseline="0">
                <a:solidFill>
                  <a:schemeClr val="tx1"/>
                </a:solidFill>
                <a:latin typeface="Arial"/>
              </a:defRPr>
            </a:lvl1pPr>
          </a:lstStyle>
          <a:p>
            <a:pPr fontAlgn="base">
              <a:lnSpc>
                <a:spcPct val="110000"/>
              </a:lnSpc>
              <a:spcBef>
                <a:spcPct val="0"/>
              </a:spcBef>
              <a:spcAft>
                <a:spcPct val="0"/>
              </a:spcAft>
            </a:pPr>
            <a:r>
              <a:rPr lang="en-US" b="1" dirty="0">
                <a:latin typeface="Credit Suisse Type Light" pitchFamily="34" charset="0"/>
                <a:ea typeface="ＭＳ Ｐゴシック" pitchFamily="34" charset="-128"/>
              </a:rPr>
              <a:t>[Co-Manager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5]</a:t>
            </a:r>
          </a:p>
        </p:txBody>
      </p:sp>
      <p:sp>
        <p:nvSpPr>
          <p:cNvPr id="14" name="AddressCoMgr1"/>
          <p:cNvSpPr>
            <a:spLocks noGrp="1"/>
          </p:cNvSpPr>
          <p:nvPr>
            <p:ph type="body" sz="quarter" idx="15" hasCustomPrompt="1"/>
            <p:custDataLst>
              <p:tags r:id="rId4"/>
            </p:custDataLst>
          </p:nvPr>
        </p:nvSpPr>
        <p:spPr>
          <a:xfrm>
            <a:off x="2806552" y="4905963"/>
            <a:ext cx="2133600" cy="914400"/>
          </a:xfrm>
        </p:spPr>
        <p:txBody>
          <a:bodyPr/>
          <a:lstStyle>
            <a:lvl1pPr>
              <a:defRPr sz="900" b="0" baseline="0">
                <a:solidFill>
                  <a:schemeClr val="tx1"/>
                </a:solidFill>
                <a:latin typeface="Arial"/>
              </a:defRPr>
            </a:lvl1pPr>
          </a:lstStyle>
          <a:p>
            <a:pPr fontAlgn="base">
              <a:lnSpc>
                <a:spcPct val="110000"/>
              </a:lnSpc>
              <a:spcBef>
                <a:spcPct val="0"/>
              </a:spcBef>
              <a:spcAft>
                <a:spcPct val="0"/>
              </a:spcAft>
            </a:pPr>
            <a:r>
              <a:rPr lang="en-US" b="1" dirty="0">
                <a:latin typeface="Credit Suisse Type Light" pitchFamily="34" charset="0"/>
                <a:ea typeface="ＭＳ Ｐゴシック" pitchFamily="34" charset="-128"/>
              </a:rPr>
              <a:t>[Co-Manager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5]</a:t>
            </a:r>
          </a:p>
        </p:txBody>
      </p:sp>
      <p:sp>
        <p:nvSpPr>
          <p:cNvPr id="10" name="CompanyAddress"/>
          <p:cNvSpPr>
            <a:spLocks noGrp="1"/>
          </p:cNvSpPr>
          <p:nvPr>
            <p:ph type="body" sz="quarter" idx="11" hasCustomPrompt="1"/>
            <p:custDataLst>
              <p:tags r:id="rId5"/>
            </p:custDataLst>
          </p:nvPr>
        </p:nvSpPr>
        <p:spPr>
          <a:xfrm>
            <a:off x="597408" y="4905963"/>
            <a:ext cx="2133600" cy="120738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900" b="0" baseline="0" dirty="0">
                <a:solidFill>
                  <a:schemeClr val="tx1"/>
                </a:solidFill>
                <a:latin typeface="Arial"/>
                <a:ea typeface="ＭＳ Ｐゴシック" pitchFamily="34" charset="-128"/>
              </a:defRPr>
            </a:lvl1pPr>
          </a:lstStyle>
          <a:p>
            <a:pPr fontAlgn="base">
              <a:lnSpc>
                <a:spcPct val="110000"/>
              </a:lnSpc>
              <a:spcBef>
                <a:spcPct val="0"/>
              </a:spcBef>
              <a:spcAft>
                <a:spcPct val="0"/>
              </a:spcAft>
            </a:pPr>
            <a:r>
              <a:rPr lang="en-US" b="1" dirty="0">
                <a:latin typeface="Credit Suisse Type Light" pitchFamily="34" charset="0"/>
                <a:ea typeface="ＭＳ Ｐゴシック" pitchFamily="34" charset="-128"/>
              </a:rPr>
              <a:t>[Credit Suisse Legal Name]</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5]</a:t>
            </a:r>
          </a:p>
          <a:p>
            <a:pPr fontAlgn="base">
              <a:lnSpc>
                <a:spcPct val="110000"/>
              </a:lnSpc>
              <a:spcBef>
                <a:spcPct val="0"/>
              </a:spcBef>
              <a:spcAft>
                <a:spcPct val="0"/>
              </a:spcAft>
            </a:pPr>
            <a:r>
              <a:rPr lang="en-US" dirty="0">
                <a:latin typeface="Credit Suisse Type Light" pitchFamily="34" charset="0"/>
                <a:ea typeface="ＭＳ Ｐゴシック" pitchFamily="34" charset="-128"/>
              </a:rPr>
              <a:t>[Phone]</a:t>
            </a:r>
          </a:p>
          <a:p>
            <a:pPr fontAlgn="base">
              <a:lnSpc>
                <a:spcPct val="110000"/>
              </a:lnSpc>
              <a:spcBef>
                <a:spcPct val="0"/>
              </a:spcBef>
              <a:spcAft>
                <a:spcPct val="0"/>
              </a:spcAft>
            </a:pPr>
            <a:r>
              <a:rPr lang="en-US" dirty="0">
                <a:latin typeface="Credit Suisse Type Light" pitchFamily="34" charset="0"/>
                <a:ea typeface="ＭＳ Ｐゴシック" pitchFamily="34" charset="-128"/>
              </a:rPr>
              <a:t>[Website]</a:t>
            </a:r>
            <a:endParaRPr lang="en-US" dirty="0"/>
          </a:p>
        </p:txBody>
      </p:sp>
      <p:sp>
        <p:nvSpPr>
          <p:cNvPr id="15" name="Disclaimers" descr="AQAAAAAQAFKZE58JxtBBrWzhYSp0qJH+3bxze79Q+hncBaKbVDkyBEZSI2vQXWer8lF4nVgsjvXE/TMgfNETUxPYCICpjnvbDmKLELu3O4PdTd6/mXVMHkJ9wSK10VWUqphfVJ6jkz7/AUrTTmplcMuT4r00JXoPc9ceH4bSO2CxnnlCXxlO5IrAgJs+xmGdAoiFBQuCD+1CxN9G4IeX7zMC6rcbwBKlU/ONiECrrKmVRi9hXlV/WzexeniWHSPDWuz7jUhx00blck2aZQKr+hQAMjTGqm3QXTwtZf/UrnDMW3lJczZ/lX0pNjKVRGOpJ/I0D4p0ONKFI4Yji1TaND0rpQlaVxiWlmZHFv8DhENXhjvSzLNlkUY+d45XjmFreoEy0T7L3gY26xqrkWOr1brIEVKzg5dwRR3AOxWPo8r2auHUtTWOCXmpNu1okxuiOMM94XPqF7HwYTlhZZ9j/VfVLeR8in2g2Tu/T6TAU7h2AxRFvC+NwlyTBmonINNDIfBno+JmFqkR7UUI3p4b9XoiSyRwPPGhOVFCImWAsHzDZhHDVRV0S2r4HPiV9EY7uxisUrbkckaLUR4SyTAd5ml2z303NonCxRM4wgOSZqMm6/o+zZpnqdomKDKFkgY4vspXI8UHakiCMsUEpSuZ1DiGRgKSLhSq57ipLgKS4zLOpD7hmlnshi/0ZmRpd8mii70jc8QWdpC08x0D3txmiFp6epWDbwXhPl2YTwBplVZaN1CKjZ1GPUBSFAouFGlGo3bODojnWL/T/QgB/a4s9zjFzyrWVcZOr7x1wqtSKP8x1BsSsYosjjRYJKoLEFBpOMMuybrCjf62jDcx/v7L6xGQnGnALnupwr2YiOwacSg7ZBTS18n8eXnY3hLd/kGOHAKysv3+WKbb57vBxbsfqXqR3fwGGueDe2JRqqOaJuJ4KeD9b9zN64INUt04Ws5stMq5HQaDfpT7idrEeAmVmzkFpz85kI1EVp621C36ncw5nYHuoZ8DmCUklRcLTGSs8o1viB9S9czgN4sN46qkaUA09JZ1G+kjYTpX/cfcnxnyUcCgC6p0gAbTSdCnsiqQAn+thPd1/6sMleg11N4goWb7ZGCNzmMvzKU9Ux5vN5mlJ5NiCal5/yFv66Dxo2FnBX5vemavKdfGBxwOzitFPux28Y+pNTKo9WPqO93EoWLpGugiPgOq/KvAZIFpdVPLxoxfWHW4AKUPEu+fayCdVPibP5r9RzdoEOiewWDI9oLkMBiFHe10qWXTq6GBZBQAdXMoyMUB6NnSIKE6P8PPLBtogiQnI+tvfYGVpEo09v9ntX5rYtSOqr2q6/fxePIK8rCDHxH6I63JLgy0fo0yS6zdDQKDAuKiRH9/1Kksf1WeHQ9jLG/9fO09LUgP/wKREY5PWz70sDq5HU2CpyQZRvkitVyLoQibZq4Vjp1JvsHIxgaIOPtPnh3U2MJpP7OLSdH8YJFN4jfFAVDK8Qp30ydAlk4HyDFfsSqNCx0M2AuGQFrxJgE3sDP//AWAxKkavVdl2qimz1LxhffVNPLJeZUMm9r9SnSYmy4cqKd6t0FavyCkI8S3isjXKQXCNzgjByaMhked0iy6HloW6uWvIKX62IGmSIUBj5AILc6/3t/9g6TF6cdCUT7NV3hUHs0+36txc8Fq/WfU8ALqhbiwhwfgJRDumJGqGCY8wFl3kFrtWVWPKRQQrNmarv+z/df4RF055U5wcF8YnOh5po+010eEUodQWOd4RV79Kc47DgCqWRydJyY4nO8395ONopnI3CRE6Knjz4it1PvXMGPAUXlW/1cHtKUNbRE8mqNQlt+/mtEpMh3kK/UIvAJlCW/8IT4v46Lams4zLrcf/CToQwEHnPnlQbBrVSBpKlYJ3fCQhshgrpbQhlgM95myOm6dqYg2jireieeSmad5TTjUkOoIqXQe+15KhJGw2QUN35k00dqePRIKdKMyCSEFJpAYSOAiDxjzRXAPBMUefWZ1pksoW8xPrMH3K6rMOXTOWqXEycPqSO5zoQLMjPEjLfvKfeFySD8TaJTVDva+UcxqYZxgX8SnXNAXhfaabZbUJWpsoXCZ/tf+woP+7VdRp469CutXSUlG8RcYg7WcDFiow2kbD+0FMsTwIH3dkRrdZrXShwr86cqetp5p7bZn9izl5Cln9OkzupmuMaxbV0etIz32haMwG0ICwJggNqZyZ749vRAs2yZhDXxvpgObBtZ/5BolkWqkWM/enJ4cQzE/V2gALE5UVotaJ+SQj4f/oTDwOAweooD8dvjrzQwF7F9C2hEmBSj71gpCbj5q0FqFPEA/Cdm79DZsJUjIhMHFkIESA4vubpd1SrbEMD33vY86f3ku+yCpZkFJCJeH5PyYxxei4EB4eebNFJU/61Sxe3f0UJP3wZ6MgRojcRPwRrI43CT56dyfivI7fFTEJZCgbD7RB+36Gi2QQkeTifjNJoOz4eX2UMAtWfgV7Ob1eVXdPGHenNvMIbLBUD3zJN9IkiUdBzZPsoy0Nfvr8Ncm4nHFFTZY5jAj/jzY+SaMEm0uIjyPmwlHvTPxe+IEDMqRTiAvzza3XZU/RdRUKB0EvnPPm6ywstRcC7LGv17KLOTUZMkPVeqz3oHeCOPXv7dEW6evAfFTccr3aYZ3vu2KzHM0B67Se/EkIv/r+RG0IGek0l6OOogoX2X8xQ0rLsHz9Gzor3MxaC916BD+CpK6haQrLEqobieOje7ZoQH1HRCfg1Q+8/eGhb0RXqBi+07/AyH79GC+ISU25Ek+ia+8y+82PVW/qvbVKNBZkHbyjjR1BgMwFutpldwYRja4Q2MhzoeRQ0cYAmq6pyx61jpcl8PBYl7oeUySFikgFKXcpZUNJgu70hTxsBNPPfQZGoiARuw4stRv8Zw5ZjSEpEuPMmR5abMmYpj1/4WMLnIcFFhmf17qIiLj5E5n2AiW0oaJg/Y7yzxFf6CKv1sZsQci3/634lEP2gqHz1cytEjfCcwyLMD5ENxdv2u+9QT4bD8WCA4HfsfMqFpqdlzbAxSZkiqTUxfjXV0AUq2h1WRUmvxiYxqmVle7uVylkZhcopKKWyCPMF8PFdbOuF/7erugvSLkHO4JzlWKafhfeiSsHrFSa2ZLOfKR1Ivdb40Cl/7Y+MHtALd47U5gDfDRfNGPn20VjjJrQx836lW2vGyw6iFFllpStlQFacfbz81GsAxLLjWslG0vnxsHjr5lGGYCVUqETizH59Ka9+Ll8Y7YXN5RbBF5dQ9VbwInc/hI53vJEZk53x398W7CmVWriz6QWtOadY/oS95U2jgq5zxDvzfayUxZC0tDR8/60X/Lhrg5HLrHrO3C8p4BNLT+YeEK2P2FBjwpVRfHTBYluzyQgPo+/8po5jldzqnxOlv978VKN18v4O/NLvmFrzM/jgv6QYLcSHoxwCXsj8uVlW86ghd8sj5JholWxQHqVJkjxY1uOeq8I/cFXCC4Z1hq4YvBLjupdvkUVqG1DKzQJeLJ36K/nwT/2HON+xlkvZUnr0FxHlFgm4qsL2m/yLWTCN1NS7PrEN/JJ3sfDSve2pdMBwLINrzT5R3d1MjDqAcpA3scxyqDMWrg3CsfqtgHAn0g4zMauEQEBj6dy+/4iyLpgzCbBwfuNKtmVhgLxkGElFRP/TxI3e5YKDb0Tcc+HVrBL7L4XmDEyQ+kuVA31CCjIW9Af8CJkO8pQ+OCqonIj9IW//MRw1ZdbKWVVGsOIfBXK9UfrrsQNK1wCUE70n0Drx0nC2OoNq1EaM3ghSHazCAqRYngCJbUt47A72UYx5rSyA91GzrsLrB8nciqe0vvYJqvEbymFaAX14WYP3A/R2FZDU+gPre2lX5MulHvo8t/GG/ZYT90xlcMIIaTCm2bcL4mCmcs02WhwgDGQsijNVDNhF5eFNqjKoPJL+Vk9yGn53Ic3OtXaKg7ZQGB+AgFKIrB4XJEJP4wPU6GdQlc+j5TA8crrFG6X9IFjKfrunJj4R7p7Z3Dh2AjzfpEpVrr/a58ncyaylkA/MP2M+BS5dVxGPVwzhibkvi1muzOoCv+jpELo6ZlDKqiCW0m6PbKyKP9Iah5jMCrRfPGHtGIIR9uXr832QPRYaNwu05f7+e5l1Dz87nr2Rrm3IsBzl1p59ZObT1t8phTIbs6ySWGNezPHgoQQ5KPRlKcdW8Ii8/S1FcXpldDd90AryepIgmtQjkt8iB1XRLNa9qsiCBkoxl9B3Vnuz5xW21pks8A6kAHDZnotSckclzLnPJmhlOBhHa2vJaOZuTmlAQs9VZbYGO9OXToQmQF9jr667Vb6FkkQ6vOQbA/Sqxeagc4kkisDCgBwwXgN9pFgQE54589thCQab9lIsoAHnB2fCwvjXoHICoDFGkBhanaRMUaluOrKwrqoOhuQ8DpHzLQm50tb0XjdeyN6eEPACzq7dvWWKyoXem7ScAL1KaNjyPa6fqkB4/cg2dP9gasHZnsfCH2PWBzJucijqaA7t/pwKsFbyQDDNOric5ZDIjlj2zpWdGPTUrXW3a+QhSvdXX1Ig0piIn1ZqY5em1KRqSREQ5K7N/cvIM161BmVz8XUG1PKZ0tzelbkaCe4QKrapmaRFpxaq6X6H1fwWGZ0cKenHZg1rd7cYyXK7jGXDO4IkRE4BBWRGz4ph5ZcxjPEvt49hMEnHvcnAfbGIcluemrK0BioOkv/lvJHpw61PGin1GVQ9UvqZqiLcsHn9qKTBCa19KfQkeKelR2bkMkW/QHbmgsBK9kwQ9cbCVXPWbk8Y49qkbxTbkxuynne9JFjcFrhGNJ5ioee4TB/lG8YVXJQlGOk0AL7sbvjJs+u5brWtiaV3Bpd/x2sysUW+pQPO5m7V33pxJVjrwfJEDg3nJQO/VdjWJG9H+AD/S/mCbziJWH3r2c1eB3v1aRthQEgfg6uphlSLPNvaBXOB7W0oNpltPurdL/RKJp+criEAlReygjURLf5DoWoWIWMFZdAlIFvGTU89l1MDjzf36/i3APyLyD0V4z5okm5/OBYoIDExW7NccEO5z359lQ2dc5vQ2SUAi88Jdv/ouhuCTSBU3O/xh/S/CisddziZpC+uI/2Fqbx+9gk7NeOhNfSFoEGzIKy/rOqmulTXVFEknj7rm45XmzOe+qC2fUnQQEcBhHs8S3P8KGVAGFLqUWPDT6v23oR/sIDrZdZwaz2eOOlL8="/>
          <p:cNvSpPr txBox="1">
            <a:spLocks noChangeArrowheads="1"/>
          </p:cNvSpPr>
          <p:nvPr userDrawn="1">
            <p:custDataLst>
              <p:tags r:id="rId6"/>
            </p:custDataLst>
          </p:nvPr>
        </p:nvSpPr>
        <p:spPr bwMode="auto">
          <a:xfrm>
            <a:off x="609601" y="698500"/>
            <a:ext cx="10968567"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200" rIns="0" bIns="0">
            <a:noAutofit/>
          </a:bodyPr>
          <a:lstStyle>
            <a:lvl1pPr algn="l" eaLnBrk="0" hangingPunct="0">
              <a:defRPr sz="2400">
                <a:solidFill>
                  <a:schemeClr val="tx1"/>
                </a:solidFill>
                <a:latin typeface="Credit Suisse Type Light" pitchFamily="34" charset="0"/>
              </a:defRPr>
            </a:lvl1pPr>
            <a:lvl2pPr marL="1588" algn="l" eaLnBrk="0" hangingPunct="0">
              <a:defRPr sz="2400">
                <a:solidFill>
                  <a:schemeClr val="tx1"/>
                </a:solidFill>
                <a:latin typeface="Credit Suisse Type Light" pitchFamily="34" charset="0"/>
              </a:defRPr>
            </a:lvl2pPr>
            <a:lvl3pPr marL="3175" algn="l" eaLnBrk="0" hangingPunct="0">
              <a:defRPr sz="2400">
                <a:solidFill>
                  <a:schemeClr val="tx1"/>
                </a:solidFill>
                <a:latin typeface="Credit Suisse Type Light" pitchFamily="34" charset="0"/>
              </a:defRPr>
            </a:lvl3pPr>
            <a:lvl4pPr marL="4763" algn="l" eaLnBrk="0" hangingPunct="0">
              <a:defRPr sz="2400">
                <a:solidFill>
                  <a:schemeClr val="tx1"/>
                </a:solidFill>
                <a:latin typeface="Credit Suisse Type Light" pitchFamily="34" charset="0"/>
              </a:defRPr>
            </a:lvl4pPr>
            <a:lvl5pPr marL="6350" algn="l" eaLnBrk="0" hangingPunct="0">
              <a:defRPr sz="2400">
                <a:solidFill>
                  <a:schemeClr val="tx1"/>
                </a:solidFill>
                <a:latin typeface="Credit Suisse Type Light" pitchFamily="34" charset="0"/>
              </a:defRPr>
            </a:lvl5pPr>
            <a:lvl6pPr marL="463550" eaLnBrk="0" fontAlgn="base" hangingPunct="0">
              <a:spcBef>
                <a:spcPct val="0"/>
              </a:spcBef>
              <a:spcAft>
                <a:spcPct val="0"/>
              </a:spcAft>
              <a:defRPr sz="2400">
                <a:solidFill>
                  <a:schemeClr val="tx1"/>
                </a:solidFill>
                <a:latin typeface="Credit Suisse Type Light" pitchFamily="34" charset="0"/>
              </a:defRPr>
            </a:lvl6pPr>
            <a:lvl7pPr marL="920750" eaLnBrk="0" fontAlgn="base" hangingPunct="0">
              <a:spcBef>
                <a:spcPct val="0"/>
              </a:spcBef>
              <a:spcAft>
                <a:spcPct val="0"/>
              </a:spcAft>
              <a:defRPr sz="2400">
                <a:solidFill>
                  <a:schemeClr val="tx1"/>
                </a:solidFill>
                <a:latin typeface="Credit Suisse Type Light" pitchFamily="34" charset="0"/>
              </a:defRPr>
            </a:lvl7pPr>
            <a:lvl8pPr marL="1377950" eaLnBrk="0" fontAlgn="base" hangingPunct="0">
              <a:spcBef>
                <a:spcPct val="0"/>
              </a:spcBef>
              <a:spcAft>
                <a:spcPct val="0"/>
              </a:spcAft>
              <a:defRPr sz="2400">
                <a:solidFill>
                  <a:schemeClr val="tx1"/>
                </a:solidFill>
                <a:latin typeface="Credit Suisse Type Light" pitchFamily="34" charset="0"/>
              </a:defRPr>
            </a:lvl8pPr>
            <a:lvl9pPr marL="1835150" eaLnBrk="0" fontAlgn="base" hangingPunct="0">
              <a:spcBef>
                <a:spcPct val="0"/>
              </a:spcBef>
              <a:spcAft>
                <a:spcPct val="0"/>
              </a:spcAft>
              <a:defRPr sz="2400">
                <a:solidFill>
                  <a:schemeClr val="tx1"/>
                </a:solidFill>
                <a:latin typeface="Credit Suisse Type Light" pitchFamily="34" charset="0"/>
              </a:defRPr>
            </a:lvl9pPr>
          </a:lstStyle>
          <a:p>
            <a:pPr eaLnBrk="1" fontAlgn="base" hangingPunct="1">
              <a:lnSpc>
                <a:spcPct val="95000"/>
              </a:lnSpc>
              <a:spcBef>
                <a:spcPct val="0"/>
              </a:spcBef>
              <a:spcAft>
                <a:spcPts val="1000"/>
              </a:spcAft>
            </a:pPr>
            <a:r>
              <a:rPr lang="en-US" sz="900" noProof="1">
                <a:solidFill>
                  <a:srgbClr val="000000"/>
                </a:solidFill>
                <a:latin typeface="Arial"/>
              </a:rPr>
              <a:t>Credit Suisse does not provide any tax advice. Any tax statement herein regarding any US federal tax is not intended or written to be used, and cannot be used, by any taxpayer for the purpose of avoiding any penalties. Any such statement herein was written to support the marketing or promotion of the transaction(s) or matter(s) to which the statement relates. Each taxpayer should seek advice based on the taxpayer's particular circumstances from an independent tax advisor.</a:t>
            </a:r>
          </a:p>
          <a:p>
            <a:pPr eaLnBrk="1" fontAlgn="base" hangingPunct="1">
              <a:lnSpc>
                <a:spcPct val="95000"/>
              </a:lnSpc>
              <a:spcBef>
                <a:spcPct val="0"/>
              </a:spcBef>
              <a:spcAft>
                <a:spcPts val="1000"/>
              </a:spcAft>
            </a:pPr>
            <a:r>
              <a:rPr lang="en-US" sz="900" noProof="1">
                <a:solidFill>
                  <a:srgbClr val="000000"/>
                </a:solidFill>
                <a:latin typeface="Arial"/>
              </a:rPr>
              <a:t>These materials have been provided to you by Credit Suisse in connection with an actual or potential mandate or engagement and may not be used or relied upon for any purpose other than as specifically contemplated by a written agreement with Credit Suisse.  In addition, these materials may not be disclosed, in whole or in part, or summarized or otherwise referred to except as agreed in writing by Credit Suisse.  The information used in preparing these materials was obtained from or through you or your representatives or from public sources.  Credit Suisse assumes no responsibility for independent verification of such information and has relied on such information being complete and accurate in all material respects.  To the extent such information includes estimates and forecasts of future financial performance (including estimates of potential cost savings and synergies) prepared by or reviewed or discussed with the managements of your company and/or other potential transaction participants or obtained from public sources, we have assumed that such estimates and forecasts have been reasonably prepared on bases reflecting the best currently available estimates and judgments of such managements (or, with respect to estimates and forecasts obtained from public sources, represent reasonable estimates).  These materials were designed for use by specific persons familiar with the business and the affairs of your company and Credit Suisse assumes no obligation to update or otherwise revise these materials.  Nothing contained herein should be construed as tax, accounting or legal advice.  You (and each of your employees, representatives or other agents) may disclose to any and all persons, without limitation of any kind, the tax treatment and tax structure of the transactions contemplated by these materials and all materials of any kind (including opinions or other tax analyses) that are provided to you relating to such tax treatment and structure.  For this purpose, the tax treatment of a transaction is the purported or claimed US federal income tax treatment of the transaction and the tax structure of a transaction is any fact that may be relevant to understanding the purported or claimed US federal income tax treatment of the transaction.</a:t>
            </a:r>
          </a:p>
          <a:p>
            <a:pPr eaLnBrk="1" fontAlgn="base" hangingPunct="1">
              <a:lnSpc>
                <a:spcPct val="95000"/>
              </a:lnSpc>
              <a:spcBef>
                <a:spcPct val="0"/>
              </a:spcBef>
              <a:spcAft>
                <a:spcPts val="1000"/>
              </a:spcAft>
            </a:pPr>
            <a:r>
              <a:rPr lang="en-US" sz="900" noProof="1">
                <a:solidFill>
                  <a:srgbClr val="000000"/>
                </a:solidFill>
                <a:latin typeface="Arial"/>
              </a:rPr>
              <a:t>These materials have been prepared by Credit Suisse ("CS") and its affiliates for use by CS. Accordingly, any information reflected or incorporated herein, or in related materials or in ensuing transactions, may be shared in good faith by CS and its affiliates with employees of CS, its affiliates and agents in any location.</a:t>
            </a:r>
          </a:p>
          <a:p>
            <a:pPr eaLnBrk="1" fontAlgn="base" hangingPunct="1">
              <a:lnSpc>
                <a:spcPct val="95000"/>
              </a:lnSpc>
              <a:spcBef>
                <a:spcPct val="0"/>
              </a:spcBef>
              <a:spcAft>
                <a:spcPts val="1000"/>
              </a:spcAft>
            </a:pPr>
            <a:r>
              <a:rPr lang="en-US" sz="900" noProof="1">
                <a:solidFill>
                  <a:srgbClr val="000000"/>
                </a:solidFill>
                <a:latin typeface="Arial"/>
              </a:rPr>
              <a:t>Credit Suisse has adopted policies and guidelines designed to preserve the independence of its research analysts.  Credit Suisse’s policies prohibit employees from directly or indirectly offering a favorable research rating or specific price target, or offering to change a research rating or price target, as consideration for or an inducement to obtain business or other compensation.  Credit Suisse’s policies prohibit research analysts from being compensated for their involvement in investment banking transactions.</a:t>
            </a:r>
          </a:p>
        </p:txBody>
      </p:sp>
    </p:spTree>
    <p:extLst>
      <p:ext uri="{BB962C8B-B14F-4D97-AF65-F5344CB8AC3E}">
        <p14:creationId xmlns:p14="http://schemas.microsoft.com/office/powerpoint/2010/main" val="323084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9" name="ObjectBox25" descr="&lt;tags&gt;&lt;tag n=&quot;BulletInfo&quot; v=&quot;Standard&quot; /&gt;&lt;tag n=&quot;Format&quot; v=&quot;1&quot; /&gt;&lt;/tags&gt;" hidden="1"/>
          <p:cNvSpPr>
            <a:spLocks noGrp="1"/>
          </p:cNvSpPr>
          <p:nvPr>
            <p:ph sz="quarter" idx="4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HeadingBox25" descr="&lt;tags&gt;&lt;tag n=&quot;Format&quot; v=&quot;1&quot; /&gt;&lt;/tags&gt;" hidden="1"/>
          <p:cNvSpPr>
            <a:spLocks noGrp="1"/>
          </p:cNvSpPr>
          <p:nvPr>
            <p:ph type="body" sz="quarter" idx="50"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1" name="ObjectBox24" descr="&lt;tags&gt;&lt;tag n=&quot;BulletInfo&quot; v=&quot;Standard&quot; /&gt;&lt;tag n=&quot;Format&quot; v=&quot;1&quot; /&gt;&lt;/tags&gt;" hidden="1"/>
          <p:cNvSpPr>
            <a:spLocks noGrp="1"/>
          </p:cNvSpPr>
          <p:nvPr>
            <p:ph sz="quarter" idx="5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2" name="HeadingBox24" descr="&lt;tags&gt;&lt;tag n=&quot;Format&quot; v=&quot;1&quot; /&gt;&lt;/tags&gt;" hidden="1"/>
          <p:cNvSpPr>
            <a:spLocks noGrp="1"/>
          </p:cNvSpPr>
          <p:nvPr>
            <p:ph type="body" sz="quarter" idx="52"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3" name="ObjectBox23" descr="&lt;tags&gt;&lt;tag n=&quot;BulletInfo&quot; v=&quot;Standard&quot; /&gt;&lt;tag n=&quot;Format&quot; v=&quot;1&quot; /&gt;&lt;/tags&gt;" hidden="1"/>
          <p:cNvSpPr>
            <a:spLocks noGrp="1"/>
          </p:cNvSpPr>
          <p:nvPr>
            <p:ph sz="quarter" idx="5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4" name="HeadingBox23" descr="&lt;tags&gt;&lt;tag n=&quot;Format&quot; v=&quot;1&quot; /&gt;&lt;/tags&gt;" hidden="1"/>
          <p:cNvSpPr>
            <a:spLocks noGrp="1"/>
          </p:cNvSpPr>
          <p:nvPr>
            <p:ph type="body" sz="quarter" idx="54"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5" name="ObjectBox22" descr="&lt;tags&gt;&lt;tag n=&quot;BulletInfo&quot; v=&quot;Standard&quot; /&gt;&lt;tag n=&quot;Format&quot; v=&quot;1&quot; /&gt;&lt;/tags&gt;" hidden="1"/>
          <p:cNvSpPr>
            <a:spLocks noGrp="1"/>
          </p:cNvSpPr>
          <p:nvPr>
            <p:ph sz="quarter" idx="5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HeadingBox22" descr="&lt;tags&gt;&lt;tag n=&quot;Format&quot; v=&quot;1&quot; /&gt;&lt;/tags&gt;" hidden="1"/>
          <p:cNvSpPr>
            <a:spLocks noGrp="1"/>
          </p:cNvSpPr>
          <p:nvPr>
            <p:ph type="body" sz="quarter" idx="56"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7" name="ObjectBox21" descr="&lt;tags&gt;&lt;tag n=&quot;BulletInfo&quot; v=&quot;Standard&quot; /&gt;&lt;tag n=&quot;Format&quot; v=&quot;1&quot; /&gt;&lt;/tags&gt;" hidden="1"/>
          <p:cNvSpPr>
            <a:spLocks noGrp="1"/>
          </p:cNvSpPr>
          <p:nvPr>
            <p:ph sz="quarter" idx="5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HeadingBox21" descr="&lt;tags&gt;&lt;tag n=&quot;Format&quot; v=&quot;1&quot; /&gt;&lt;/tags&gt;" hidden="1"/>
          <p:cNvSpPr>
            <a:spLocks noGrp="1"/>
          </p:cNvSpPr>
          <p:nvPr>
            <p:ph type="body" sz="quarter" idx="58"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9" name="ObjectBox20" descr="&lt;tags&gt;&lt;tag n=&quot;BulletInfo&quot; v=&quot;Standard&quot; /&gt;&lt;tag n=&quot;Format&quot; v=&quot;1&quot; /&gt;&lt;/tags&gt;" hidden="1"/>
          <p:cNvSpPr>
            <a:spLocks noGrp="1"/>
          </p:cNvSpPr>
          <p:nvPr>
            <p:ph sz="quarter" idx="5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HeadingBox20" descr="&lt;tags&gt;&lt;tag n=&quot;Format&quot; v=&quot;1&quot; /&gt;&lt;/tags&gt;" hidden="1"/>
          <p:cNvSpPr>
            <a:spLocks noGrp="1"/>
          </p:cNvSpPr>
          <p:nvPr>
            <p:ph type="body" sz="quarter" idx="60"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1" name="ObjectBox19" descr="&lt;tags&gt;&lt;tag n=&quot;BulletInfo&quot; v=&quot;Standard&quot; /&gt;&lt;tag n=&quot;Format&quot; v=&quot;1&quot; /&gt;&lt;/tags&gt;" hidden="1"/>
          <p:cNvSpPr>
            <a:spLocks noGrp="1"/>
          </p:cNvSpPr>
          <p:nvPr>
            <p:ph sz="quarter" idx="6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2" name="HeadingBox19" descr="&lt;tags&gt;&lt;tag n=&quot;Format&quot; v=&quot;1&quot; /&gt;&lt;/tags&gt;" hidden="1"/>
          <p:cNvSpPr>
            <a:spLocks noGrp="1"/>
          </p:cNvSpPr>
          <p:nvPr>
            <p:ph type="body" sz="quarter" idx="62"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3" name="ObjectBox18" descr="&lt;tags&gt;&lt;tag n=&quot;BulletInfo&quot; v=&quot;Standard&quot; /&gt;&lt;tag n=&quot;Format&quot; v=&quot;1&quot; /&gt;&lt;/tags&gt;" hidden="1"/>
          <p:cNvSpPr>
            <a:spLocks noGrp="1"/>
          </p:cNvSpPr>
          <p:nvPr>
            <p:ph sz="quarter" idx="6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4" name="HeadingBox18" descr="&lt;tags&gt;&lt;tag n=&quot;Format&quot; v=&quot;1&quot; /&gt;&lt;/tags&gt;" hidden="1"/>
          <p:cNvSpPr>
            <a:spLocks noGrp="1"/>
          </p:cNvSpPr>
          <p:nvPr>
            <p:ph type="body" sz="quarter" idx="64"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5" name="ObjectBox17" descr="&lt;tags&gt;&lt;tag n=&quot;BulletInfo&quot; v=&quot;Standard&quot; /&gt;&lt;tag n=&quot;Format&quot; v=&quot;1&quot; /&gt;&lt;/tags&gt;" hidden="1"/>
          <p:cNvSpPr>
            <a:spLocks noGrp="1"/>
          </p:cNvSpPr>
          <p:nvPr>
            <p:ph sz="quarter" idx="6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6" name="HeadingBox17" descr="&lt;tags&gt;&lt;tag n=&quot;Format&quot; v=&quot;1&quot; /&gt;&lt;/tags&gt;" hidden="1"/>
          <p:cNvSpPr>
            <a:spLocks noGrp="1"/>
          </p:cNvSpPr>
          <p:nvPr>
            <p:ph type="body" sz="quarter" idx="66"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6" name="ObjectBox16" descr="&lt;tags&gt;&lt;tag n=&quot;BulletInfo&quot; v=&quot;Standard&quot; /&gt;&lt;tag n=&quot;Format&quot; v=&quot;1&quot; /&gt;&lt;/tags&gt;" hidden="1"/>
          <p:cNvSpPr>
            <a:spLocks noGrp="1"/>
          </p:cNvSpPr>
          <p:nvPr>
            <p:ph sz="quarter" idx="3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HeadingBox16" descr="&lt;tags&gt;&lt;tag n=&quot;Format&quot; v=&quot;1&quot; /&gt;&lt;/tags&gt;" hidden="1"/>
          <p:cNvSpPr>
            <a:spLocks noGrp="1"/>
          </p:cNvSpPr>
          <p:nvPr>
            <p:ph type="body" sz="quarter" idx="40"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8" name="ObjectBox15" descr="&lt;tags&gt;&lt;tag n=&quot;BulletInfo&quot; v=&quot;Standard&quot; /&gt;&lt;tag n=&quot;Format&quot; v=&quot;1&quot; /&gt;&lt;/tags&gt;" hidden="1"/>
          <p:cNvSpPr>
            <a:spLocks noGrp="1"/>
          </p:cNvSpPr>
          <p:nvPr>
            <p:ph sz="quarter" idx="4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HeadingBox15" descr="&lt;tags&gt;&lt;tag n=&quot;Format&quot; v=&quot;1&quot; /&gt;&lt;/tags&gt;" hidden="1"/>
          <p:cNvSpPr>
            <a:spLocks noGrp="1"/>
          </p:cNvSpPr>
          <p:nvPr>
            <p:ph type="body" sz="quarter" idx="42"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1" name="ObjectBox14" descr="&lt;tags&gt;&lt;tag n=&quot;BulletInfo&quot; v=&quot;Standard&quot; /&gt;&lt;tag n=&quot;Format&quot; v=&quot;1&quot; /&gt;&lt;/tags&gt;" hidden="1"/>
          <p:cNvSpPr>
            <a:spLocks noGrp="1"/>
          </p:cNvSpPr>
          <p:nvPr>
            <p:ph sz="quarter" idx="4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HeadingBox14" descr="&lt;tags&gt;&lt;tag n=&quot;Format&quot; v=&quot;1&quot; /&gt;&lt;/tags&gt;" hidden="1"/>
          <p:cNvSpPr>
            <a:spLocks noGrp="1"/>
          </p:cNvSpPr>
          <p:nvPr>
            <p:ph type="body" sz="quarter" idx="44"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3" name="ObjectBox13" descr="&lt;tags&gt;&lt;tag n=&quot;BulletInfo&quot; v=&quot;Standard&quot; /&gt;&lt;tag n=&quot;Format&quot; v=&quot;1&quot; /&gt;&lt;/tags&gt;" hidden="1"/>
          <p:cNvSpPr>
            <a:spLocks noGrp="1"/>
          </p:cNvSpPr>
          <p:nvPr>
            <p:ph sz="quarter" idx="4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HeadingBox13" descr="&lt;tags&gt;&lt;tag n=&quot;Format&quot; v=&quot;1&quot; /&gt;&lt;/tags&gt;" hidden="1"/>
          <p:cNvSpPr>
            <a:spLocks noGrp="1"/>
          </p:cNvSpPr>
          <p:nvPr>
            <p:ph type="body" sz="quarter" idx="46"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5" name="ObjectBox12" descr="&lt;tags&gt;&lt;tag n=&quot;BulletInfo&quot; v=&quot;Standard&quot; /&gt;&lt;tag n=&quot;Format&quot; v=&quot;1&quot; /&gt;&lt;/tags&gt;" hidden="1"/>
          <p:cNvSpPr>
            <a:spLocks noGrp="1"/>
          </p:cNvSpPr>
          <p:nvPr>
            <p:ph sz="quarter" idx="3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HeadingBox12" descr="&lt;tags&gt;&lt;tag n=&quot;Format&quot; v=&quot;1&quot; /&gt;&lt;/tags&gt;" hidden="1"/>
          <p:cNvSpPr>
            <a:spLocks noGrp="1"/>
          </p:cNvSpPr>
          <p:nvPr>
            <p:ph type="body" sz="quarter" idx="34"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7" name="ObjectBox11" descr="&lt;tags&gt;&lt;tag n=&quot;BulletInfo&quot; v=&quot;Standard&quot; /&gt;&lt;tag n=&quot;Format&quot; v=&quot;1&quot; /&gt;&lt;/tags&gt;" hidden="1"/>
          <p:cNvSpPr>
            <a:spLocks noGrp="1"/>
          </p:cNvSpPr>
          <p:nvPr>
            <p:ph sz="quarter" idx="35"/>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HeadingBox11" descr="&lt;tags&gt;&lt;tag n=&quot;Format&quot; v=&quot;1&quot; /&gt;&lt;/tags&gt;" hidden="1"/>
          <p:cNvSpPr>
            <a:spLocks noGrp="1"/>
          </p:cNvSpPr>
          <p:nvPr>
            <p:ph type="body" sz="quarter" idx="36"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9" name="ObjectBox10" descr="&lt;tags&gt;&lt;tag n=&quot;BulletInfo&quot; v=&quot;Standard&quot; /&gt;&lt;tag n=&quot;Format&quot; v=&quot;1&quot; /&gt;&lt;/tags&gt;" hidden="1"/>
          <p:cNvSpPr>
            <a:spLocks noGrp="1"/>
          </p:cNvSpPr>
          <p:nvPr>
            <p:ph sz="quarter" idx="3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HeadingBox10" descr="&lt;tags&gt;&lt;tag n=&quot;Format&quot; v=&quot;1&quot; /&gt;&lt;/tags&gt;" hidden="1"/>
          <p:cNvSpPr>
            <a:spLocks noGrp="1"/>
          </p:cNvSpPr>
          <p:nvPr>
            <p:ph type="body" sz="quarter" idx="38"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1" name="ObjectBox9" descr="&lt;tags&gt;&lt;tag n=&quot;BulletInfo&quot; v=&quot;Standard&quot; /&gt;&lt;tag n=&quot;Format&quot; v=&quot;1&quot; /&gt;&lt;/tags&gt;" hidden="1"/>
          <p:cNvSpPr>
            <a:spLocks noGrp="1"/>
          </p:cNvSpPr>
          <p:nvPr>
            <p:ph sz="quarter" idx="29"/>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HeadingBox9" descr="&lt;tags&gt;&lt;tag n=&quot;Format&quot; v=&quot;1&quot; /&gt;&lt;/tags&gt;" hidden="1"/>
          <p:cNvSpPr>
            <a:spLocks noGrp="1"/>
          </p:cNvSpPr>
          <p:nvPr>
            <p:ph type="body" sz="quarter" idx="32"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3" name="ObjectBox8" descr="&lt;tags&gt;&lt;tag n=&quot;BulletInfo&quot; v=&quot;Standard&quot; /&gt;&lt;tag n=&quot;Format&quot; v=&quot;1&quot; /&gt;&lt;/tags&gt;" hidden="1"/>
          <p:cNvSpPr>
            <a:spLocks noGrp="1"/>
          </p:cNvSpPr>
          <p:nvPr>
            <p:ph sz="quarter" idx="24"/>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HeadingBox8" descr="&lt;tags&gt;&lt;tag n=&quot;Format&quot; v=&quot;1&quot; /&gt;&lt;/tags&gt;" hidden="1"/>
          <p:cNvSpPr>
            <a:spLocks noGrp="1"/>
          </p:cNvSpPr>
          <p:nvPr>
            <p:ph type="body" sz="quarter" idx="23"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5" name="ObjectBox7" descr="&lt;tags&gt;&lt;tag n=&quot;BulletInfo&quot; v=&quot;Standard&quot; /&gt;&lt;tag n=&quot;Format&quot; v=&quot;1&quot; /&gt;&lt;/tags&gt;" hidden="1"/>
          <p:cNvSpPr>
            <a:spLocks noGrp="1"/>
          </p:cNvSpPr>
          <p:nvPr>
            <p:ph sz="quarter" idx="18"/>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HeadingBox7" descr="&lt;tags&gt;&lt;tag n=&quot;Format&quot; v=&quot;1&quot; /&gt;&lt;/tags&gt;" hidden="1"/>
          <p:cNvSpPr>
            <a:spLocks noGrp="1"/>
          </p:cNvSpPr>
          <p:nvPr>
            <p:ph type="body" sz="quarter" idx="17"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7" name="ObjectBox6" descr="&lt;tags&gt;&lt;tag n=&quot;BulletInfo&quot; v=&quot;Standard&quot; /&gt;&lt;tag n=&quot;Format&quot; v=&quot;1&quot; /&gt;&lt;/tags&gt;" hidden="1"/>
          <p:cNvSpPr>
            <a:spLocks noGrp="1"/>
          </p:cNvSpPr>
          <p:nvPr>
            <p:ph sz="quarter" idx="2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HeadingBox6" descr="&lt;tags&gt;&lt;tag n=&quot;Format&quot; v=&quot;1&quot; /&gt;&lt;/tags&gt;" hidden="1"/>
          <p:cNvSpPr>
            <a:spLocks noGrp="1"/>
          </p:cNvSpPr>
          <p:nvPr>
            <p:ph type="body" sz="quarter" idx="31"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9" name="ObjectBox5" descr="&lt;tags&gt;&lt;tag n=&quot;BulletInfo&quot; v=&quot;Standard&quot; /&gt;&lt;tag n=&quot;Format&quot; v=&quot;1&quot; /&gt;&lt;/tags&gt;" hidden="1"/>
          <p:cNvSpPr>
            <a:spLocks noGrp="1"/>
          </p:cNvSpPr>
          <p:nvPr>
            <p:ph sz="quarter" idx="21"/>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HeadingBox5" descr="&lt;tags&gt;&lt;tag n=&quot;Format&quot; v=&quot;1&quot; /&gt;&lt;/tags&gt;" hidden="1"/>
          <p:cNvSpPr>
            <a:spLocks noGrp="1"/>
          </p:cNvSpPr>
          <p:nvPr>
            <p:ph type="body" sz="quarter" idx="19"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1" name="ObjectBox4" descr="&lt;tags&gt;&lt;tag n=&quot;BulletInfo&quot; v=&quot;Standard&quot; /&gt;&lt;tag n=&quot;Format&quot; v=&quot;1&quot; /&gt;&lt;/tags&gt;" hidden="1"/>
          <p:cNvSpPr>
            <a:spLocks noGrp="1"/>
          </p:cNvSpPr>
          <p:nvPr>
            <p:ph sz="quarter" idx="13"/>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HeadingBox4" descr="&lt;tags&gt;&lt;tag n=&quot;Format&quot; v=&quot;1&quot; /&gt;&lt;/tags&gt;" hidden="1"/>
          <p:cNvSpPr>
            <a:spLocks noGrp="1"/>
          </p:cNvSpPr>
          <p:nvPr>
            <p:ph type="body" sz="quarter" idx="14"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3" name="ObjectBox3" descr="&lt;tags&gt;&lt;tag n=&quot;BulletInfo&quot; v=&quot;Standard&quot; /&gt;&lt;tag n=&quot;Format&quot; v=&quot;1&quot; /&gt;&lt;/tags&gt;" hidden="1"/>
          <p:cNvSpPr>
            <a:spLocks noGrp="1"/>
          </p:cNvSpPr>
          <p:nvPr>
            <p:ph sz="quarter" idx="28"/>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HeadingBox3" descr="&lt;tags&gt;&lt;tag n=&quot;Format&quot; v=&quot;1&quot; /&gt;&lt;/tags&gt;" hidden="1"/>
          <p:cNvSpPr>
            <a:spLocks noGrp="1"/>
          </p:cNvSpPr>
          <p:nvPr>
            <p:ph type="body" sz="quarter" idx="30"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5" name="ObjectBox2" descr="&lt;tags&gt;&lt;tag n=&quot;BulletInfo&quot; v=&quot;Standard&quot; /&gt;&lt;tag n=&quot;Format&quot; v=&quot;1&quot; /&gt;&lt;/tags&gt;" hidden="1"/>
          <p:cNvSpPr>
            <a:spLocks noGrp="1"/>
          </p:cNvSpPr>
          <p:nvPr>
            <p:ph sz="quarter" idx="22"/>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HeadingBox2" descr="&lt;tags&gt;&lt;tag n=&quot;Format&quot; v=&quot;1&quot; /&gt;&lt;/tags&gt;" hidden="1"/>
          <p:cNvSpPr>
            <a:spLocks noGrp="1"/>
          </p:cNvSpPr>
          <p:nvPr>
            <p:ph type="body" sz="quarter" idx="20"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7" name="ObjectBox1" descr="&lt;tags&gt;&lt;tag n=&quot;BulletInfo&quot; v=&quot;Standard&quot; /&gt;&lt;tag n=&quot;Format&quot; v=&quot;1&quot; /&gt;&lt;/tags&gt;" hidden="1"/>
          <p:cNvSpPr>
            <a:spLocks noGrp="1"/>
          </p:cNvSpPr>
          <p:nvPr>
            <p:ph sz="quarter" idx="47"/>
          </p:nvPr>
        </p:nvSpPr>
        <p:spPr>
          <a:xfrm>
            <a:off x="3048000" y="1714500"/>
            <a:ext cx="6096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HeadingBox1" descr="&lt;tags&gt;&lt;tag n=&quot;Format&quot; v=&quot;1&quot; /&gt;&lt;/tags&gt;" hidden="1"/>
          <p:cNvSpPr>
            <a:spLocks noGrp="1"/>
          </p:cNvSpPr>
          <p:nvPr>
            <p:ph type="body" sz="quarter" idx="48" hasCustomPrompt="1"/>
          </p:nvPr>
        </p:nvSpPr>
        <p:spPr>
          <a:xfrm>
            <a:off x="3048000" y="1513622"/>
            <a:ext cx="6096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9" name="SlideNumber"/>
          <p:cNvSpPr>
            <a:spLocks noGrp="1" noChangeArrowheads="1"/>
          </p:cNvSpPr>
          <p:nvPr>
            <p:ph type="sldNum" sz="quarter" idx="4"/>
          </p:nvPr>
        </p:nvSpPr>
        <p:spPr bwMode="auto">
          <a:xfrm>
            <a:off x="9249834" y="6324600"/>
            <a:ext cx="234103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accent4"/>
                </a:solidFill>
                <a:latin typeface="+mn-lt"/>
                <a:ea typeface="+mn-ea"/>
                <a:cs typeface="+mn-cs"/>
              </a:defRPr>
            </a:lvl1pPr>
          </a:lstStyle>
          <a:p>
            <a:fld id="{3C5482B9-D11D-4067-B360-F1AA9B4F5826}" type="slidenum">
              <a:rPr lang="en-US" noProof="1" smtClean="0">
                <a:solidFill>
                  <a:srgbClr val="3B3E3F"/>
                </a:solidFill>
              </a:rPr>
              <a:pPr/>
              <a:t>‹#›</a:t>
            </a:fld>
            <a:endParaRPr lang="en-US" noProof="1">
              <a:solidFill>
                <a:srgbClr val="3B3E3F"/>
              </a:solidFill>
            </a:endParaRPr>
          </a:p>
        </p:txBody>
      </p:sp>
      <p:sp>
        <p:nvSpPr>
          <p:cNvPr id="5" name="MessageStatement"/>
          <p:cNvSpPr>
            <a:spLocks noGrp="1" noChangeArrowheads="1"/>
          </p:cNvSpPr>
          <p:nvPr>
            <p:ph type="subTitle" idx="1" hasCustomPrompt="1"/>
          </p:nvPr>
        </p:nvSpPr>
        <p:spPr>
          <a:xfrm>
            <a:off x="600000" y="5731200"/>
            <a:ext cx="10982401" cy="298800"/>
          </a:xfrm>
          <a:solidFill>
            <a:schemeClr val="accent5"/>
          </a:solidFill>
          <a:ln w="6350">
            <a:solidFill>
              <a:schemeClr val="bg1"/>
            </a:solidFill>
          </a:ln>
          <a:effectLst/>
        </p:spPr>
        <p:txBody>
          <a:bodyPr vert="horz" wrap="square" lIns="90000" tIns="46800" rIns="90000" bIns="46800" numCol="1" anchor="b" anchorCtr="0" compatLnSpc="1">
            <a:prstTxWarp prst="textNoShape">
              <a:avLst/>
            </a:prstTxWarp>
            <a:spAutoFit/>
          </a:bodyPr>
          <a:lstStyle>
            <a:lvl1pPr>
              <a:defRPr lang="en-US" noProof="0" dirty="0" smtClean="0">
                <a:solidFill>
                  <a:schemeClr val="bg1"/>
                </a:solidFill>
                <a:latin typeface="+mn-lt"/>
                <a:ea typeface="+mn-ea"/>
                <a:cs typeface="+mn-cs"/>
              </a:defRPr>
            </a:lvl1pPr>
          </a:lstStyle>
          <a:p>
            <a:pPr lvl="0"/>
            <a:r>
              <a:rPr lang="en-US" noProof="0" dirty="0"/>
              <a:t>Message statement</a:t>
            </a:r>
          </a:p>
        </p:txBody>
      </p:sp>
      <p:sp>
        <p:nvSpPr>
          <p:cNvPr id="2" name="Title"/>
          <p:cNvSpPr>
            <a:spLocks noGrp="1"/>
          </p:cNvSpPr>
          <p:nvPr>
            <p:ph type="title" hasCustomPrompt="1"/>
          </p:nvPr>
        </p:nvSpPr>
        <p:spPr/>
        <p:txBody>
          <a:bodyPr/>
          <a:lstStyle>
            <a:lvl1pPr>
              <a:defRPr>
                <a:latin typeface="+mj-lt"/>
                <a:ea typeface="+mn-ea"/>
                <a:cs typeface="+mn-cs"/>
              </a:defRPr>
            </a:lvl1pPr>
          </a:lstStyle>
          <a:p>
            <a:r>
              <a:rPr lang="en-US" dirty="0"/>
              <a:t>Title</a:t>
            </a:r>
            <a:endParaRPr lang="en-GB" dirty="0"/>
          </a:p>
        </p:txBody>
      </p:sp>
    </p:spTree>
    <p:extLst>
      <p:ext uri="{BB962C8B-B14F-4D97-AF65-F5344CB8AC3E}">
        <p14:creationId xmlns:p14="http://schemas.microsoft.com/office/powerpoint/2010/main" val="449148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a:latin typeface="+mn-lt"/>
              </a:defRPr>
            </a:lvl1pPr>
          </a:lstStyle>
          <a:p>
            <a:fld id="{3C5482B9-D11D-4067-B360-F1AA9B4F5826}" type="slidenum">
              <a:rPr lang="en-US" noProof="1" smtClean="0">
                <a:solidFill>
                  <a:srgbClr val="3B3E3F"/>
                </a:solidFill>
              </a:rPr>
              <a:pPr/>
              <a:t>‹#›</a:t>
            </a:fld>
            <a:endParaRPr lang="en-US" noProof="1">
              <a:solidFill>
                <a:srgbClr val="3B3E3F"/>
              </a:solidFill>
            </a:endParaRPr>
          </a:p>
        </p:txBody>
      </p:sp>
    </p:spTree>
    <p:extLst>
      <p:ext uri="{BB962C8B-B14F-4D97-AF65-F5344CB8AC3E}">
        <p14:creationId xmlns:p14="http://schemas.microsoft.com/office/powerpoint/2010/main" val="1944365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lideNumber"/>
          <p:cNvSpPr>
            <a:spLocks noGrp="1"/>
          </p:cNvSpPr>
          <p:nvPr>
            <p:ph type="sldNum" sz="quarter" idx="10"/>
          </p:nvPr>
        </p:nvSpPr>
        <p:spPr>
          <a:xfrm>
            <a:off x="9249834" y="6181925"/>
            <a:ext cx="2341033" cy="357188"/>
          </a:xfrm>
        </p:spPr>
        <p:txBody>
          <a:bodyPr/>
          <a:lstStyle>
            <a:lvl1pPr>
              <a:defRPr>
                <a:latin typeface="+mn-lt"/>
              </a:defRPr>
            </a:lvl1pPr>
          </a:lstStyle>
          <a:p>
            <a:fld id="{3C5482B9-D11D-4067-B360-F1AA9B4F5826}" type="slidenum">
              <a:rPr lang="en-US" noProof="1" smtClean="0">
                <a:solidFill>
                  <a:srgbClr val="3B3E3F"/>
                </a:solidFill>
              </a:rPr>
              <a:pPr/>
              <a:t>‹#›</a:t>
            </a:fld>
            <a:endParaRPr lang="en-US" noProof="1">
              <a:solidFill>
                <a:srgbClr val="3B3E3F"/>
              </a:solidFill>
            </a:endParaRPr>
          </a:p>
        </p:txBody>
      </p:sp>
      <p:sp>
        <p:nvSpPr>
          <p:cNvPr id="2" name="DisclaimerCopyright"/>
          <p:cNvSpPr txBox="1"/>
          <p:nvPr userDrawn="1"/>
        </p:nvSpPr>
        <p:spPr>
          <a:xfrm>
            <a:off x="7324968" y="6539114"/>
            <a:ext cx="4271237" cy="176211"/>
          </a:xfrm>
          <a:prstGeom prst="rect">
            <a:avLst/>
          </a:prstGeom>
          <a:solidFill>
            <a:srgbClr val="FFFFFF"/>
          </a:solidFill>
          <a:ln>
            <a:noFill/>
          </a:ln>
          <a:effectLst/>
        </p:spPr>
        <p:txBody>
          <a:bodyPr vert="horz" wrap="square" lIns="0" tIns="0" rIns="0" bIns="0" numCol="1" anchor="t" anchorCtr="0" compatLnSpc="1">
            <a:prstTxWarp prst="textNoShape">
              <a:avLst/>
            </a:prstTxWarp>
            <a:noAutofit/>
          </a:bodyPr>
          <a:lstStyle>
            <a:lvl1pPr marL="0" lvl="0" indent="0" algn="r" defTabSz="728663" eaLnBrk="1" latinLnBrk="0" hangingPunct="1">
              <a:buClr>
                <a:srgbClr val="FFFFFF"/>
              </a:buClr>
              <a:buFont typeface="Arial" pitchFamily="34" charset="0"/>
              <a:buNone/>
              <a:tabLst>
                <a:tab pos="4286250" algn="l"/>
              </a:tabLst>
              <a:defRPr sz="600" b="0" baseline="0"/>
            </a:lvl1pPr>
            <a:lvl2pPr marL="0" indent="0" algn="l" defTabSz="914400" eaLnBrk="1" latinLnBrk="0" hangingPunct="1">
              <a:spcBef>
                <a:spcPts val="605"/>
              </a:spcBef>
              <a:buFont typeface="Arial" pitchFamily="34" charset="0"/>
              <a:buNone/>
            </a:lvl2pPr>
            <a:lvl3pPr marL="230400" indent="-226800" algn="l" defTabSz="914400" eaLnBrk="1" latinLnBrk="0" hangingPunct="1">
              <a:spcBef>
                <a:spcPts val="0"/>
              </a:spcBef>
              <a:buClr>
                <a:schemeClr val="accent4"/>
              </a:buClr>
              <a:buSzPct val="80000"/>
              <a:buFont typeface="Wingdings" pitchFamily="2" charset="2"/>
              <a:buChar char=""/>
            </a:lvl3pPr>
            <a:lvl4pPr marL="468000" indent="-237600" algn="l" defTabSz="914400" eaLnBrk="1" latinLnBrk="0" hangingPunct="1">
              <a:spcBef>
                <a:spcPts val="0"/>
              </a:spcBef>
              <a:buClr>
                <a:schemeClr val="tx1"/>
              </a:buClr>
              <a:buFont typeface="Credit Suisse Type Light" pitchFamily="34" charset="0"/>
              <a:buChar char="−"/>
            </a:lvl4pPr>
            <a:lvl5pPr marL="705600" indent="-237600" algn="l" defTabSz="914400" eaLnBrk="1" latinLnBrk="0" hangingPunct="1">
              <a:spcBef>
                <a:spcPts val="0"/>
              </a:spcBef>
              <a:buClr>
                <a:schemeClr val="tx1"/>
              </a:buClr>
              <a:buFont typeface="Credit Suisse Type Light" pitchFamily="34" charset="0"/>
              <a:buChar cha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fontAlgn="base">
              <a:lnSpc>
                <a:spcPct val="95000"/>
              </a:lnSpc>
              <a:spcBef>
                <a:spcPct val="0"/>
              </a:spcBef>
              <a:spcAft>
                <a:spcPct val="0"/>
              </a:spcAft>
            </a:pPr>
            <a:r>
              <a:rPr lang="en-US" sz="600">
                <a:solidFill>
                  <a:srgbClr val="000000"/>
                </a:solidFill>
              </a:rPr>
              <a:t>Copyright © 2018 Credit Suisse Group AG and/or its affiliates. All rights reserved.</a:t>
            </a:r>
            <a:endParaRPr lang="en-US" sz="600" dirty="0">
              <a:solidFill>
                <a:srgbClr val="000000"/>
              </a:solidFill>
            </a:endParaRPr>
          </a:p>
        </p:txBody>
      </p:sp>
      <p:sp>
        <p:nvSpPr>
          <p:cNvPr id="11" name="AddressCoMgr4"/>
          <p:cNvSpPr>
            <a:spLocks noGrp="1"/>
          </p:cNvSpPr>
          <p:nvPr>
            <p:ph type="body" sz="quarter" idx="12" hasCustomPrompt="1"/>
            <p:custDataLst>
              <p:tags r:id="rId1"/>
            </p:custDataLst>
          </p:nvPr>
        </p:nvSpPr>
        <p:spPr>
          <a:xfrm>
            <a:off x="9433984" y="4905963"/>
            <a:ext cx="2133600" cy="914400"/>
          </a:xfrm>
        </p:spPr>
        <p:txBody>
          <a:bodyPr/>
          <a:lstStyle>
            <a:lvl1pPr>
              <a:defRPr sz="900" b="0" baseline="0">
                <a:solidFill>
                  <a:schemeClr val="tx1"/>
                </a:solidFill>
                <a:latin typeface="Arial"/>
              </a:defRPr>
            </a:lvl1pPr>
          </a:lstStyle>
          <a:p>
            <a:pPr fontAlgn="base">
              <a:lnSpc>
                <a:spcPct val="110000"/>
              </a:lnSpc>
              <a:spcBef>
                <a:spcPct val="0"/>
              </a:spcBef>
              <a:spcAft>
                <a:spcPct val="0"/>
              </a:spcAft>
            </a:pPr>
            <a:r>
              <a:rPr lang="en-US" b="1" dirty="0">
                <a:latin typeface="Credit Suisse Type Light" pitchFamily="34" charset="0"/>
                <a:ea typeface="ＭＳ Ｐゴシック" pitchFamily="34" charset="-128"/>
              </a:rPr>
              <a:t>[Co-Manager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5]</a:t>
            </a:r>
          </a:p>
        </p:txBody>
      </p:sp>
      <p:sp>
        <p:nvSpPr>
          <p:cNvPr id="12" name="AddressCoMgr3"/>
          <p:cNvSpPr>
            <a:spLocks noGrp="1"/>
          </p:cNvSpPr>
          <p:nvPr>
            <p:ph type="body" sz="quarter" idx="13" hasCustomPrompt="1"/>
            <p:custDataLst>
              <p:tags r:id="rId2"/>
            </p:custDataLst>
          </p:nvPr>
        </p:nvSpPr>
        <p:spPr>
          <a:xfrm>
            <a:off x="7224840" y="4905963"/>
            <a:ext cx="2133600" cy="914400"/>
          </a:xfrm>
        </p:spPr>
        <p:txBody>
          <a:bodyPr/>
          <a:lstStyle>
            <a:lvl1pPr>
              <a:defRPr sz="900" b="0" baseline="0">
                <a:solidFill>
                  <a:schemeClr val="tx1"/>
                </a:solidFill>
                <a:latin typeface="Arial"/>
              </a:defRPr>
            </a:lvl1pPr>
          </a:lstStyle>
          <a:p>
            <a:pPr fontAlgn="base">
              <a:lnSpc>
                <a:spcPct val="110000"/>
              </a:lnSpc>
              <a:spcBef>
                <a:spcPct val="0"/>
              </a:spcBef>
              <a:spcAft>
                <a:spcPct val="0"/>
              </a:spcAft>
            </a:pPr>
            <a:r>
              <a:rPr lang="en-US" b="1" dirty="0">
                <a:latin typeface="Credit Suisse Type Light" pitchFamily="34" charset="0"/>
                <a:ea typeface="ＭＳ Ｐゴシック" pitchFamily="34" charset="-128"/>
              </a:rPr>
              <a:t>[Co-Manager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5]</a:t>
            </a:r>
          </a:p>
        </p:txBody>
      </p:sp>
      <p:sp>
        <p:nvSpPr>
          <p:cNvPr id="13" name="AddressCoMgr2"/>
          <p:cNvSpPr>
            <a:spLocks noGrp="1"/>
          </p:cNvSpPr>
          <p:nvPr>
            <p:ph type="body" sz="quarter" idx="14" hasCustomPrompt="1"/>
            <p:custDataLst>
              <p:tags r:id="rId3"/>
            </p:custDataLst>
          </p:nvPr>
        </p:nvSpPr>
        <p:spPr>
          <a:xfrm>
            <a:off x="5015696" y="4905963"/>
            <a:ext cx="2133600" cy="914400"/>
          </a:xfrm>
        </p:spPr>
        <p:txBody>
          <a:bodyPr/>
          <a:lstStyle>
            <a:lvl1pPr>
              <a:defRPr sz="900" b="0" baseline="0">
                <a:solidFill>
                  <a:schemeClr val="tx1"/>
                </a:solidFill>
                <a:latin typeface="Arial"/>
              </a:defRPr>
            </a:lvl1pPr>
          </a:lstStyle>
          <a:p>
            <a:pPr fontAlgn="base">
              <a:lnSpc>
                <a:spcPct val="110000"/>
              </a:lnSpc>
              <a:spcBef>
                <a:spcPct val="0"/>
              </a:spcBef>
              <a:spcAft>
                <a:spcPct val="0"/>
              </a:spcAft>
            </a:pPr>
            <a:r>
              <a:rPr lang="en-US" b="1" dirty="0">
                <a:latin typeface="Credit Suisse Type Light" pitchFamily="34" charset="0"/>
                <a:ea typeface="ＭＳ Ｐゴシック" pitchFamily="34" charset="-128"/>
              </a:rPr>
              <a:t>[Co-Manager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5]</a:t>
            </a:r>
          </a:p>
        </p:txBody>
      </p:sp>
      <p:sp>
        <p:nvSpPr>
          <p:cNvPr id="14" name="AddressCoMgr1"/>
          <p:cNvSpPr>
            <a:spLocks noGrp="1"/>
          </p:cNvSpPr>
          <p:nvPr>
            <p:ph type="body" sz="quarter" idx="15" hasCustomPrompt="1"/>
            <p:custDataLst>
              <p:tags r:id="rId4"/>
            </p:custDataLst>
          </p:nvPr>
        </p:nvSpPr>
        <p:spPr>
          <a:xfrm>
            <a:off x="2806552" y="4905963"/>
            <a:ext cx="2133600" cy="914400"/>
          </a:xfrm>
        </p:spPr>
        <p:txBody>
          <a:bodyPr/>
          <a:lstStyle>
            <a:lvl1pPr>
              <a:defRPr sz="900" b="0" baseline="0">
                <a:solidFill>
                  <a:schemeClr val="tx1"/>
                </a:solidFill>
                <a:latin typeface="Arial"/>
              </a:defRPr>
            </a:lvl1pPr>
          </a:lstStyle>
          <a:p>
            <a:pPr fontAlgn="base">
              <a:lnSpc>
                <a:spcPct val="110000"/>
              </a:lnSpc>
              <a:spcBef>
                <a:spcPct val="0"/>
              </a:spcBef>
              <a:spcAft>
                <a:spcPct val="0"/>
              </a:spcAft>
            </a:pPr>
            <a:r>
              <a:rPr lang="en-US" b="1" dirty="0">
                <a:latin typeface="Credit Suisse Type Light" pitchFamily="34" charset="0"/>
                <a:ea typeface="ＭＳ Ｐゴシック" pitchFamily="34" charset="-128"/>
              </a:rPr>
              <a:t>[Co-Manager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5]</a:t>
            </a:r>
          </a:p>
        </p:txBody>
      </p:sp>
      <p:sp>
        <p:nvSpPr>
          <p:cNvPr id="10" name="CompanyAddress"/>
          <p:cNvSpPr>
            <a:spLocks noGrp="1"/>
          </p:cNvSpPr>
          <p:nvPr>
            <p:ph type="body" sz="quarter" idx="11" hasCustomPrompt="1"/>
            <p:custDataLst>
              <p:tags r:id="rId5"/>
            </p:custDataLst>
          </p:nvPr>
        </p:nvSpPr>
        <p:spPr>
          <a:xfrm>
            <a:off x="597408" y="4905963"/>
            <a:ext cx="2133600" cy="120738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900" b="0" baseline="0" dirty="0">
                <a:solidFill>
                  <a:schemeClr val="tx1"/>
                </a:solidFill>
                <a:latin typeface="Arial"/>
                <a:ea typeface="ＭＳ Ｐゴシック" pitchFamily="34" charset="-128"/>
              </a:defRPr>
            </a:lvl1pPr>
          </a:lstStyle>
          <a:p>
            <a:pPr fontAlgn="base">
              <a:lnSpc>
                <a:spcPct val="110000"/>
              </a:lnSpc>
              <a:spcBef>
                <a:spcPct val="0"/>
              </a:spcBef>
              <a:spcAft>
                <a:spcPct val="0"/>
              </a:spcAft>
            </a:pPr>
            <a:r>
              <a:rPr lang="en-US" b="1" dirty="0">
                <a:latin typeface="Credit Suisse Type Light" pitchFamily="34" charset="0"/>
                <a:ea typeface="ＭＳ Ｐゴシック" pitchFamily="34" charset="-128"/>
              </a:rPr>
              <a:t>[Credit Suisse Legal Name]</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1]</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2]</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3]</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4]</a:t>
            </a:r>
          </a:p>
          <a:p>
            <a:pPr fontAlgn="base">
              <a:lnSpc>
                <a:spcPct val="110000"/>
              </a:lnSpc>
              <a:spcBef>
                <a:spcPct val="0"/>
              </a:spcBef>
              <a:spcAft>
                <a:spcPct val="0"/>
              </a:spcAft>
            </a:pPr>
            <a:r>
              <a:rPr lang="en-US" dirty="0">
                <a:latin typeface="Credit Suisse Type Light" pitchFamily="34" charset="0"/>
                <a:ea typeface="ＭＳ Ｐゴシック" pitchFamily="34" charset="-128"/>
              </a:rPr>
              <a:t>[Address 5]</a:t>
            </a:r>
          </a:p>
          <a:p>
            <a:pPr fontAlgn="base">
              <a:lnSpc>
                <a:spcPct val="110000"/>
              </a:lnSpc>
              <a:spcBef>
                <a:spcPct val="0"/>
              </a:spcBef>
              <a:spcAft>
                <a:spcPct val="0"/>
              </a:spcAft>
            </a:pPr>
            <a:r>
              <a:rPr lang="en-US" dirty="0">
                <a:latin typeface="Credit Suisse Type Light" pitchFamily="34" charset="0"/>
                <a:ea typeface="ＭＳ Ｐゴシック" pitchFamily="34" charset="-128"/>
              </a:rPr>
              <a:t>[Phone]</a:t>
            </a:r>
          </a:p>
          <a:p>
            <a:pPr fontAlgn="base">
              <a:lnSpc>
                <a:spcPct val="110000"/>
              </a:lnSpc>
              <a:spcBef>
                <a:spcPct val="0"/>
              </a:spcBef>
              <a:spcAft>
                <a:spcPct val="0"/>
              </a:spcAft>
            </a:pPr>
            <a:r>
              <a:rPr lang="en-US" dirty="0">
                <a:latin typeface="Credit Suisse Type Light" pitchFamily="34" charset="0"/>
                <a:ea typeface="ＭＳ Ｐゴシック" pitchFamily="34" charset="-128"/>
              </a:rPr>
              <a:t>[Website]</a:t>
            </a:r>
            <a:endParaRPr lang="en-US" dirty="0"/>
          </a:p>
        </p:txBody>
      </p:sp>
      <p:sp>
        <p:nvSpPr>
          <p:cNvPr id="15" name="Disclaimers" descr="AQAAAAAQAFKZE58JxtBBrWzhYSp0qJH+3bxze79Q+hncBaKbVDkyBEZSI2vQXWer8lF4nVgsjvXE/TMgfNETUxPYCICpjnvbDmKLELu3O4PdTd6/mXVMHkJ9wSK10VWUqphfVJ6jkz7/AUrTTmplcMuT4r00JXoPc9ceH4bSO2CxnnlCXxlO5IrAgJs+xmGdAoiFBQuCD+1CxN9G4IeX7zMC6rcbwBKlU/ONiECrrKmVRi9hXlV/WzexeniWHSPDWuz7jUhx00blck2aZQKr+hQAMjTGqm3QXTwtZf/UrnDMW3lJczZ/lX0pNjKVRGOpJ/I0D4p0ONKFI4Yji1TaND0rpQlaVxiWlmZHFv8DhENXhjvSzLNlkUY+d45XjmFreoEy0T7L3gY26xqrkWOr1brIEVKzg5dwRR3AOxWPo8r2auHUtTWOCXmpNu1okxuiOMM94XPqF7HwYTlhZZ9j/VfVLeR8in2g2Tu/T6TAU7h2AxRFvC+NwlyTBmonINNDIfBno+JmFqkR7UUI3p4b9XoiSyRwPPGhOVFCImWAsHzDZhHDVRV0S2r4HPiV9EY7uxisUrbkckaLUR4SyTAd5ml2z303NonCxRM4wgOSZqMm6/o+zZpnqdomKDKFkgY4vspXI8UHakiCMsUEpSuZ1DiGRgKSLhSq57ipLgKS4zLOpD7hmlnshi/0ZmRpd8mii70jc8QWdpC08x0D3txmiFp6epWDbwXhPl2YTwBplVZaN1CKjZ1GPUBSFAouFGlGo3bODojnWL/T/QgB/a4s9zjFzyrWVcZOr7x1wqtSKP8x1BsSsYosjjRYJKoLEFBpOMMuybrCjf62jDcx/v7L6xGQnGnALnupwr2YiOwacSg7ZBTS18n8eXnY3hLd/kGOHAKysv3+WKbb57vBxbsfqXqR3fwGGueDe2JRqqOaJuJ4KeD9b9zN64INUt04Ws5stMq5HQaDfpT7idrEeAmVmzkFpz85kI1EVp621C36ncw5nYHuoZ8DmCUklRcLTGSs8o1viB9S9czgN4sN46qkaUA09JZ1G+kjYTpX/cfcnxnyUcCgC6p0gAbTSdCnsiqQAn+thPd1/6sMleg11N4goWb7ZGCNzmMvzKU9Ux5vN5mlJ5NiCal5/yFv66Dxo2FnBX5vemavKdfGBxwOzitFPux28Y+pNTKo9WPqO93EoWLpGugiPgOq/KvAZIFpdVPLxoxfWHW4AKUPEu+fayCdVPibP5r9RzdoEOiewWDI9oLkMBiFHe10qWXTq6GBZBQAdXMoyMUB6NnSIKE6P8PPLBtogiQnI+tvfYGVpEo09v9ntX5rYtSOqr2q6/fxePIK8rCDHxH6I63JLgy0fo0yS6zdDQKDAuKiRH9/1Kksf1WeHQ9jLG/9fO09LUgP/wKREY5PWz70sDq5HU2CpyQZRvkitVyLoQibZq4Vjp1JvsHIxgaIOPtPnh3U2MJpP7OLSdH8YJFN4jfFAVDK8Qp30ydAlk4HyDFfsSqNCx0M2AuGQFrxJgE3sDP//AWAxKkavVdl2qimz1LxhffVNPLJeZUMm9r9SnSYmy4cqKd6t0FavyCkI8S3isjXKQXCNzgjByaMhked0iy6HloW6uWvIKX62IGmSIUBj5AILc6/3t/9g6TF6cdCUT7NV3hUHs0+36txc8Fq/WfU8ALqhbiwhwfgJRDumJGqGCY8wFl3kFrtWVWPKRQQrNmarv+z/df4RF055U5wcF8YnOh5po+010eEUodQWOd4RV79Kc47DgCqWRydJyY4nO8395ONopnI3CRE6Knjz4it1PvXMGPAUXlW/1cHtKUNbRE8mqNQlt+/mtEpMh3kK/UIvAJlCW/8IT4v46Lams4zLrcf/CToQwEHnPnlQbBrVSBpKlYJ3fCQhshgrpbQhlgM95myOm6dqYg2jireieeSmad5TTjUkOoIqXQe+15KhJGw2QUN35k00dqePRIKdKMyCSEFJpAYSOAiDxjzRXAPBMUefWZ1pksoW8xPrMH3K6rMOXTOWqXEycPqSO5zoQLMjPEjLfvKfeFySD8TaJTVDva+UcxqYZxgX8SnXNAXhfaabZbUJWpsoXCZ/tf+woP+7VdRp469CutXSUlG8RcYg7WcDFiow2kbD+0FMsTwIH3dkRrdZrXShwr86cqetp5p7bZn9izl5Cln9OkzupmuMaxbV0etIz32haMwG0ICwJggNqZyZ749vRAs2yZhDXxvpgObBtZ/5BolkWqkWM/enJ4cQzE/V2gALE5UVotaJ+SQj4f/oTDwOAweooD8dvjrzQwF7F9C2hEmBSj71gpCbj5q0FqFPEA/Cdm79DZsJUjIhMHFkIESA4vubpd1SrbEMD33vY86f3ku+yCpZkFJCJeH5PyYxxei4EB4eebNFJU/61Sxe3f0UJP3wZ6MgRojcRPwRrI43CT56dyfivI7fFTEJZCgbD7RB+36Gi2QQkeTifjNJoOz4eX2UMAtWfgV7Ob1eVXdPGHenNvMIbLBUD3zJN9IkiUdBzZPsoy0Nfvr8Ncm4nHFFTZY5jAj/jzY+SaMEm0uIjyPmwlHvTPxe+IEDMqRTiAvzza3XZU/RdRUKB0EvnPPm6ywstRcC7LGv17KLOTUZMkPVeqz3oHeCOPXv7dEW6evAfFTccr3aYZ3vu2KzHM0B67Se/EkIv/r+RG0IGek0l6OOogoX2X8xQ0rLsHz9Gzor3MxaC916BD+CpK6haQrLEqobieOje7ZoQH1HRCfg1Q+8/eGhb0RXqBi+07/AyH79GC+ISU25Ek+ia+8y+82PVW/qvbVKNBZkHbyjjR1BgMwFutpldwYRja4Q2MhzoeRQ0cYAmq6pyx61jpcl8PBYl7oeUySFikgFKXcpZUNJgu70hTxsBNPPfQZGoiARuw4stRv8Zw5ZjSEpEuPMmR5abMmYpj1/4WMLnIcFFhmf17qIiLj5E5n2AiW0oaJg/Y7yzxFf6CKv1sZsQci3/634lEP2gqHz1cytEjfCcwyLMD5ENxdv2u+9QT4bD8WCA4HfsfMqFpqdlzbAxSZkiqTUxfjXV0AUq2h1WRUmvxiYxqmVle7uVylkZhcopKKWyCPMF8PFdbOuF/7erugvSLkHO4JzlWKafhfeiSsHrFSa2ZLOfKR1Ivdb40Cl/7Y+MHtALd47U5gDfDRfNGPn20VjjJrQx836lW2vGyw6iFFllpStlQFacfbz81GsAxLLjWslG0vnxsHjr5lGGYCVUqETizH59Ka9+Ll8Y7YXN5RbBF5dQ9VbwInc/hI53vJEZk53x398W7CmVWriz6QWtOadY/oS95U2jgq5zxDvzfayUxZC0tDR8/60X/Lhrg5HLrHrO3C8p4BNLT+YeEK2P2FBjwpVRfHTBYluzyQgPo+/8po5jldzqnxOlv978VKN18v4O/NLvmFrzM/jgv6QYLcSHoxwCXsj8uVlW86ghd8sj5JholWxQHqVJkjxY1uOeq8I/cFXCC4Z1hq4YvBLjupdvkUVqG1DKzQJeLJ36K/nwT/2HON+xlkvZUnr0FxHlFgm4qsL2m/yLWTCN1NS7PrEN/JJ3sfDSve2pdMBwLINrzT5R3d1MjDqAcpA3scxyqDMWrg3CsfqtgHAn0g4zMauEQEBj6dy+/4iyLpgzCbBwfuNKtmVhgLxkGElFRP/TxI3e5YKDb0Tcc+HVrBL7L4XmDEyQ+kuVA31CCjIW9Af8CJkO8pQ+OCqonIj9IW//MRw1ZdbKWVVGsOIfBXK9UfrrsQNK1wCUE70n0Drx0nC2OoNq1EaM3ghSHazCAqRYngCJbUt47A72UYx5rSyA91GzrsLrB8nciqe0vvYJqvEbymFaAX14WYP3A/R2FZDU+gPre2lX5MulHvo8t/GG/ZYT90xlcMIIaTCm2bcL4mCmcs02WhwgDGQsijNVDNhF5eFNqjKoPJL+Vk9yGn53Ic3OtXaKg7ZQGB+AgFKIrB4XJEJP4wPU6GdQlc+j5TA8crrFG6X9IFjKfrunJj4R7p7Z3Dh2AjzfpEpVrr/a58ncyaylkA/MP2M+BS5dVxGPVwzhibkvi1muzOoCv+jpELo6ZlDKqiCW0m6PbKyKP9Iah5jMCrRfPGHtGIIR9uXr832QPRYaNwu05f7+e5l1Dz87nr2Rrm3IsBzl1p59ZObT1t8phTIbs6ySWGNezPHgoQQ5KPRlKcdW8Ii8/S1FcXpldDd90AryepIgmtQjkt8iB1XRLNa9qsiCBkoxl9B3Vnuz5xW21pks8A6kAHDZnotSckclzLnPJmhlOBhHa2vJaOZuTmlAQs9VZbYGO9OXToQmQF9jr667Vb6FkkQ6vOQbA/Sqxeagc4kkisDCgBwwXgN9pFgQE54589thCQab9lIsoAHnB2fCwvjXoHICoDFGkBhanaRMUaluOrKwrqoOhuQ8DpHzLQm50tb0XjdeyN6eEPACzq7dvWWKyoXem7ScAL1KaNjyPa6fqkB4/cg2dP9gasHZnsfCH2PWBzJucijqaA7t/pwKsFbyQDDNOric5ZDIjlj2zpWdGPTUrXW3a+QhSvdXX1Ig0piIn1ZqY5em1KRqSREQ5K7N/cvIM161BmVz8XUG1PKZ0tzelbkaCe4QKrapmaRFpxaq6X6H1fwWGZ0cKenHZg1rd7cYyXK7jGXDO4IkRE4BBWRGz4ph5ZcxjPEvt49hMEnHvcnAfbGIcluemrK0BioOkv/lvJHpw61PGin1GVQ9UvqZqiLcsHn9qKTBCa19KfQkeKelR2bkMkW/QHbmgsBK9kwQ9cbCVXPWbk8Y49qkbxTbkxuynne9JFjcFrhGNJ5ioee4TB/lG8YVXJQlGOk0AL7sbvjJs+u5brWtiaV3Bpd/x2sysUW+pQPO5m7V33pxJVjrwfJEDg3nJQO/VdjWJG9H+AD/S/mCbziJWH3r2c1eB3v1aRthQEgfg6uphlSLPNvaBXOB7W0oNpltPurdL/RKJp+criEAlReygjURLf5DoWoWIWMFZdAlIFvGTU89l1MDjzf36/i3APyLyD0V4z5okm5/OBYoIDExW7NccEO5z359lQ2dc5vQ2SUAi88Jdv/ouhuCTSBU3O/xh/S/CisddziZpC+uI/2Fqbx+9gk7NeOhNfSFoEGzIKy/rOqmulTXVFEknj7rm45XmzOe+qC2fUnQQEcBhHs8S3P8KGVAGFLqUWPDT6v23oR/sIDrZdZwaz2eOOlL8="/>
          <p:cNvSpPr txBox="1">
            <a:spLocks noChangeArrowheads="1"/>
          </p:cNvSpPr>
          <p:nvPr userDrawn="1">
            <p:custDataLst>
              <p:tags r:id="rId6"/>
            </p:custDataLst>
          </p:nvPr>
        </p:nvSpPr>
        <p:spPr bwMode="auto">
          <a:xfrm>
            <a:off x="609601" y="698500"/>
            <a:ext cx="10968567"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200" rIns="0" bIns="0">
            <a:noAutofit/>
          </a:bodyPr>
          <a:lstStyle>
            <a:lvl1pPr algn="l" eaLnBrk="0" hangingPunct="0">
              <a:defRPr sz="2400">
                <a:solidFill>
                  <a:schemeClr val="tx1"/>
                </a:solidFill>
                <a:latin typeface="Credit Suisse Type Light" pitchFamily="34" charset="0"/>
              </a:defRPr>
            </a:lvl1pPr>
            <a:lvl2pPr marL="1588" algn="l" eaLnBrk="0" hangingPunct="0">
              <a:defRPr sz="2400">
                <a:solidFill>
                  <a:schemeClr val="tx1"/>
                </a:solidFill>
                <a:latin typeface="Credit Suisse Type Light" pitchFamily="34" charset="0"/>
              </a:defRPr>
            </a:lvl2pPr>
            <a:lvl3pPr marL="3175" algn="l" eaLnBrk="0" hangingPunct="0">
              <a:defRPr sz="2400">
                <a:solidFill>
                  <a:schemeClr val="tx1"/>
                </a:solidFill>
                <a:latin typeface="Credit Suisse Type Light" pitchFamily="34" charset="0"/>
              </a:defRPr>
            </a:lvl3pPr>
            <a:lvl4pPr marL="4763" algn="l" eaLnBrk="0" hangingPunct="0">
              <a:defRPr sz="2400">
                <a:solidFill>
                  <a:schemeClr val="tx1"/>
                </a:solidFill>
                <a:latin typeface="Credit Suisse Type Light" pitchFamily="34" charset="0"/>
              </a:defRPr>
            </a:lvl4pPr>
            <a:lvl5pPr marL="6350" algn="l" eaLnBrk="0" hangingPunct="0">
              <a:defRPr sz="2400">
                <a:solidFill>
                  <a:schemeClr val="tx1"/>
                </a:solidFill>
                <a:latin typeface="Credit Suisse Type Light" pitchFamily="34" charset="0"/>
              </a:defRPr>
            </a:lvl5pPr>
            <a:lvl6pPr marL="463550" eaLnBrk="0" fontAlgn="base" hangingPunct="0">
              <a:spcBef>
                <a:spcPct val="0"/>
              </a:spcBef>
              <a:spcAft>
                <a:spcPct val="0"/>
              </a:spcAft>
              <a:defRPr sz="2400">
                <a:solidFill>
                  <a:schemeClr val="tx1"/>
                </a:solidFill>
                <a:latin typeface="Credit Suisse Type Light" pitchFamily="34" charset="0"/>
              </a:defRPr>
            </a:lvl6pPr>
            <a:lvl7pPr marL="920750" eaLnBrk="0" fontAlgn="base" hangingPunct="0">
              <a:spcBef>
                <a:spcPct val="0"/>
              </a:spcBef>
              <a:spcAft>
                <a:spcPct val="0"/>
              </a:spcAft>
              <a:defRPr sz="2400">
                <a:solidFill>
                  <a:schemeClr val="tx1"/>
                </a:solidFill>
                <a:latin typeface="Credit Suisse Type Light" pitchFamily="34" charset="0"/>
              </a:defRPr>
            </a:lvl7pPr>
            <a:lvl8pPr marL="1377950" eaLnBrk="0" fontAlgn="base" hangingPunct="0">
              <a:spcBef>
                <a:spcPct val="0"/>
              </a:spcBef>
              <a:spcAft>
                <a:spcPct val="0"/>
              </a:spcAft>
              <a:defRPr sz="2400">
                <a:solidFill>
                  <a:schemeClr val="tx1"/>
                </a:solidFill>
                <a:latin typeface="Credit Suisse Type Light" pitchFamily="34" charset="0"/>
              </a:defRPr>
            </a:lvl8pPr>
            <a:lvl9pPr marL="1835150" eaLnBrk="0" fontAlgn="base" hangingPunct="0">
              <a:spcBef>
                <a:spcPct val="0"/>
              </a:spcBef>
              <a:spcAft>
                <a:spcPct val="0"/>
              </a:spcAft>
              <a:defRPr sz="2400">
                <a:solidFill>
                  <a:schemeClr val="tx1"/>
                </a:solidFill>
                <a:latin typeface="Credit Suisse Type Light" pitchFamily="34" charset="0"/>
              </a:defRPr>
            </a:lvl9pPr>
          </a:lstStyle>
          <a:p>
            <a:pPr eaLnBrk="1" fontAlgn="base" hangingPunct="1">
              <a:lnSpc>
                <a:spcPct val="95000"/>
              </a:lnSpc>
              <a:spcBef>
                <a:spcPct val="0"/>
              </a:spcBef>
              <a:spcAft>
                <a:spcPts val="1000"/>
              </a:spcAft>
            </a:pPr>
            <a:r>
              <a:rPr lang="en-US" sz="900" noProof="1">
                <a:solidFill>
                  <a:srgbClr val="000000"/>
                </a:solidFill>
                <a:latin typeface="Arial"/>
              </a:rPr>
              <a:t>Credit Suisse does not provide any tax advice. Any tax statement herein regarding any US federal tax is not intended or written to be used, and cannot be used, by any taxpayer for the purpose of avoiding any penalties. Any such statement herein was written to support the marketing or promotion of the transaction(s) or matter(s) to which the statement relates. Each taxpayer should seek advice based on the taxpayer's particular circumstances from an independent tax advisor.</a:t>
            </a:r>
          </a:p>
          <a:p>
            <a:pPr eaLnBrk="1" fontAlgn="base" hangingPunct="1">
              <a:lnSpc>
                <a:spcPct val="95000"/>
              </a:lnSpc>
              <a:spcBef>
                <a:spcPct val="0"/>
              </a:spcBef>
              <a:spcAft>
                <a:spcPts val="1000"/>
              </a:spcAft>
            </a:pPr>
            <a:r>
              <a:rPr lang="en-US" sz="900" noProof="1">
                <a:solidFill>
                  <a:srgbClr val="000000"/>
                </a:solidFill>
                <a:latin typeface="Arial"/>
              </a:rPr>
              <a:t>These materials have been provided to you by Credit Suisse in connection with an actual or potential mandate or engagement and may not be used or relied upon for any purpose other than as specifically contemplated by a written agreement with Credit Suisse.  In addition, these materials may not be disclosed, in whole or in part, or summarized or otherwise referred to except as agreed in writing by Credit Suisse.  The information used in preparing these materials was obtained from or through you or your representatives or from public sources.  Credit Suisse assumes no responsibility for independent verification of such information and has relied on such information being complete and accurate in all material respects.  To the extent such information includes estimates and forecasts of future financial performance (including estimates of potential cost savings and synergies) prepared by or reviewed or discussed with the managements of your company and/or other potential transaction participants or obtained from public sources, we have assumed that such estimates and forecasts have been reasonably prepared on bases reflecting the best currently available estimates and judgments of such managements (or, with respect to estimates and forecasts obtained from public sources, represent reasonable estimates).  These materials were designed for use by specific persons familiar with the business and the affairs of your company and Credit Suisse assumes no obligation to update or otherwise revise these materials.  Nothing contained herein should be construed as tax, accounting or legal advice.  You (and each of your employees, representatives or other agents) may disclose to any and all persons, without limitation of any kind, the tax treatment and tax structure of the transactions contemplated by these materials and all materials of any kind (including opinions or other tax analyses) that are provided to you relating to such tax treatment and structure.  For this purpose, the tax treatment of a transaction is the purported or claimed US federal income tax treatment of the transaction and the tax structure of a transaction is any fact that may be relevant to understanding the purported or claimed US federal income tax treatment of the transaction.</a:t>
            </a:r>
          </a:p>
          <a:p>
            <a:pPr eaLnBrk="1" fontAlgn="base" hangingPunct="1">
              <a:lnSpc>
                <a:spcPct val="95000"/>
              </a:lnSpc>
              <a:spcBef>
                <a:spcPct val="0"/>
              </a:spcBef>
              <a:spcAft>
                <a:spcPts val="1000"/>
              </a:spcAft>
            </a:pPr>
            <a:r>
              <a:rPr lang="en-US" sz="900" noProof="1">
                <a:solidFill>
                  <a:srgbClr val="000000"/>
                </a:solidFill>
                <a:latin typeface="Arial"/>
              </a:rPr>
              <a:t>These materials have been prepared by Credit Suisse ("CS") and its affiliates for use by CS. Accordingly, any information reflected or incorporated herein, or in related materials or in ensuing transactions, may be shared in good faith by CS and its affiliates with employees of CS, its affiliates and agents in any location.</a:t>
            </a:r>
          </a:p>
          <a:p>
            <a:pPr eaLnBrk="1" fontAlgn="base" hangingPunct="1">
              <a:lnSpc>
                <a:spcPct val="95000"/>
              </a:lnSpc>
              <a:spcBef>
                <a:spcPct val="0"/>
              </a:spcBef>
              <a:spcAft>
                <a:spcPts val="1000"/>
              </a:spcAft>
            </a:pPr>
            <a:r>
              <a:rPr lang="en-US" sz="900" noProof="1">
                <a:solidFill>
                  <a:srgbClr val="000000"/>
                </a:solidFill>
                <a:latin typeface="Arial"/>
              </a:rPr>
              <a:t>Credit Suisse has adopted policies and guidelines designed to preserve the independence of its research analysts.  Credit Suisse’s policies prohibit employees from directly or indirectly offering a favorable research rating or specific price target, or offering to change a research rating or price target, as consideration for or an inducement to obtain business or other compensation.  Credit Suisse’s policies prohibit research analysts from being compensated for their involvement in investment banking transactions.</a:t>
            </a:r>
          </a:p>
        </p:txBody>
      </p:sp>
    </p:spTree>
    <p:extLst>
      <p:ext uri="{BB962C8B-B14F-4D97-AF65-F5344CB8AC3E}">
        <p14:creationId xmlns:p14="http://schemas.microsoft.com/office/powerpoint/2010/main" val="3887498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EFD204C-6E08-4CFF-9C6B-14C8A1C9DC07}" type="datetimeFigureOut">
              <a:rPr lang="en-US" smtClean="0"/>
              <a:t>12/5/2023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FEF6A24-810E-4BF7-9E6A-B81F5768576E}" type="slidenum">
              <a:rPr lang="en-US" smtClean="0"/>
              <a:t>‹#›</a:t>
            </a:fld>
            <a:endParaRPr lang="en-US"/>
          </a:p>
        </p:txBody>
      </p:sp>
    </p:spTree>
    <p:extLst>
      <p:ext uri="{BB962C8B-B14F-4D97-AF65-F5344CB8AC3E}">
        <p14:creationId xmlns:p14="http://schemas.microsoft.com/office/powerpoint/2010/main" val="31036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D87A08-070D-4C66-B77E-2131ADDCD601}" type="datetimeFigureOut">
              <a:rPr kumimoji="0" lang="en-US" sz="1800" b="0" i="0" u="none" strike="noStrike" kern="1200" cap="none" spc="0" normalizeH="0" baseline="0" noProof="0" smtClean="0">
                <a:ln>
                  <a:noFill/>
                </a:ln>
                <a:solidFill>
                  <a:srgbClr val="000000"/>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12/5/2023</a:t>
            </a:fld>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CEA20-8A84-4E39-BA76-34966BACF216}" type="slidenum">
              <a:rPr kumimoji="0" lang="en-US" sz="1000" b="0" i="0" u="none" strike="noStrike" kern="1200" cap="none" spc="0" normalizeH="0" baseline="0" noProof="0" smtClean="0">
                <a:ln>
                  <a:noFill/>
                </a:ln>
                <a:solidFill>
                  <a:srgbClr val="3B3E3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3B3E3F"/>
              </a:solidFill>
              <a:effectLst/>
              <a:uLnTx/>
              <a:uFillTx/>
              <a:latin typeface="Arial"/>
              <a:ea typeface="+mn-ea"/>
              <a:cs typeface="Arial"/>
            </a:endParaRPr>
          </a:p>
        </p:txBody>
      </p:sp>
    </p:spTree>
    <p:extLst>
      <p:ext uri="{BB962C8B-B14F-4D97-AF65-F5344CB8AC3E}">
        <p14:creationId xmlns:p14="http://schemas.microsoft.com/office/powerpoint/2010/main" val="578324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331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831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320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130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06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xmlns=""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xmlns=""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xmlns=""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xmlns=""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a16="http://schemas.microsoft.com/office/drawing/2014/main" xmlns=""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8" name="Slide Number Placeholder 7">
            <a:extLst>
              <a:ext uri="{FF2B5EF4-FFF2-40B4-BE49-F238E27FC236}">
                <a16:creationId xmlns:a16="http://schemas.microsoft.com/office/drawing/2014/main" xmlns="" id="{19A57786-309B-4137-8B30-4011FC0D4FCB}"/>
              </a:ext>
            </a:extLst>
          </p:cNvPr>
          <p:cNvSpPr>
            <a:spLocks noGrp="1"/>
          </p:cNvSpPr>
          <p:nvPr>
            <p:ph type="sldNum" sz="quarter" idx="11"/>
          </p:nvPr>
        </p:nvSpPr>
        <p:spPr>
          <a:xfrm>
            <a:off x="11772000" y="6365363"/>
            <a:ext cx="420000" cy="421200"/>
          </a:xfrm>
          <a:prstGeom prst="rect">
            <a:avLst/>
          </a:prstGeom>
        </p:spPr>
        <p:txBody>
          <a:bodyPr/>
          <a:lstStyle/>
          <a:p>
            <a:fld id="{4B73C415-D670-4716-A5EC-CC4D52CA2BAC}" type="slidenum">
              <a:rPr lang="en-US" noProof="0" smtClean="0"/>
              <a:pPr/>
              <a:t>‹#›</a:t>
            </a:fld>
            <a:endParaRPr lang="en-US" noProof="0" dirty="0"/>
          </a:p>
        </p:txBody>
      </p:sp>
      <p:sp>
        <p:nvSpPr>
          <p:cNvPr id="6" name="Content Placeholder 2">
            <a:extLst>
              <a:ext uri="{FF2B5EF4-FFF2-40B4-BE49-F238E27FC236}">
                <a16:creationId xmlns:a16="http://schemas.microsoft.com/office/drawing/2014/main" xmlns=""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xmlns=""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xmlns=""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5194764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CF074AD-5A0D-40B4-813D-34862D7DF200}"/>
              </a:ext>
            </a:extLst>
          </p:cNvPr>
          <p:cNvSpPr/>
          <p:nvPr userDrawn="1"/>
        </p:nvSpPr>
        <p:spPr>
          <a:xfrm>
            <a:off x="0" y="-1"/>
            <a:ext cx="121920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xmlns="" id="{136F6D66-F2F9-4BF4-99F9-B1BA1142497F}"/>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620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BAAB49C-82D6-462D-8630-09F94CD9C293}"/>
              </a:ext>
            </a:extLst>
          </p:cNvPr>
          <p:cNvSpPr/>
          <p:nvPr userDrawn="1"/>
        </p:nvSpPr>
        <p:spPr>
          <a:xfrm>
            <a:off x="0" y="-1"/>
            <a:ext cx="12192000" cy="653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xmlns="" id="{28D265AB-C1BD-4CEB-AE14-D0E6C976BF8A}"/>
              </a:ext>
            </a:extLst>
          </p:cNvPr>
          <p:cNvSpPr/>
          <p:nvPr userDrawn="1"/>
        </p:nvSpPr>
        <p:spPr>
          <a:xfrm>
            <a:off x="722811" y="291737"/>
            <a:ext cx="10519955" cy="7720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9">
            <a:extLst>
              <a:ext uri="{FF2B5EF4-FFF2-40B4-BE49-F238E27FC236}">
                <a16:creationId xmlns:a16="http://schemas.microsoft.com/office/drawing/2014/main" xmlns="" id="{373C4845-8216-4B2A-A66E-536E74678B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6" name="Rectangle 5">
            <a:extLst>
              <a:ext uri="{FF2B5EF4-FFF2-40B4-BE49-F238E27FC236}">
                <a16:creationId xmlns:a16="http://schemas.microsoft.com/office/drawing/2014/main" xmlns="" id="{CFF96AC6-9B82-47F8-82E6-EA6FB9EA9653}"/>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893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0325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44">
            <a:extLst>
              <a:ext uri="{FF2B5EF4-FFF2-40B4-BE49-F238E27FC236}">
                <a16:creationId xmlns:a16="http://schemas.microsoft.com/office/drawing/2014/main" xmlns="" id="{C07FBD2D-6A89-414D-85F9-7BB69D5020BD}"/>
              </a:ext>
            </a:extLst>
          </p:cNvPr>
          <p:cNvSpPr>
            <a:spLocks noChangeAspect="1"/>
          </p:cNvSpPr>
          <p:nvPr/>
        </p:nvSpPr>
        <p:spPr>
          <a:xfrm>
            <a:off x="8608025" y="14574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7" name="Freeform 44">
            <a:extLst>
              <a:ext uri="{FF2B5EF4-FFF2-40B4-BE49-F238E27FC236}">
                <a16:creationId xmlns:a16="http://schemas.microsoft.com/office/drawing/2014/main" xmlns="" id="{B11ECC53-3D93-4507-89DA-7C96C5F98371}"/>
              </a:ext>
            </a:extLst>
          </p:cNvPr>
          <p:cNvSpPr>
            <a:spLocks noChangeAspect="1"/>
          </p:cNvSpPr>
          <p:nvPr userDrawn="1"/>
        </p:nvSpPr>
        <p:spPr>
          <a:xfrm flipH="1">
            <a:off x="681574" y="239085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6" name="그림 개체 틀 2">
            <a:extLst>
              <a:ext uri="{FF2B5EF4-FFF2-40B4-BE49-F238E27FC236}">
                <a16:creationId xmlns:a16="http://schemas.microsoft.com/office/drawing/2014/main" xmlns="" id="{5B2F270D-6127-4230-AAA0-00D1740544F6}"/>
              </a:ext>
            </a:extLst>
          </p:cNvPr>
          <p:cNvSpPr>
            <a:spLocks noGrp="1"/>
          </p:cNvSpPr>
          <p:nvPr>
            <p:ph type="pic" sz="quarter" idx="59" hasCustomPrompt="1"/>
          </p:nvPr>
        </p:nvSpPr>
        <p:spPr>
          <a:xfrm>
            <a:off x="1811890" y="252965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xmlns="" id="{1FCAD4D1-1D22-4C76-A670-F8AC37A106D2}"/>
              </a:ext>
            </a:extLst>
          </p:cNvPr>
          <p:cNvSpPr>
            <a:spLocks noGrp="1"/>
          </p:cNvSpPr>
          <p:nvPr>
            <p:ph type="pic" sz="quarter" idx="60" hasCustomPrompt="1"/>
          </p:nvPr>
        </p:nvSpPr>
        <p:spPr>
          <a:xfrm>
            <a:off x="9117565" y="15962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Freeform 44">
            <a:extLst>
              <a:ext uri="{FF2B5EF4-FFF2-40B4-BE49-F238E27FC236}">
                <a16:creationId xmlns:a16="http://schemas.microsoft.com/office/drawing/2014/main" xmlns="" id="{C3AF9648-F60B-452B-86AC-AB13E224D3FD}"/>
              </a:ext>
            </a:extLst>
          </p:cNvPr>
          <p:cNvSpPr>
            <a:spLocks noChangeAspect="1"/>
          </p:cNvSpPr>
          <p:nvPr userDrawn="1"/>
        </p:nvSpPr>
        <p:spPr>
          <a:xfrm>
            <a:off x="4705886" y="43149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0" name="그림 개체 틀 2">
            <a:extLst>
              <a:ext uri="{FF2B5EF4-FFF2-40B4-BE49-F238E27FC236}">
                <a16:creationId xmlns:a16="http://schemas.microsoft.com/office/drawing/2014/main" xmlns="" id="{ADE84C9C-AE4C-4919-85E3-27955132D9EC}"/>
              </a:ext>
            </a:extLst>
          </p:cNvPr>
          <p:cNvSpPr>
            <a:spLocks noGrp="1"/>
          </p:cNvSpPr>
          <p:nvPr>
            <p:ph type="pic" sz="quarter" idx="61" hasCustomPrompt="1"/>
          </p:nvPr>
        </p:nvSpPr>
        <p:spPr>
          <a:xfrm>
            <a:off x="5202790" y="44537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2419147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xmlns="" id="{AB178950-6460-489A-86E8-DA7944855983}"/>
              </a:ext>
            </a:extLst>
          </p:cNvPr>
          <p:cNvSpPr>
            <a:spLocks noGrp="1"/>
          </p:cNvSpPr>
          <p:nvPr>
            <p:ph type="pic" sz="quarter" idx="46" hasCustomPrompt="1"/>
          </p:nvPr>
        </p:nvSpPr>
        <p:spPr>
          <a:xfrm>
            <a:off x="1875633" y="1819076"/>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200" dirty="0">
                <a:solidFill>
                  <a:schemeClr val="tx1">
                    <a:lumMod val="75000"/>
                    <a:lumOff val="25000"/>
                  </a:schemeClr>
                </a:solidFill>
              </a:defRPr>
            </a:lvl1pPr>
          </a:lstStyle>
          <a:p>
            <a:pPr marL="0" marR="0" lvl="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a16="http://schemas.microsoft.com/office/drawing/2014/main" xmlns="" id="{D50AE06E-08A3-48B7-8322-CE3798623A8B}"/>
              </a:ext>
            </a:extLst>
          </p:cNvPr>
          <p:cNvSpPr/>
          <p:nvPr userDrawn="1"/>
        </p:nvSpPr>
        <p:spPr>
          <a:xfrm>
            <a:off x="-1" y="1819076"/>
            <a:ext cx="1875635"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4" name="그림 개체 틀 2">
            <a:extLst>
              <a:ext uri="{FF2B5EF4-FFF2-40B4-BE49-F238E27FC236}">
                <a16:creationId xmlns:a16="http://schemas.microsoft.com/office/drawing/2014/main" xmlns="" id="{A708D5EC-6A83-4792-81FB-2ECCB0ABE2A2}"/>
              </a:ext>
            </a:extLst>
          </p:cNvPr>
          <p:cNvSpPr>
            <a:spLocks noGrp="1"/>
          </p:cNvSpPr>
          <p:nvPr>
            <p:ph type="pic" sz="quarter" idx="58" hasCustomPrompt="1"/>
          </p:nvPr>
        </p:nvSpPr>
        <p:spPr>
          <a:xfrm>
            <a:off x="9615413"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DD53BE75-DFE8-4D1E-89D4-0824C71EED78}"/>
              </a:ext>
            </a:extLst>
          </p:cNvPr>
          <p:cNvSpPr>
            <a:spLocks noGrp="1"/>
          </p:cNvSpPr>
          <p:nvPr>
            <p:ph type="pic" sz="quarter" idx="59" hasCustomPrompt="1"/>
          </p:nvPr>
        </p:nvSpPr>
        <p:spPr>
          <a:xfrm>
            <a:off x="7570712"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xmlns="" id="{93642239-33D4-4D2F-AC90-7781FC846D6F}"/>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99841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3723FA40-FCE6-4B16-AF36-281B510020EB}"/>
              </a:ext>
            </a:extLst>
          </p:cNvPr>
          <p:cNvSpPr>
            <a:spLocks noGrp="1"/>
          </p:cNvSpPr>
          <p:nvPr>
            <p:ph type="pic" sz="quarter" idx="42" hasCustomPrompt="1"/>
          </p:nvPr>
        </p:nvSpPr>
        <p:spPr>
          <a:xfrm>
            <a:off x="733463" y="1792600"/>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3" name="Picture Placeholder 2">
            <a:extLst>
              <a:ext uri="{FF2B5EF4-FFF2-40B4-BE49-F238E27FC236}">
                <a16:creationId xmlns:a16="http://schemas.microsoft.com/office/drawing/2014/main" xmlns="" id="{A198B135-3ED1-42E9-A42D-5B4F7F10C237}"/>
              </a:ext>
            </a:extLst>
          </p:cNvPr>
          <p:cNvSpPr>
            <a:spLocks noGrp="1"/>
          </p:cNvSpPr>
          <p:nvPr>
            <p:ph type="pic" sz="quarter" idx="54" hasCustomPrompt="1"/>
          </p:nvPr>
        </p:nvSpPr>
        <p:spPr>
          <a:xfrm>
            <a:off x="733463" y="2878386"/>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4" name="Picture Placeholder 2">
            <a:extLst>
              <a:ext uri="{FF2B5EF4-FFF2-40B4-BE49-F238E27FC236}">
                <a16:creationId xmlns:a16="http://schemas.microsoft.com/office/drawing/2014/main" xmlns="" id="{B0371065-5281-4086-9A62-2FB24E56E50B}"/>
              </a:ext>
            </a:extLst>
          </p:cNvPr>
          <p:cNvSpPr>
            <a:spLocks noGrp="1"/>
          </p:cNvSpPr>
          <p:nvPr>
            <p:ph type="pic" sz="quarter" idx="57" hasCustomPrompt="1"/>
          </p:nvPr>
        </p:nvSpPr>
        <p:spPr>
          <a:xfrm>
            <a:off x="733463" y="3964172"/>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5" name="Picture Placeholder 2">
            <a:extLst>
              <a:ext uri="{FF2B5EF4-FFF2-40B4-BE49-F238E27FC236}">
                <a16:creationId xmlns:a16="http://schemas.microsoft.com/office/drawing/2014/main" xmlns="" id="{1805CC9B-AA32-4069-B262-3DA21DB7FF55}"/>
              </a:ext>
            </a:extLst>
          </p:cNvPr>
          <p:cNvSpPr>
            <a:spLocks noGrp="1"/>
          </p:cNvSpPr>
          <p:nvPr>
            <p:ph type="pic" sz="quarter" idx="60" hasCustomPrompt="1"/>
          </p:nvPr>
        </p:nvSpPr>
        <p:spPr>
          <a:xfrm>
            <a:off x="733463" y="5049957"/>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xmlns="" id="{EAF47A72-6930-4058-A5F2-8E8A5F1A5B43}"/>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528250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E514C0E-C202-46C1-9852-BA3E45CA02B3}"/>
              </a:ext>
            </a:extLst>
          </p:cNvPr>
          <p:cNvSpPr/>
          <p:nvPr userDrawn="1"/>
        </p:nvSpPr>
        <p:spPr>
          <a:xfrm>
            <a:off x="9315811" y="3209360"/>
            <a:ext cx="2160000" cy="14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3" name="Picture Placeholder 2">
            <a:extLst>
              <a:ext uri="{FF2B5EF4-FFF2-40B4-BE49-F238E27FC236}">
                <a16:creationId xmlns:a16="http://schemas.microsoft.com/office/drawing/2014/main" xmlns="" id="{FF202D61-F30B-4228-A377-5750CAA2B9B7}"/>
              </a:ext>
            </a:extLst>
          </p:cNvPr>
          <p:cNvSpPr>
            <a:spLocks noGrp="1"/>
          </p:cNvSpPr>
          <p:nvPr>
            <p:ph type="pic" idx="15" hasCustomPrompt="1"/>
          </p:nvPr>
        </p:nvSpPr>
        <p:spPr>
          <a:xfrm>
            <a:off x="9315811" y="177303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xmlns="" id="{8C423E02-128E-42A1-8953-2DE50A51FCF9}"/>
              </a:ext>
            </a:extLst>
          </p:cNvPr>
          <p:cNvSpPr/>
          <p:nvPr userDrawn="1"/>
        </p:nvSpPr>
        <p:spPr>
          <a:xfrm>
            <a:off x="7155811" y="4645814"/>
            <a:ext cx="2160000" cy="14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5" name="Picture Placeholder 2">
            <a:extLst>
              <a:ext uri="{FF2B5EF4-FFF2-40B4-BE49-F238E27FC236}">
                <a16:creationId xmlns:a16="http://schemas.microsoft.com/office/drawing/2014/main" xmlns="" id="{06F87C8A-190B-4FCA-A7E1-913DC2A32AA2}"/>
              </a:ext>
            </a:extLst>
          </p:cNvPr>
          <p:cNvSpPr>
            <a:spLocks noGrp="1"/>
          </p:cNvSpPr>
          <p:nvPr>
            <p:ph type="pic" idx="16" hasCustomPrompt="1"/>
          </p:nvPr>
        </p:nvSpPr>
        <p:spPr>
          <a:xfrm>
            <a:off x="9315811"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xmlns="" id="{AA0A630E-93DB-487F-929A-17764764CDB1}"/>
              </a:ext>
            </a:extLst>
          </p:cNvPr>
          <p:cNvSpPr>
            <a:spLocks noGrp="1"/>
          </p:cNvSpPr>
          <p:nvPr>
            <p:ph type="pic" idx="17" hasCustomPrompt="1"/>
          </p:nvPr>
        </p:nvSpPr>
        <p:spPr>
          <a:xfrm>
            <a:off x="715559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Rectangle 6">
            <a:extLst>
              <a:ext uri="{FF2B5EF4-FFF2-40B4-BE49-F238E27FC236}">
                <a16:creationId xmlns:a16="http://schemas.microsoft.com/office/drawing/2014/main" xmlns="" id="{6711B731-17ED-4D6F-800A-73D3A14C3992}"/>
              </a:ext>
            </a:extLst>
          </p:cNvPr>
          <p:cNvSpPr/>
          <p:nvPr userDrawn="1"/>
        </p:nvSpPr>
        <p:spPr>
          <a:xfrm>
            <a:off x="7155811" y="1773034"/>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8" name="Rectangle 7">
            <a:extLst>
              <a:ext uri="{FF2B5EF4-FFF2-40B4-BE49-F238E27FC236}">
                <a16:creationId xmlns:a16="http://schemas.microsoft.com/office/drawing/2014/main" xmlns="" id="{B6746A58-880F-470E-AAFB-4D7CB30D2CF6}"/>
              </a:ext>
            </a:extLst>
          </p:cNvPr>
          <p:cNvSpPr/>
          <p:nvPr userDrawn="1"/>
        </p:nvSpPr>
        <p:spPr>
          <a:xfrm>
            <a:off x="4995381" y="3209360"/>
            <a:ext cx="2160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9" name="Picture Placeholder 2">
            <a:extLst>
              <a:ext uri="{FF2B5EF4-FFF2-40B4-BE49-F238E27FC236}">
                <a16:creationId xmlns:a16="http://schemas.microsoft.com/office/drawing/2014/main" xmlns="" id="{FBD37972-1F7F-4C9E-A6D4-C90E3B8369F0}"/>
              </a:ext>
            </a:extLst>
          </p:cNvPr>
          <p:cNvSpPr>
            <a:spLocks noGrp="1"/>
          </p:cNvSpPr>
          <p:nvPr>
            <p:ph type="pic" idx="18" hasCustomPrompt="1"/>
          </p:nvPr>
        </p:nvSpPr>
        <p:spPr>
          <a:xfrm>
            <a:off x="4994903"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Picture Placeholder 2">
            <a:extLst>
              <a:ext uri="{FF2B5EF4-FFF2-40B4-BE49-F238E27FC236}">
                <a16:creationId xmlns:a16="http://schemas.microsoft.com/office/drawing/2014/main" xmlns="" id="{8E23BEDE-B250-40DE-8D39-C0803D8CC43A}"/>
              </a:ext>
            </a:extLst>
          </p:cNvPr>
          <p:cNvSpPr>
            <a:spLocks noGrp="1"/>
          </p:cNvSpPr>
          <p:nvPr>
            <p:ph type="pic" idx="20" hasCustomPrompt="1"/>
          </p:nvPr>
        </p:nvSpPr>
        <p:spPr>
          <a:xfrm>
            <a:off x="283516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Rectangle 10">
            <a:extLst>
              <a:ext uri="{FF2B5EF4-FFF2-40B4-BE49-F238E27FC236}">
                <a16:creationId xmlns:a16="http://schemas.microsoft.com/office/drawing/2014/main" xmlns="" id="{4D3AFCEB-A5C6-4DD3-BD22-AE741EDA18AE}"/>
              </a:ext>
            </a:extLst>
          </p:cNvPr>
          <p:cNvSpPr/>
          <p:nvPr userDrawn="1"/>
        </p:nvSpPr>
        <p:spPr>
          <a:xfrm>
            <a:off x="674951" y="3209360"/>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22" name="Text Placeholder 9">
            <a:extLst>
              <a:ext uri="{FF2B5EF4-FFF2-40B4-BE49-F238E27FC236}">
                <a16:creationId xmlns:a16="http://schemas.microsoft.com/office/drawing/2014/main" xmlns="" id="{B5DC6E82-1C6B-48EE-8DA8-170A8B24277E}"/>
              </a:ext>
            </a:extLst>
          </p:cNvPr>
          <p:cNvSpPr>
            <a:spLocks noGrp="1"/>
          </p:cNvSpPr>
          <p:nvPr>
            <p:ph type="body" sz="quarter" idx="2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8338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xmlns="" id="{748D85DA-55FA-483F-AB10-C7570C4473F6}"/>
              </a:ext>
            </a:extLst>
          </p:cNvPr>
          <p:cNvSpPr>
            <a:spLocks noGrp="1"/>
          </p:cNvSpPr>
          <p:nvPr>
            <p:ph type="pic" sz="quarter" idx="10" hasCustomPrompt="1"/>
          </p:nvPr>
        </p:nvSpPr>
        <p:spPr>
          <a:xfrm>
            <a:off x="6575840" y="1478364"/>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3" name="Picture Placeholder 4">
            <a:extLst>
              <a:ext uri="{FF2B5EF4-FFF2-40B4-BE49-F238E27FC236}">
                <a16:creationId xmlns:a16="http://schemas.microsoft.com/office/drawing/2014/main" xmlns="" id="{1F59985C-8D83-4C2F-A77E-740987746035}"/>
              </a:ext>
            </a:extLst>
          </p:cNvPr>
          <p:cNvSpPr>
            <a:spLocks noGrp="1"/>
          </p:cNvSpPr>
          <p:nvPr>
            <p:ph type="pic" sz="quarter" idx="11" hasCustomPrompt="1"/>
          </p:nvPr>
        </p:nvSpPr>
        <p:spPr>
          <a:xfrm>
            <a:off x="6575840" y="3120588"/>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4" name="Picture Placeholder 4">
            <a:extLst>
              <a:ext uri="{FF2B5EF4-FFF2-40B4-BE49-F238E27FC236}">
                <a16:creationId xmlns:a16="http://schemas.microsoft.com/office/drawing/2014/main" xmlns="" id="{9FFF4ED5-B4BB-4511-BAAB-643117CC5396}"/>
              </a:ext>
            </a:extLst>
          </p:cNvPr>
          <p:cNvSpPr>
            <a:spLocks noGrp="1"/>
          </p:cNvSpPr>
          <p:nvPr>
            <p:ph type="pic" sz="quarter" idx="12" hasCustomPrompt="1"/>
          </p:nvPr>
        </p:nvSpPr>
        <p:spPr>
          <a:xfrm>
            <a:off x="6575840" y="4762777"/>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5" name="Picture Placeholder 4">
            <a:extLst>
              <a:ext uri="{FF2B5EF4-FFF2-40B4-BE49-F238E27FC236}">
                <a16:creationId xmlns:a16="http://schemas.microsoft.com/office/drawing/2014/main" xmlns="" id="{91EFECA9-E86B-4786-893E-598AACF581C1}"/>
              </a:ext>
            </a:extLst>
          </p:cNvPr>
          <p:cNvSpPr>
            <a:spLocks noGrp="1"/>
          </p:cNvSpPr>
          <p:nvPr>
            <p:ph type="pic" sz="quarter" idx="13" hasCustomPrompt="1"/>
          </p:nvPr>
        </p:nvSpPr>
        <p:spPr>
          <a:xfrm>
            <a:off x="8716377"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6" name="Picture Placeholder 4">
            <a:extLst>
              <a:ext uri="{FF2B5EF4-FFF2-40B4-BE49-F238E27FC236}">
                <a16:creationId xmlns:a16="http://schemas.microsoft.com/office/drawing/2014/main" xmlns="" id="{34EDB837-B580-4594-B731-E5003B304188}"/>
              </a:ext>
            </a:extLst>
          </p:cNvPr>
          <p:cNvSpPr>
            <a:spLocks noGrp="1"/>
          </p:cNvSpPr>
          <p:nvPr>
            <p:ph type="pic" sz="quarter" idx="14" hasCustomPrompt="1"/>
          </p:nvPr>
        </p:nvSpPr>
        <p:spPr>
          <a:xfrm>
            <a:off x="10500000"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7" name="Picture Placeholder 4">
            <a:extLst>
              <a:ext uri="{FF2B5EF4-FFF2-40B4-BE49-F238E27FC236}">
                <a16:creationId xmlns:a16="http://schemas.microsoft.com/office/drawing/2014/main" xmlns="" id="{7357A188-0C12-42C9-978C-C9C96AE2112E}"/>
              </a:ext>
            </a:extLst>
          </p:cNvPr>
          <p:cNvSpPr>
            <a:spLocks noGrp="1"/>
          </p:cNvSpPr>
          <p:nvPr>
            <p:ph type="pic" sz="quarter" idx="15" hasCustomPrompt="1"/>
          </p:nvPr>
        </p:nvSpPr>
        <p:spPr>
          <a:xfrm>
            <a:off x="4429129" y="1766364"/>
            <a:ext cx="2052000" cy="1152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8" name="Rectangle 7">
            <a:extLst>
              <a:ext uri="{FF2B5EF4-FFF2-40B4-BE49-F238E27FC236}">
                <a16:creationId xmlns:a16="http://schemas.microsoft.com/office/drawing/2014/main" xmlns="" id="{91CDAEB8-C380-4585-AF5E-9239B85467FF}"/>
              </a:ext>
            </a:extLst>
          </p:cNvPr>
          <p:cNvSpPr/>
          <p:nvPr userDrawn="1"/>
        </p:nvSpPr>
        <p:spPr>
          <a:xfrm>
            <a:off x="0" y="3120588"/>
            <a:ext cx="6481129" cy="1550690"/>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Rectangle 8">
            <a:extLst>
              <a:ext uri="{FF2B5EF4-FFF2-40B4-BE49-F238E27FC236}">
                <a16:creationId xmlns:a16="http://schemas.microsoft.com/office/drawing/2014/main" xmlns="" id="{E3F0EDCD-8042-4D71-BF31-EA988202BFCC}"/>
              </a:ext>
            </a:extLst>
          </p:cNvPr>
          <p:cNvSpPr/>
          <p:nvPr userDrawn="1"/>
        </p:nvSpPr>
        <p:spPr>
          <a:xfrm>
            <a:off x="4429129" y="2912764"/>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0" name="Rectangle 9">
            <a:extLst>
              <a:ext uri="{FF2B5EF4-FFF2-40B4-BE49-F238E27FC236}">
                <a16:creationId xmlns:a16="http://schemas.microsoft.com/office/drawing/2014/main" xmlns="" id="{A4F4A05E-6641-4664-BFC0-C9825CBA2DD2}"/>
              </a:ext>
            </a:extLst>
          </p:cNvPr>
          <p:cNvSpPr/>
          <p:nvPr userDrawn="1"/>
        </p:nvSpPr>
        <p:spPr>
          <a:xfrm>
            <a:off x="6575840" y="2912764"/>
            <a:ext cx="205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1" name="Rectangle 10">
            <a:extLst>
              <a:ext uri="{FF2B5EF4-FFF2-40B4-BE49-F238E27FC236}">
                <a16:creationId xmlns:a16="http://schemas.microsoft.com/office/drawing/2014/main" xmlns="" id="{54DE6A5E-4942-4403-9E96-15A90E9769CC}"/>
              </a:ext>
            </a:extLst>
          </p:cNvPr>
          <p:cNvSpPr/>
          <p:nvPr userDrawn="1"/>
        </p:nvSpPr>
        <p:spPr>
          <a:xfrm>
            <a:off x="6575840" y="4563278"/>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2" name="Rectangle 11">
            <a:extLst>
              <a:ext uri="{FF2B5EF4-FFF2-40B4-BE49-F238E27FC236}">
                <a16:creationId xmlns:a16="http://schemas.microsoft.com/office/drawing/2014/main" xmlns="" id="{781AA1FC-A026-419C-BCC1-A178BDFD1AED}"/>
              </a:ext>
            </a:extLst>
          </p:cNvPr>
          <p:cNvSpPr/>
          <p:nvPr userDrawn="1"/>
        </p:nvSpPr>
        <p:spPr>
          <a:xfrm>
            <a:off x="6575840" y="6202777"/>
            <a:ext cx="205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3" name="Rectangle 12">
            <a:extLst>
              <a:ext uri="{FF2B5EF4-FFF2-40B4-BE49-F238E27FC236}">
                <a16:creationId xmlns:a16="http://schemas.microsoft.com/office/drawing/2014/main" xmlns="" id="{0EA4A0FF-3048-41CF-8C3B-89DDC877F673}"/>
              </a:ext>
            </a:extLst>
          </p:cNvPr>
          <p:cNvSpPr/>
          <p:nvPr userDrawn="1"/>
        </p:nvSpPr>
        <p:spPr>
          <a:xfrm>
            <a:off x="8717920" y="4563278"/>
            <a:ext cx="169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4" name="Rectangle 13">
            <a:extLst>
              <a:ext uri="{FF2B5EF4-FFF2-40B4-BE49-F238E27FC236}">
                <a16:creationId xmlns:a16="http://schemas.microsoft.com/office/drawing/2014/main" xmlns="" id="{9AA162D9-B8DB-43D5-9501-BB93810F4E35}"/>
              </a:ext>
            </a:extLst>
          </p:cNvPr>
          <p:cNvSpPr/>
          <p:nvPr userDrawn="1"/>
        </p:nvSpPr>
        <p:spPr>
          <a:xfrm>
            <a:off x="10500000" y="4563278"/>
            <a:ext cx="169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5" name="Text Placeholder 9">
            <a:extLst>
              <a:ext uri="{FF2B5EF4-FFF2-40B4-BE49-F238E27FC236}">
                <a16:creationId xmlns:a16="http://schemas.microsoft.com/office/drawing/2014/main" xmlns="" id="{9EB979E4-AE0D-438C-A9FB-60544B69CD28}"/>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851825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xmlns="" id="{E069D14A-5371-4906-93E3-B1811A107B41}"/>
              </a:ext>
            </a:extLst>
          </p:cNvPr>
          <p:cNvSpPr>
            <a:spLocks noGrp="1"/>
          </p:cNvSpPr>
          <p:nvPr>
            <p:ph type="pic" sz="quarter" idx="10" hasCustomPrompt="1"/>
          </p:nvPr>
        </p:nvSpPr>
        <p:spPr>
          <a:xfrm>
            <a:off x="0" y="1"/>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p14="http://schemas.microsoft.com/office/powerpoint/2010/main" val="10740559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End Slide Layout">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2592400" y="0"/>
            <a:ext cx="7007203" cy="6858000"/>
            <a:chOff x="1619672" y="548680"/>
            <a:chExt cx="5904656" cy="5778928"/>
          </a:xfrm>
        </p:grpSpPr>
        <p:sp>
          <p:nvSpPr>
            <p:cNvPr id="5" name="Oval 4"/>
            <p:cNvSpPr/>
            <p:nvPr userDrawn="1"/>
          </p:nvSpPr>
          <p:spPr>
            <a:xfrm>
              <a:off x="2411760" y="1268760"/>
              <a:ext cx="4320480" cy="4320480"/>
            </a:xfrm>
            <a:prstGeom prst="ellipse">
              <a:avLst/>
            </a:prstGeom>
            <a:noFill/>
            <a:ln w="1905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400"/>
            </a:p>
          </p:txBody>
        </p:sp>
        <p:sp>
          <p:nvSpPr>
            <p:cNvPr id="6" name="Oval 5"/>
            <p:cNvSpPr/>
            <p:nvPr userDrawn="1"/>
          </p:nvSpPr>
          <p:spPr>
            <a:xfrm>
              <a:off x="2483768" y="1340768"/>
              <a:ext cx="4176464" cy="4176464"/>
            </a:xfrm>
            <a:prstGeom prst="ellipse">
              <a:avLst/>
            </a:prstGeom>
            <a:blipFill>
              <a:blip r:embed="rId3" cstate="email">
                <a:extLst>
                  <a:ext uri="{28A0092B-C50C-407E-A947-70E740481C1C}">
                    <a14:useLocalDpi xmlns:a14="http://schemas.microsoft.com/office/drawing/2010/main"/>
                  </a:ext>
                </a:extLst>
              </a:blip>
              <a:stretch>
                <a:fillRect/>
              </a:stretch>
            </a:blipFill>
            <a:ln w="1905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400"/>
            </a:p>
          </p:txBody>
        </p:sp>
        <p:cxnSp>
          <p:nvCxnSpPr>
            <p:cNvPr id="7" name="Straight Connector 6"/>
            <p:cNvCxnSpPr/>
            <p:nvPr userDrawn="1"/>
          </p:nvCxnSpPr>
          <p:spPr>
            <a:xfrm>
              <a:off x="4572000" y="548680"/>
              <a:ext cx="0" cy="72008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0" y="5607528"/>
              <a:ext cx="0" cy="72008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732240" y="3429000"/>
              <a:ext cx="792088" cy="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19672" y="3429000"/>
              <a:ext cx="792088" cy="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156176" y="2378312"/>
              <a:ext cx="792088" cy="33060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5431496" y="1124744"/>
              <a:ext cx="432048" cy="79208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094136" y="1131624"/>
              <a:ext cx="613768" cy="78520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195736" y="2090992"/>
              <a:ext cx="898400" cy="49224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180984" y="4941168"/>
              <a:ext cx="526920" cy="57606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2456304" y="4329100"/>
              <a:ext cx="637832" cy="39604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979584" y="4142812"/>
              <a:ext cx="968680" cy="51032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31496" y="4875464"/>
              <a:ext cx="490068" cy="73206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sp>
        <p:nvSpPr>
          <p:cNvPr id="10" name="Text Placeholder 9"/>
          <p:cNvSpPr>
            <a:spLocks noGrp="1"/>
          </p:cNvSpPr>
          <p:nvPr>
            <p:ph type="body" sz="quarter" idx="10" hasCustomPrompt="1"/>
          </p:nvPr>
        </p:nvSpPr>
        <p:spPr>
          <a:xfrm>
            <a:off x="0" y="2807726"/>
            <a:ext cx="12192000" cy="768084"/>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7" y="357581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42600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61ED3-CD10-4023-9315-C0DEB95009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53EF7EF-3DA7-4913-B030-08A5E5B3AE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AE2C0BA-D247-4C0B-8353-959C200F4CA8}"/>
              </a:ext>
            </a:extLst>
          </p:cNvPr>
          <p:cNvSpPr>
            <a:spLocks noGrp="1"/>
          </p:cNvSpPr>
          <p:nvPr>
            <p:ph type="dt" sz="half" idx="10"/>
          </p:nvPr>
        </p:nvSpPr>
        <p:spPr/>
        <p:txBody>
          <a:bodyPr/>
          <a:lstStyle/>
          <a:p>
            <a:fld id="{C6F7C6B9-FDDF-4B5B-8B66-1B3611B6B81C}" type="datetimeFigureOut">
              <a:rPr lang="en-US" smtClean="0"/>
              <a:t>12/5/2023</a:t>
            </a:fld>
            <a:endParaRPr lang="en-US"/>
          </a:p>
        </p:txBody>
      </p:sp>
      <p:sp>
        <p:nvSpPr>
          <p:cNvPr id="5" name="Footer Placeholder 4">
            <a:extLst>
              <a:ext uri="{FF2B5EF4-FFF2-40B4-BE49-F238E27FC236}">
                <a16:creationId xmlns:a16="http://schemas.microsoft.com/office/drawing/2014/main" xmlns="" id="{625DFAFC-45B6-46C4-9441-98D06C5F7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6AE9B4-9CB0-4F09-88EE-4A01DC8ED8E5}"/>
              </a:ext>
            </a:extLst>
          </p:cNvPr>
          <p:cNvSpPr>
            <a:spLocks noGrp="1"/>
          </p:cNvSpPr>
          <p:nvPr>
            <p:ph type="sldNum" sz="quarter" idx="12"/>
          </p:nvPr>
        </p:nvSpPr>
        <p:spPr/>
        <p:txBody>
          <a:bodyPr/>
          <a:lstStyle/>
          <a:p>
            <a:fld id="{BC6795B3-C2D3-4EA7-8A6A-E03183C85667}" type="slidenum">
              <a:rPr lang="en-US" smtClean="0"/>
              <a:t>‹#›</a:t>
            </a:fld>
            <a:endParaRPr lang="en-US"/>
          </a:p>
        </p:txBody>
      </p:sp>
    </p:spTree>
    <p:extLst>
      <p:ext uri="{BB962C8B-B14F-4D97-AF65-F5344CB8AC3E}">
        <p14:creationId xmlns:p14="http://schemas.microsoft.com/office/powerpoint/2010/main" val="4212147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532391" y="2084852"/>
            <a:ext cx="5127221" cy="1440161"/>
          </a:xfrm>
          <a:prstGeom prst="rect">
            <a:avLst/>
          </a:prstGeom>
        </p:spPr>
        <p:txBody>
          <a:bodyPr anchor="ctr"/>
          <a:lstStyle>
            <a:lvl1pPr marL="0" indent="0" algn="ctr">
              <a:lnSpc>
                <a:spcPct val="100000"/>
              </a:lnSpc>
              <a:buNone/>
              <a:defRPr sz="4800" b="1" baseline="0">
                <a:solidFill>
                  <a:schemeClr val="tx1">
                    <a:lumMod val="75000"/>
                    <a:lumOff val="25000"/>
                  </a:schemeClr>
                </a:solidFill>
                <a:latin typeface="+mj-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532194" y="3512309"/>
            <a:ext cx="5127221" cy="1066579"/>
          </a:xfrm>
          <a:prstGeom prst="rect">
            <a:avLst/>
          </a:prstGeom>
        </p:spPr>
        <p:txBody>
          <a:bodyPr anchor="ctr"/>
          <a:lstStyle>
            <a:lvl1pPr marL="0" indent="0" algn="ctr">
              <a:lnSpc>
                <a:spcPct val="100000"/>
              </a:lnSpc>
              <a:buNone/>
              <a:defRPr sz="1867" b="1" baseline="0">
                <a:solidFill>
                  <a:schemeClr val="tx1">
                    <a:lumMod val="75000"/>
                    <a:lumOff val="25000"/>
                  </a:schemeClr>
                </a:solidFill>
                <a:latin typeface="+mn-lt"/>
                <a:cs typeface="Arial" pitchFamily="34" charset="0"/>
              </a:defRPr>
            </a:lvl1pPr>
          </a:lstStyle>
          <a:p>
            <a:pPr lvl="0"/>
            <a:r>
              <a:rPr lang="en-US" altLang="ko-KR" dirty="0"/>
              <a:t>INSTERT THE TITLE</a:t>
            </a:r>
          </a:p>
          <a:p>
            <a:pPr lvl="0"/>
            <a:r>
              <a:rPr lang="en-US" altLang="ko-KR" dirty="0"/>
              <a:t>OF YOUR </a:t>
            </a:r>
          </a:p>
          <a:p>
            <a:pPr lvl="0"/>
            <a:r>
              <a:rPr lang="en-US" altLang="ko-KR" dirty="0"/>
              <a:t>PRESENTATION HERE</a:t>
            </a:r>
            <a:endParaRPr lang="ko-KR" altLang="en-US" dirty="0"/>
          </a:p>
        </p:txBody>
      </p:sp>
      <p:grpSp>
        <p:nvGrpSpPr>
          <p:cNvPr id="4" name="Group 3"/>
          <p:cNvGrpSpPr/>
          <p:nvPr userDrawn="1"/>
        </p:nvGrpSpPr>
        <p:grpSpPr>
          <a:xfrm>
            <a:off x="2592400" y="0"/>
            <a:ext cx="7007203" cy="6858000"/>
            <a:chOff x="1619672" y="548680"/>
            <a:chExt cx="5904656" cy="5778928"/>
          </a:xfrm>
        </p:grpSpPr>
        <p:sp>
          <p:nvSpPr>
            <p:cNvPr id="5" name="Oval 4"/>
            <p:cNvSpPr/>
            <p:nvPr userDrawn="1"/>
          </p:nvSpPr>
          <p:spPr>
            <a:xfrm>
              <a:off x="2411760" y="1268760"/>
              <a:ext cx="4320480" cy="4320480"/>
            </a:xfrm>
            <a:prstGeom prst="ellipse">
              <a:avLst/>
            </a:prstGeom>
            <a:noFill/>
            <a:ln w="1905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400"/>
            </a:p>
          </p:txBody>
        </p:sp>
        <p:sp>
          <p:nvSpPr>
            <p:cNvPr id="6" name="Oval 5"/>
            <p:cNvSpPr/>
            <p:nvPr userDrawn="1"/>
          </p:nvSpPr>
          <p:spPr>
            <a:xfrm>
              <a:off x="2483768" y="1340768"/>
              <a:ext cx="4176464" cy="4176464"/>
            </a:xfrm>
            <a:prstGeom prst="ellipse">
              <a:avLst/>
            </a:prstGeom>
            <a:noFill/>
            <a:ln w="1905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400"/>
            </a:p>
          </p:txBody>
        </p:sp>
        <p:cxnSp>
          <p:nvCxnSpPr>
            <p:cNvPr id="7" name="Straight Connector 6"/>
            <p:cNvCxnSpPr/>
            <p:nvPr userDrawn="1"/>
          </p:nvCxnSpPr>
          <p:spPr>
            <a:xfrm>
              <a:off x="4572000" y="548680"/>
              <a:ext cx="0" cy="72008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0" y="5607528"/>
              <a:ext cx="0" cy="72008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732240" y="3429000"/>
              <a:ext cx="792088" cy="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19672" y="3429000"/>
              <a:ext cx="792088" cy="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156176" y="2378312"/>
              <a:ext cx="792088" cy="33060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5431496" y="1124744"/>
              <a:ext cx="432048" cy="79208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094136" y="1131624"/>
              <a:ext cx="613768" cy="78520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195736" y="2090992"/>
              <a:ext cx="898400" cy="49224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180984" y="4941168"/>
              <a:ext cx="526920" cy="57606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2456304" y="4329100"/>
              <a:ext cx="637832" cy="39604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979584" y="4142812"/>
              <a:ext cx="968680" cy="51032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31496" y="4875464"/>
              <a:ext cx="490068" cy="73206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302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D87A08-070D-4C66-B77E-2131ADDCD601}"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EA20-8A84-4E39-BA76-34966BACF216}" type="slidenum">
              <a:rPr lang="en-US" smtClean="0"/>
              <a:t>‹#›</a:t>
            </a:fld>
            <a:endParaRPr lang="en-US"/>
          </a:p>
        </p:txBody>
      </p:sp>
    </p:spTree>
    <p:extLst>
      <p:ext uri="{BB962C8B-B14F-4D97-AF65-F5344CB8AC3E}">
        <p14:creationId xmlns:p14="http://schemas.microsoft.com/office/powerpoint/2010/main" val="154966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87A08-070D-4C66-B77E-2131ADDCD601}"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EA20-8A84-4E39-BA76-34966BACF216}" type="slidenum">
              <a:rPr lang="en-US" smtClean="0"/>
              <a:t>‹#›</a:t>
            </a:fld>
            <a:endParaRPr lang="en-US"/>
          </a:p>
        </p:txBody>
      </p:sp>
    </p:spTree>
    <p:extLst>
      <p:ext uri="{BB962C8B-B14F-4D97-AF65-F5344CB8AC3E}">
        <p14:creationId xmlns:p14="http://schemas.microsoft.com/office/powerpoint/2010/main" val="153738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D87A08-070D-4C66-B77E-2131ADDCD601}"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EA20-8A84-4E39-BA76-34966BACF216}" type="slidenum">
              <a:rPr lang="en-US" smtClean="0"/>
              <a:t>‹#›</a:t>
            </a:fld>
            <a:endParaRPr lang="en-US"/>
          </a:p>
        </p:txBody>
      </p:sp>
    </p:spTree>
    <p:extLst>
      <p:ext uri="{BB962C8B-B14F-4D97-AF65-F5344CB8AC3E}">
        <p14:creationId xmlns:p14="http://schemas.microsoft.com/office/powerpoint/2010/main" val="15161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D87A08-070D-4C66-B77E-2131ADDCD601}"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CEA20-8A84-4E39-BA76-34966BACF216}" type="slidenum">
              <a:rPr lang="en-US" smtClean="0"/>
              <a:t>‹#›</a:t>
            </a:fld>
            <a:endParaRPr lang="en-US"/>
          </a:p>
        </p:txBody>
      </p:sp>
    </p:spTree>
    <p:extLst>
      <p:ext uri="{BB962C8B-B14F-4D97-AF65-F5344CB8AC3E}">
        <p14:creationId xmlns:p14="http://schemas.microsoft.com/office/powerpoint/2010/main" val="36821518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emf"/><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4.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5.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Number"/>
          <p:cNvSpPr>
            <a:spLocks noGrp="1" noChangeArrowheads="1"/>
          </p:cNvSpPr>
          <p:nvPr>
            <p:ph type="sldNum" sz="quarter" idx="4"/>
          </p:nvPr>
        </p:nvSpPr>
        <p:spPr bwMode="auto">
          <a:xfrm>
            <a:off x="9249834" y="6324600"/>
            <a:ext cx="234103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accent4"/>
                </a:solidFill>
                <a:latin typeface="+mn-lt"/>
                <a:ea typeface="+mn-ea"/>
                <a:cs typeface="+mn-cs"/>
              </a:defRPr>
            </a:lvl1pPr>
          </a:lstStyle>
          <a:p>
            <a:pPr fontAlgn="base">
              <a:spcBef>
                <a:spcPct val="0"/>
              </a:spcBef>
              <a:spcAft>
                <a:spcPct val="0"/>
              </a:spcAft>
            </a:pPr>
            <a:fld id="{3C5482B9-D11D-4067-B360-F1AA9B4F5826}" type="slidenum">
              <a:rPr lang="en-GB" noProof="1" smtClean="0">
                <a:solidFill>
                  <a:srgbClr val="3B3E3F"/>
                </a:solidFill>
              </a:rPr>
              <a:pPr fontAlgn="base">
                <a:spcBef>
                  <a:spcPct val="0"/>
                </a:spcBef>
                <a:spcAft>
                  <a:spcPct val="0"/>
                </a:spcAft>
              </a:pPr>
              <a:t>‹#›</a:t>
            </a:fld>
            <a:endParaRPr lang="en-GB" noProof="1">
              <a:solidFill>
                <a:srgbClr val="3B3E3F"/>
              </a:solidFill>
            </a:endParaRPr>
          </a:p>
        </p:txBody>
      </p:sp>
      <p:sp>
        <p:nvSpPr>
          <p:cNvPr id="16" name="BasicText" descr="AQAAAAAQABTYVjdyMAhAngWoPw3T28xbB/rur9DNcy6fyDjbsnnarNLxF94VrviBkV/twrP5lk2BsNCliojtImd8TS9se0SUa27QDZwgFbk0DUQbWxZf1A5CAmQld08yrcscqHsCyw=="/>
          <p:cNvSpPr>
            <a:spLocks noGrp="1" noChangeArrowheads="1"/>
          </p:cNvSpPr>
          <p:nvPr>
            <p:ph type="body" idx="1"/>
          </p:nvPr>
        </p:nvSpPr>
        <p:spPr bwMode="gray">
          <a:xfrm>
            <a:off x="599017" y="1192213"/>
            <a:ext cx="10982400" cy="432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Subheading</a:t>
            </a:r>
          </a:p>
          <a:p>
            <a:pPr lvl="1"/>
            <a:r>
              <a:rPr lang="en-GB" dirty="0"/>
              <a:t>Basic text</a:t>
            </a:r>
          </a:p>
          <a:p>
            <a:pPr lvl="2"/>
            <a:r>
              <a:rPr lang="en-GB" dirty="0"/>
              <a:t>Bullet level one</a:t>
            </a:r>
          </a:p>
          <a:p>
            <a:pPr lvl="3"/>
            <a:r>
              <a:rPr lang="en-GB" dirty="0"/>
              <a:t>Bullet level two</a:t>
            </a:r>
          </a:p>
          <a:p>
            <a:pPr lvl="4"/>
            <a:r>
              <a:rPr lang="en-GB" dirty="0"/>
              <a:t>Bullet level three</a:t>
            </a:r>
          </a:p>
        </p:txBody>
      </p:sp>
      <p:sp>
        <p:nvSpPr>
          <p:cNvPr id="15" name="Title" descr="Text Box: Title"/>
          <p:cNvSpPr>
            <a:spLocks noGrp="1" noChangeArrowheads="1"/>
          </p:cNvSpPr>
          <p:nvPr>
            <p:ph type="title"/>
          </p:nvPr>
        </p:nvSpPr>
        <p:spPr bwMode="gray">
          <a:xfrm>
            <a:off x="599017" y="190501"/>
            <a:ext cx="10982400" cy="32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648000" bIns="0" numCol="1" anchor="t" anchorCtr="0" compatLnSpc="1">
            <a:prstTxWarp prst="textNoShape">
              <a:avLst/>
            </a:prstTxWarp>
            <a:spAutoFit/>
          </a:bodyPr>
          <a:lstStyle/>
          <a:p>
            <a:pPr lvl="0"/>
            <a:r>
              <a:rPr lang="en-GB" dirty="0"/>
              <a:t>Title</a:t>
            </a:r>
          </a:p>
        </p:txBody>
      </p:sp>
      <p:sp>
        <p:nvSpPr>
          <p:cNvPr id="23" name="Rounded Rectangle 22"/>
          <p:cNvSpPr/>
          <p:nvPr/>
        </p:nvSpPr>
        <p:spPr bwMode="gray">
          <a:xfrm>
            <a:off x="-2908176" y="203205"/>
            <a:ext cx="2596603" cy="6449423"/>
          </a:xfrm>
          <a:prstGeom prst="roundRect">
            <a:avLst>
              <a:gd name="adj" fmla="val 6667"/>
            </a:avLst>
          </a:prstGeom>
          <a:solidFill>
            <a:schemeClr val="bg1">
              <a:lumMod val="85000"/>
            </a:schemeClr>
          </a:solidFill>
          <a:ln w="25400" cap="flat" cmpd="sng" algn="ctr">
            <a:noFill/>
            <a:prstDash val="solid"/>
            <a:round/>
            <a:headEnd type="none" w="med" len="med"/>
            <a:tailEnd type="none" w="med" len="med"/>
          </a:ln>
          <a:effectLst/>
          <a:scene3d>
            <a:camera prst="orthographicFront"/>
            <a:lightRig rig="threePt" dir="t"/>
          </a:scene3d>
          <a:sp3d contourW="12700">
            <a:bevelT w="38100" h="38100"/>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fontAlgn="base">
              <a:lnSpc>
                <a:spcPct val="95000"/>
              </a:lnSpc>
              <a:spcBef>
                <a:spcPct val="0"/>
              </a:spcBef>
              <a:spcAft>
                <a:spcPct val="0"/>
              </a:spcAft>
              <a:buClr>
                <a:srgbClr val="FFFFFF"/>
              </a:buClr>
            </a:pPr>
            <a:endParaRPr lang="en-GB" sz="1000" dirty="0">
              <a:solidFill>
                <a:srgbClr val="000000"/>
              </a:solidFill>
            </a:endParaRPr>
          </a:p>
        </p:txBody>
      </p:sp>
      <p:sp>
        <p:nvSpPr>
          <p:cNvPr id="24"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4598992"/>
            <a:ext cx="2391351" cy="271462"/>
          </a:xfrm>
          <a:prstGeom prst="rect">
            <a:avLst/>
          </a:prstGeom>
          <a:solidFill>
            <a:srgbClr val="8490C7"/>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132		144	199</a:t>
            </a:r>
          </a:p>
        </p:txBody>
      </p:sp>
      <p:sp>
        <p:nvSpPr>
          <p:cNvPr id="25"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71408" y="2098044"/>
            <a:ext cx="2523067"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728663">
              <a:buClr>
                <a:srgbClr val="FFFFFF"/>
              </a:buClr>
              <a:defRPr/>
            </a:pPr>
            <a:r>
              <a:rPr lang="en-US" altLang="zh-CN" sz="1000" b="1" kern="0" dirty="0">
                <a:solidFill>
                  <a:srgbClr val="000000"/>
                </a:solidFill>
                <a:ea typeface="ＭＳ Ｐゴシック" pitchFamily="34" charset="-128"/>
              </a:rPr>
              <a:t>Charts/Objects Color Scheme</a:t>
            </a:r>
          </a:p>
        </p:txBody>
      </p:sp>
      <p:sp>
        <p:nvSpPr>
          <p:cNvPr id="26"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4275140"/>
            <a:ext cx="2391351" cy="271462"/>
          </a:xfrm>
          <a:prstGeom prst="rect">
            <a:avLst/>
          </a:prstGeom>
          <a:solidFill>
            <a:srgbClr val="6AA94E"/>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59		176	117</a:t>
            </a:r>
          </a:p>
        </p:txBody>
      </p:sp>
      <p:sp>
        <p:nvSpPr>
          <p:cNvPr id="27" name="Rectangle 189"/>
          <p:cNvSpPr>
            <a:spLocks noChangeArrowheads="1"/>
          </p:cNvSpPr>
          <p:nvPr/>
        </p:nvSpPr>
        <p:spPr bwMode="auto">
          <a:xfrm>
            <a:off x="-2805550" y="2968629"/>
            <a:ext cx="2391351" cy="274638"/>
          </a:xfrm>
          <a:prstGeom prst="rect">
            <a:avLst/>
          </a:prstGeom>
          <a:solidFill>
            <a:schemeClr val="accent3"/>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240		67	58</a:t>
            </a:r>
          </a:p>
        </p:txBody>
      </p:sp>
      <p:sp>
        <p:nvSpPr>
          <p:cNvPr id="28" name="Rectangle 191"/>
          <p:cNvSpPr>
            <a:spLocks noChangeArrowheads="1"/>
          </p:cNvSpPr>
          <p:nvPr/>
        </p:nvSpPr>
        <p:spPr bwMode="auto">
          <a:xfrm>
            <a:off x="-2805550" y="3295654"/>
            <a:ext cx="2391351" cy="274638"/>
          </a:xfrm>
          <a:prstGeom prst="rect">
            <a:avLst/>
          </a:prstGeom>
          <a:solidFill>
            <a:schemeClr val="accent4"/>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77		171	171</a:t>
            </a:r>
          </a:p>
        </p:txBody>
      </p:sp>
      <p:sp>
        <p:nvSpPr>
          <p:cNvPr id="29" name="Rectangle 192"/>
          <p:cNvSpPr>
            <a:spLocks noChangeArrowheads="1"/>
          </p:cNvSpPr>
          <p:nvPr/>
        </p:nvSpPr>
        <p:spPr bwMode="auto">
          <a:xfrm>
            <a:off x="-2805550" y="3622679"/>
            <a:ext cx="2391351" cy="273050"/>
          </a:xfrm>
          <a:prstGeom prst="rect">
            <a:avLst/>
          </a:prstGeom>
          <a:solidFill>
            <a:schemeClr val="accent5"/>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240		195	154</a:t>
            </a:r>
          </a:p>
        </p:txBody>
      </p:sp>
      <p:sp>
        <p:nvSpPr>
          <p:cNvPr id="30" name="Rectangle 194"/>
          <p:cNvSpPr>
            <a:spLocks noChangeArrowheads="1"/>
          </p:cNvSpPr>
          <p:nvPr/>
        </p:nvSpPr>
        <p:spPr bwMode="auto">
          <a:xfrm>
            <a:off x="-2805550" y="3948117"/>
            <a:ext cx="2391351" cy="274637"/>
          </a:xfrm>
          <a:prstGeom prst="rect">
            <a:avLst/>
          </a:prstGeom>
          <a:solidFill>
            <a:schemeClr val="accent6"/>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242		220	109</a:t>
            </a:r>
          </a:p>
        </p:txBody>
      </p:sp>
      <p:sp>
        <p:nvSpPr>
          <p:cNvPr id="31"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2644780"/>
            <a:ext cx="2391351" cy="271463"/>
          </a:xfrm>
          <a:prstGeom prst="rect">
            <a:avLst/>
          </a:prstGeom>
          <a:solidFill>
            <a:schemeClr val="accent2"/>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166		117	99</a:t>
            </a:r>
          </a:p>
        </p:txBody>
      </p:sp>
      <p:sp>
        <p:nvSpPr>
          <p:cNvPr id="32" name="Rectangle 193"/>
          <p:cNvSpPr>
            <a:spLocks noChangeArrowheads="1"/>
          </p:cNvSpPr>
          <p:nvPr/>
        </p:nvSpPr>
        <p:spPr bwMode="auto">
          <a:xfrm>
            <a:off x="-2805550" y="2317754"/>
            <a:ext cx="2391351" cy="274638"/>
          </a:xfrm>
          <a:prstGeom prst="rect">
            <a:avLst/>
          </a:prstGeom>
          <a:solidFill>
            <a:schemeClr val="accent1"/>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54		54	54</a:t>
            </a:r>
          </a:p>
        </p:txBody>
      </p:sp>
      <p:sp>
        <p:nvSpPr>
          <p:cNvPr id="3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5144774"/>
            <a:ext cx="2391351"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728663">
              <a:buClr>
                <a:srgbClr val="FFFFFF"/>
              </a:buClr>
              <a:defRPr/>
            </a:pPr>
            <a:r>
              <a:rPr lang="en-US" altLang="zh-CN" sz="1000" b="1" kern="0" dirty="0">
                <a:solidFill>
                  <a:srgbClr val="000000"/>
                </a:solidFill>
                <a:ea typeface="ＭＳ Ｐゴシック" pitchFamily="34" charset="-128"/>
              </a:rPr>
              <a:t>Highlight for Tables</a:t>
            </a:r>
          </a:p>
        </p:txBody>
      </p:sp>
      <p:sp>
        <p:nvSpPr>
          <p:cNvPr id="34" name="Rectangle 193"/>
          <p:cNvSpPr>
            <a:spLocks noChangeArrowheads="1"/>
          </p:cNvSpPr>
          <p:nvPr/>
        </p:nvSpPr>
        <p:spPr bwMode="auto">
          <a:xfrm>
            <a:off x="-2805550" y="5374644"/>
            <a:ext cx="2391351" cy="274638"/>
          </a:xfrm>
          <a:prstGeom prst="rect">
            <a:avLst/>
          </a:prstGeom>
          <a:noFill/>
          <a:ln w="25400">
            <a:solidFill>
              <a:srgbClr val="FF0000"/>
            </a:solidFill>
            <a:prstDash val="sysDot"/>
            <a:miter lim="800000"/>
            <a:headEnd/>
            <a:tailEnd/>
          </a:ln>
        </p:spPr>
        <p:txBody>
          <a:bodyPr wrap="none" lIns="180000" tIns="64800" rIns="180000" bIns="64800" anchor="ctr"/>
          <a:lstStyle/>
          <a:p>
            <a:pPr defTabSz="728663">
              <a:buClr>
                <a:srgbClr val="FFFFFF"/>
              </a:buClr>
              <a:tabLst>
                <a:tab pos="269875" algn="r"/>
                <a:tab pos="719138" algn="r"/>
                <a:tab pos="1257300" algn="r"/>
              </a:tabLst>
              <a:defRPr/>
            </a:pPr>
            <a:r>
              <a:rPr lang="en-US" altLang="zh-CN" sz="1000" b="1" kern="0" dirty="0">
                <a:solidFill>
                  <a:srgbClr val="FF0000"/>
                </a:solidFill>
                <a:ea typeface="Arial Unicode MS" panose="020B0604020202020204" pitchFamily="34" charset="-128"/>
              </a:rPr>
              <a:t>240		67	58</a:t>
            </a:r>
          </a:p>
        </p:txBody>
      </p:sp>
      <p:sp>
        <p:nvSpPr>
          <p:cNvPr id="35"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5937989"/>
            <a:ext cx="2391351"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728663">
              <a:buClr>
                <a:srgbClr val="FFFFFF"/>
              </a:buClr>
              <a:defRPr/>
            </a:pPr>
            <a:r>
              <a:rPr lang="en-US" altLang="zh-CN" sz="1000" b="1" kern="0" dirty="0">
                <a:solidFill>
                  <a:srgbClr val="000000"/>
                </a:solidFill>
                <a:ea typeface="ＭＳ Ｐゴシック" pitchFamily="34" charset="-128"/>
              </a:rPr>
              <a:t>Key Message</a:t>
            </a:r>
          </a:p>
        </p:txBody>
      </p:sp>
      <p:sp>
        <p:nvSpPr>
          <p:cNvPr id="36" name="Rectangle 193"/>
          <p:cNvSpPr>
            <a:spLocks noChangeArrowheads="1"/>
          </p:cNvSpPr>
          <p:nvPr/>
        </p:nvSpPr>
        <p:spPr bwMode="auto">
          <a:xfrm>
            <a:off x="-2805550" y="6157699"/>
            <a:ext cx="2391351" cy="274638"/>
          </a:xfrm>
          <a:prstGeom prst="rect">
            <a:avLst/>
          </a:prstGeom>
          <a:solidFill>
            <a:schemeClr val="accent5"/>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240		195	154</a:t>
            </a:r>
          </a:p>
        </p:txBody>
      </p:sp>
      <p:sp>
        <p:nvSpPr>
          <p:cNvPr id="37"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736589" y="1066803"/>
            <a:ext cx="2253428"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728663">
              <a:buClr>
                <a:srgbClr val="FFFFFF"/>
              </a:buClr>
            </a:pPr>
            <a:r>
              <a:rPr lang="en-US" altLang="zh-CN" sz="1000" b="1" kern="0" dirty="0">
                <a:solidFill>
                  <a:srgbClr val="000000"/>
                </a:solidFill>
                <a:ea typeface="ＭＳ Ｐゴシック" pitchFamily="34" charset="-128"/>
              </a:rPr>
              <a:t>Placeholder Heading</a:t>
            </a:r>
          </a:p>
        </p:txBody>
      </p:sp>
      <p:sp>
        <p:nvSpPr>
          <p:cNvPr id="38" name="HeadingBox1" descr="&lt;tags&gt;&lt;tag n=&quot;TagName&quot; v=&quot;HeadingBox1&quot; /&gt;&lt;tag n=&quot;Top&quot; v=&quot;80.30197&quot; /&gt;&lt;tag n=&quot;Left&quot; v=&quot;35.43307&quot; /&gt;&lt;tag n=&quot;Height&quot; v=&quot;13.51496&quot; /&gt;&lt;tag n=&quot;Width&quot; v=&quot;314.6457&quot; /&gt;&lt;/tags&gt;"/>
          <p:cNvSpPr txBox="1">
            <a:spLocks/>
          </p:cNvSpPr>
          <p:nvPr/>
        </p:nvSpPr>
        <p:spPr>
          <a:xfrm>
            <a:off x="-2805497" y="1317743"/>
            <a:ext cx="2391244" cy="333223"/>
          </a:xfrm>
          <a:prstGeom prst="rect">
            <a:avLst/>
          </a:prstGeo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defPPr>
              <a:defRPr lang="en-US"/>
            </a:defPPr>
            <a:lvl1pPr marL="0" marR="0" lvl="0" indent="0" defTabSz="728663" eaLnBrk="1" fontAlgn="auto" latinLnBrk="0" hangingPunct="1">
              <a:lnSpc>
                <a:spcPct val="100000"/>
              </a:lnSpc>
              <a:spcBef>
                <a:spcPts val="0"/>
              </a:spcBef>
              <a:spcAft>
                <a:spcPts val="0"/>
              </a:spcAft>
              <a:buClr>
                <a:srgbClr val="000000"/>
              </a:buClr>
              <a:buSzPct val="120000"/>
              <a:buFont typeface="Wingdings" pitchFamily="2" charset="2"/>
              <a:buNone/>
              <a:tabLst/>
              <a:defRPr kumimoji="0" sz="1000" b="1" i="0" u="none" strike="noStrike" kern="0" cap="none" spc="0" normalizeH="0" baseline="0">
                <a:ln>
                  <a:noFill/>
                </a:ln>
                <a:solidFill>
                  <a:schemeClr val="tx2"/>
                </a:solidFill>
                <a:effectLst/>
                <a:uLnTx/>
                <a:uFillTx/>
                <a:latin typeface="Arial" panose="020B0604020202020204" pitchFamily="34" charset="0"/>
                <a:ea typeface="STKaiti"/>
                <a:cs typeface="Arial" panose="020B0604020202020204" pitchFamily="34" charset="0"/>
              </a:defRPr>
            </a:lvl1pPr>
            <a:lvl2pPr marL="1588" algn="l" defTabSz="728663">
              <a:spcBef>
                <a:spcPct val="36000"/>
              </a:spcBef>
              <a:buClr>
                <a:schemeClr val="tx1"/>
              </a:buClr>
              <a:buSzPct val="120000"/>
              <a:defRPr sz="1400">
                <a:latin typeface="Arial"/>
              </a:defRPr>
            </a:lvl2pPr>
            <a:lvl3pPr marL="228600" indent="-225425" algn="l" defTabSz="728663">
              <a:buClr>
                <a:schemeClr val="accent4"/>
              </a:buClr>
              <a:buSzPct val="80000"/>
              <a:buFont typeface="Wingdings" pitchFamily="2" charset="2"/>
              <a:buChar char="n"/>
              <a:defRPr sz="1400">
                <a:latin typeface="Arial"/>
              </a:defRPr>
            </a:lvl3pPr>
            <a:lvl4pPr marL="466725" indent="-236538" algn="l" defTabSz="728663">
              <a:buClr>
                <a:schemeClr val="tx1"/>
              </a:buClr>
              <a:buFont typeface="Credit Suisse Type Light" pitchFamily="34" charset="0"/>
              <a:buChar char="−"/>
              <a:defRPr sz="1400">
                <a:latin typeface="Arial"/>
              </a:defRPr>
            </a:lvl4pPr>
            <a:lvl5pPr marL="706438" indent="-238125" algn="l" defTabSz="728663">
              <a:buClr>
                <a:schemeClr val="tx1"/>
              </a:buClr>
              <a:buFont typeface="Credit Suisse Type Light" pitchFamily="34" charset="0"/>
              <a:buChar char="−"/>
              <a:defRPr sz="1400">
                <a:latin typeface="Arial"/>
              </a:defRPr>
            </a:lvl5pPr>
            <a:lvl6pPr marL="1163638" indent="-238125" defTabSz="728663" fontAlgn="base">
              <a:lnSpc>
                <a:spcPct val="95000"/>
              </a:lnSpc>
              <a:spcBef>
                <a:spcPct val="0"/>
              </a:spcBef>
              <a:spcAft>
                <a:spcPct val="0"/>
              </a:spcAft>
              <a:buClr>
                <a:schemeClr val="tx1"/>
              </a:buClr>
              <a:buFont typeface="Credit Suisse Type Light" pitchFamily="34" charset="0"/>
              <a:buChar char="−"/>
              <a:defRPr sz="1400">
                <a:latin typeface="+mn-lt"/>
              </a:defRPr>
            </a:lvl6pPr>
            <a:lvl7pPr marL="1620838" indent="-238125" defTabSz="728663" fontAlgn="base">
              <a:lnSpc>
                <a:spcPct val="95000"/>
              </a:lnSpc>
              <a:spcBef>
                <a:spcPct val="0"/>
              </a:spcBef>
              <a:spcAft>
                <a:spcPct val="0"/>
              </a:spcAft>
              <a:buClr>
                <a:schemeClr val="tx1"/>
              </a:buClr>
              <a:buFont typeface="Credit Suisse Type Light" pitchFamily="34" charset="0"/>
              <a:buChar char="−"/>
              <a:defRPr sz="1400">
                <a:latin typeface="+mn-lt"/>
              </a:defRPr>
            </a:lvl7pPr>
            <a:lvl8pPr marL="2078038" indent="-238125" defTabSz="728663" fontAlgn="base">
              <a:lnSpc>
                <a:spcPct val="95000"/>
              </a:lnSpc>
              <a:spcBef>
                <a:spcPct val="0"/>
              </a:spcBef>
              <a:spcAft>
                <a:spcPct val="0"/>
              </a:spcAft>
              <a:buClr>
                <a:schemeClr val="tx1"/>
              </a:buClr>
              <a:buFont typeface="Credit Suisse Type Light" pitchFamily="34" charset="0"/>
              <a:buChar char="−"/>
              <a:defRPr sz="1400">
                <a:latin typeface="+mn-lt"/>
              </a:defRPr>
            </a:lvl8pPr>
            <a:lvl9pPr marL="2535238" indent="-238125" defTabSz="728663" fontAlgn="base">
              <a:lnSpc>
                <a:spcPct val="95000"/>
              </a:lnSpc>
              <a:spcBef>
                <a:spcPct val="0"/>
              </a:spcBef>
              <a:spcAft>
                <a:spcPct val="0"/>
              </a:spcAft>
              <a:buClr>
                <a:schemeClr val="tx1"/>
              </a:buClr>
              <a:buFont typeface="Credit Suisse Type Light" pitchFamily="34" charset="0"/>
              <a:buChar char="−"/>
              <a:defRPr sz="1400">
                <a:latin typeface="+mn-lt"/>
              </a:defRPr>
            </a:lvl9pPr>
          </a:lstStyle>
          <a:p>
            <a:pPr algn="ctr"/>
            <a:r>
              <a:rPr lang="en-US" dirty="0">
                <a:solidFill>
                  <a:srgbClr val="000000"/>
                </a:solidFill>
                <a:latin typeface="Arial"/>
              </a:rPr>
              <a:t>Font color – 0/0/0</a:t>
            </a:r>
          </a:p>
          <a:p>
            <a:pPr algn="ctr"/>
            <a:r>
              <a:rPr lang="en-US" dirty="0">
                <a:solidFill>
                  <a:srgbClr val="000000"/>
                </a:solidFill>
                <a:latin typeface="Arial"/>
              </a:rPr>
              <a:t>Fill Color – 255/255/255</a:t>
            </a:r>
          </a:p>
        </p:txBody>
      </p:sp>
      <p:sp>
        <p:nvSpPr>
          <p:cNvPr id="39"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736589" y="1674079"/>
            <a:ext cx="2253428" cy="17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831477" fontAlgn="base">
              <a:lnSpc>
                <a:spcPct val="95000"/>
              </a:lnSpc>
              <a:spcBef>
                <a:spcPct val="0"/>
              </a:spcBef>
              <a:spcAft>
                <a:spcPct val="0"/>
              </a:spcAft>
              <a:buClr>
                <a:srgbClr val="FFFFFF"/>
              </a:buClr>
            </a:pPr>
            <a:r>
              <a:rPr lang="en-US" altLang="zh-CN" sz="1000" b="1" dirty="0">
                <a:solidFill>
                  <a:srgbClr val="474C55"/>
                </a:solidFill>
                <a:ea typeface="STKaiti"/>
              </a:rPr>
              <a:t>Line: 54/54/54</a:t>
            </a:r>
          </a:p>
        </p:txBody>
      </p:sp>
      <p:sp>
        <p:nvSpPr>
          <p:cNvPr id="4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325124"/>
            <a:ext cx="2391351"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728663">
              <a:buClr>
                <a:srgbClr val="FFFFFF"/>
              </a:buClr>
            </a:pPr>
            <a:r>
              <a:rPr lang="en-US" altLang="zh-CN" sz="1000" b="1" kern="0" dirty="0">
                <a:solidFill>
                  <a:srgbClr val="000000"/>
                </a:solidFill>
                <a:ea typeface="ＭＳ Ｐゴシック" pitchFamily="34" charset="-128"/>
              </a:rPr>
              <a:t>Page Title:  24 </a:t>
            </a:r>
            <a:r>
              <a:rPr lang="en-US" altLang="zh-CN" sz="1000" b="1" kern="0" dirty="0" err="1">
                <a:solidFill>
                  <a:srgbClr val="000000"/>
                </a:solidFill>
                <a:ea typeface="ＭＳ Ｐゴシック" pitchFamily="34" charset="-128"/>
              </a:rPr>
              <a:t>pt</a:t>
            </a:r>
            <a:r>
              <a:rPr lang="en-US" altLang="zh-CN" sz="1000" b="1" kern="0" dirty="0">
                <a:solidFill>
                  <a:srgbClr val="000000"/>
                </a:solidFill>
                <a:ea typeface="ＭＳ Ｐゴシック" pitchFamily="34" charset="-128"/>
              </a:rPr>
              <a:t>; </a:t>
            </a:r>
            <a:br>
              <a:rPr lang="en-US" altLang="zh-CN" sz="1000" b="1" kern="0" dirty="0">
                <a:solidFill>
                  <a:srgbClr val="000000"/>
                </a:solidFill>
                <a:ea typeface="ＭＳ Ｐゴシック" pitchFamily="34" charset="-128"/>
              </a:rPr>
            </a:br>
            <a:r>
              <a:rPr lang="en-US" altLang="zh-CN" sz="1000" b="1" kern="0" dirty="0">
                <a:solidFill>
                  <a:srgbClr val="000000"/>
                </a:solidFill>
                <a:ea typeface="ＭＳ Ｐゴシック" pitchFamily="34" charset="-128"/>
              </a:rPr>
              <a:t>Arial</a:t>
            </a:r>
          </a:p>
        </p:txBody>
      </p:sp>
      <p:sp>
        <p:nvSpPr>
          <p:cNvPr id="41" name="Rectangle 193"/>
          <p:cNvSpPr>
            <a:spLocks noChangeArrowheads="1"/>
          </p:cNvSpPr>
          <p:nvPr/>
        </p:nvSpPr>
        <p:spPr bwMode="auto">
          <a:xfrm>
            <a:off x="-2805550" y="611761"/>
            <a:ext cx="2391351" cy="274638"/>
          </a:xfrm>
          <a:prstGeom prst="rect">
            <a:avLst/>
          </a:prstGeom>
          <a:solidFill>
            <a:schemeClr val="bg1"/>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000000"/>
                </a:solidFill>
                <a:ea typeface="Arial Unicode MS" panose="020B0604020202020204" pitchFamily="34" charset="-128"/>
              </a:rPr>
              <a:t>255		255	255</a:t>
            </a:r>
          </a:p>
        </p:txBody>
      </p:sp>
      <p:sp>
        <p:nvSpPr>
          <p:cNvPr id="42" name="BlueLine"/>
          <p:cNvSpPr>
            <a:spLocks noChangeShapeType="1"/>
          </p:cNvSpPr>
          <p:nvPr/>
        </p:nvSpPr>
        <p:spPr bwMode="auto">
          <a:xfrm>
            <a:off x="599017" y="6135688"/>
            <a:ext cx="10997184" cy="0"/>
          </a:xfrm>
          <a:prstGeom prst="line">
            <a:avLst/>
          </a:prstGeom>
          <a:noFill/>
          <a:ln w="127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lnSpc>
                <a:spcPct val="95000"/>
              </a:lnSpc>
              <a:spcBef>
                <a:spcPct val="0"/>
              </a:spcBef>
              <a:spcAft>
                <a:spcPct val="0"/>
              </a:spcAft>
              <a:buClr>
                <a:srgbClr val="FFFFFF"/>
              </a:buClr>
            </a:pPr>
            <a:endParaRPr lang="en-GB" sz="1200" dirty="0">
              <a:solidFill>
                <a:srgbClr val="000000"/>
              </a:solidFill>
            </a:endParaRPr>
          </a:p>
        </p:txBody>
      </p:sp>
      <p:pic>
        <p:nvPicPr>
          <p:cNvPr id="59" name="Picture 2" descr="O:\IBD_Regional_Documents_Repository_SASIA_Groups\1_Library_Logos &amp; Graphics\Logos\P\Pak Elektron Limited.emf"/>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b="19873"/>
          <a:stretch/>
        </p:blipFill>
        <p:spPr bwMode="auto">
          <a:xfrm>
            <a:off x="10871201" y="182492"/>
            <a:ext cx="995031" cy="37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26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5000"/>
        </a:lnSpc>
        <a:spcBef>
          <a:spcPct val="0"/>
        </a:spcBef>
        <a:buNone/>
        <a:defRPr sz="2200" b="1" kern="1200">
          <a:solidFill>
            <a:schemeClr val="accent1"/>
          </a:solidFill>
          <a:latin typeface="+mj-lt"/>
          <a:ea typeface="+mn-ea"/>
          <a:cs typeface="+mn-cs"/>
        </a:defRPr>
      </a:lvl1pPr>
    </p:titleStyle>
    <p:bodyStyle>
      <a:lvl1pPr marL="0" indent="0" algn="l" defTabSz="914400" rtl="0" eaLnBrk="1" latinLnBrk="0" hangingPunct="1">
        <a:lnSpc>
          <a:spcPct val="95000"/>
        </a:lnSpc>
        <a:spcBef>
          <a:spcPts val="1596"/>
        </a:spcBef>
        <a:buFont typeface="Arial" pitchFamily="34" charset="0"/>
        <a:buNone/>
        <a:defRPr sz="1400" b="1" kern="1200">
          <a:solidFill>
            <a:schemeClr val="accent5"/>
          </a:solidFill>
          <a:latin typeface="+mn-lt"/>
          <a:ea typeface="+mn-ea"/>
          <a:cs typeface="+mn-cs"/>
        </a:defRPr>
      </a:lvl1pPr>
      <a:lvl2pPr marL="0" indent="0" algn="l" defTabSz="914400" rtl="0" eaLnBrk="1" latinLnBrk="0" hangingPunct="1">
        <a:lnSpc>
          <a:spcPct val="95000"/>
        </a:lnSpc>
        <a:spcBef>
          <a:spcPts val="605"/>
        </a:spcBef>
        <a:buFont typeface="Arial" pitchFamily="34" charset="0"/>
        <a:buNone/>
        <a:defRPr sz="1400" kern="1200">
          <a:solidFill>
            <a:schemeClr val="tx1"/>
          </a:solidFill>
          <a:latin typeface="+mn-lt"/>
          <a:ea typeface="+mn-ea"/>
          <a:cs typeface="+mn-cs"/>
        </a:defRPr>
      </a:lvl2pPr>
      <a:lvl3pPr marL="230400" indent="-226800" algn="l" defTabSz="914400" rtl="0" eaLnBrk="1" latinLnBrk="0" hangingPunct="1">
        <a:lnSpc>
          <a:spcPct val="95000"/>
        </a:lnSpc>
        <a:spcBef>
          <a:spcPts val="0"/>
        </a:spcBef>
        <a:buClr>
          <a:schemeClr val="accent6"/>
        </a:buClr>
        <a:buSzPct val="80000"/>
        <a:buFont typeface="Wingdings" pitchFamily="2" charset="2"/>
        <a:buChar char=""/>
        <a:defRPr sz="1400" kern="1200">
          <a:solidFill>
            <a:schemeClr val="tx1"/>
          </a:solidFill>
          <a:latin typeface="+mn-lt"/>
          <a:ea typeface="+mn-ea"/>
          <a:cs typeface="+mn-cs"/>
        </a:defRPr>
      </a:lvl3pPr>
      <a:lvl4pPr marL="4680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4pPr>
      <a:lvl5pPr marL="7056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87A08-070D-4C66-B77E-2131ADDCD601}" type="datetimeFigureOut">
              <a:rPr lang="en-US" smtClean="0"/>
              <a:t>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CEA20-8A84-4E39-BA76-34966BACF216}" type="slidenum">
              <a:rPr lang="en-US" smtClean="0"/>
              <a:t>‹#›</a:t>
            </a:fld>
            <a:endParaRPr lang="en-US"/>
          </a:p>
        </p:txBody>
      </p:sp>
    </p:spTree>
    <p:extLst>
      <p:ext uri="{BB962C8B-B14F-4D97-AF65-F5344CB8AC3E}">
        <p14:creationId xmlns:p14="http://schemas.microsoft.com/office/powerpoint/2010/main" val="37287900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Number"/>
          <p:cNvSpPr>
            <a:spLocks noGrp="1" noChangeArrowheads="1"/>
          </p:cNvSpPr>
          <p:nvPr>
            <p:ph type="sldNum" sz="quarter" idx="4"/>
          </p:nvPr>
        </p:nvSpPr>
        <p:spPr bwMode="auto">
          <a:xfrm>
            <a:off x="9249834" y="6324600"/>
            <a:ext cx="234103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accent4"/>
                </a:solidFill>
                <a:latin typeface="+mn-lt"/>
                <a:ea typeface="+mn-ea"/>
                <a:cs typeface="+mn-cs"/>
              </a:defRPr>
            </a:lvl1pPr>
          </a:lstStyle>
          <a:p>
            <a:pPr fontAlgn="base">
              <a:spcBef>
                <a:spcPct val="0"/>
              </a:spcBef>
              <a:spcAft>
                <a:spcPct val="0"/>
              </a:spcAft>
            </a:pPr>
            <a:fld id="{3C5482B9-D11D-4067-B360-F1AA9B4F5826}" type="slidenum">
              <a:rPr lang="en-GB" noProof="1" smtClean="0">
                <a:solidFill>
                  <a:srgbClr val="3B3E3F"/>
                </a:solidFill>
              </a:rPr>
              <a:pPr fontAlgn="base">
                <a:spcBef>
                  <a:spcPct val="0"/>
                </a:spcBef>
                <a:spcAft>
                  <a:spcPct val="0"/>
                </a:spcAft>
              </a:pPr>
              <a:t>‹#›</a:t>
            </a:fld>
            <a:endParaRPr lang="en-GB" noProof="1">
              <a:solidFill>
                <a:srgbClr val="3B3E3F"/>
              </a:solidFill>
            </a:endParaRPr>
          </a:p>
        </p:txBody>
      </p:sp>
      <p:sp>
        <p:nvSpPr>
          <p:cNvPr id="16" name="BasicText" descr="AQAAAAAQABTYVjdyMAhAngWoPw3T28xbB/rur9DNcy6fyDjbsnnarNLxF94VrviBkV/twrP5lk2BsNCliojtImd8TS9se0SUa27QDZwgFbk0DUQbWxZf1A5CAmQld08yrcscqHsCyw=="/>
          <p:cNvSpPr>
            <a:spLocks noGrp="1" noChangeArrowheads="1"/>
          </p:cNvSpPr>
          <p:nvPr>
            <p:ph type="body" idx="1"/>
          </p:nvPr>
        </p:nvSpPr>
        <p:spPr bwMode="gray">
          <a:xfrm>
            <a:off x="599017" y="1192213"/>
            <a:ext cx="10982400" cy="432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Subheading</a:t>
            </a:r>
          </a:p>
          <a:p>
            <a:pPr lvl="1"/>
            <a:r>
              <a:rPr lang="en-GB" dirty="0"/>
              <a:t>Basic text</a:t>
            </a:r>
          </a:p>
          <a:p>
            <a:pPr lvl="2"/>
            <a:r>
              <a:rPr lang="en-GB" dirty="0"/>
              <a:t>Bullet level one</a:t>
            </a:r>
          </a:p>
          <a:p>
            <a:pPr lvl="3"/>
            <a:r>
              <a:rPr lang="en-GB" dirty="0"/>
              <a:t>Bullet level two</a:t>
            </a:r>
          </a:p>
          <a:p>
            <a:pPr lvl="4"/>
            <a:r>
              <a:rPr lang="en-GB" dirty="0"/>
              <a:t>Bullet level three</a:t>
            </a:r>
          </a:p>
        </p:txBody>
      </p:sp>
      <p:sp>
        <p:nvSpPr>
          <p:cNvPr id="15" name="Title" descr="Text Box: Title"/>
          <p:cNvSpPr>
            <a:spLocks noGrp="1" noChangeArrowheads="1"/>
          </p:cNvSpPr>
          <p:nvPr>
            <p:ph type="title"/>
          </p:nvPr>
        </p:nvSpPr>
        <p:spPr bwMode="gray">
          <a:xfrm>
            <a:off x="599017" y="190501"/>
            <a:ext cx="10982400" cy="32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648000" bIns="0" numCol="1" anchor="t" anchorCtr="0" compatLnSpc="1">
            <a:prstTxWarp prst="textNoShape">
              <a:avLst/>
            </a:prstTxWarp>
            <a:spAutoFit/>
          </a:bodyPr>
          <a:lstStyle/>
          <a:p>
            <a:pPr lvl="0"/>
            <a:r>
              <a:rPr lang="en-GB" dirty="0"/>
              <a:t>Title</a:t>
            </a:r>
          </a:p>
        </p:txBody>
      </p:sp>
      <p:sp>
        <p:nvSpPr>
          <p:cNvPr id="23" name="Rounded Rectangle 22"/>
          <p:cNvSpPr/>
          <p:nvPr/>
        </p:nvSpPr>
        <p:spPr bwMode="gray">
          <a:xfrm>
            <a:off x="-2908176" y="203205"/>
            <a:ext cx="2596603" cy="6449423"/>
          </a:xfrm>
          <a:prstGeom prst="roundRect">
            <a:avLst>
              <a:gd name="adj" fmla="val 6667"/>
            </a:avLst>
          </a:prstGeom>
          <a:solidFill>
            <a:schemeClr val="bg1">
              <a:lumMod val="85000"/>
            </a:schemeClr>
          </a:solidFill>
          <a:ln w="25400" cap="flat" cmpd="sng" algn="ctr">
            <a:noFill/>
            <a:prstDash val="solid"/>
            <a:round/>
            <a:headEnd type="none" w="med" len="med"/>
            <a:tailEnd type="none" w="med" len="med"/>
          </a:ln>
          <a:effectLst/>
          <a:scene3d>
            <a:camera prst="orthographicFront"/>
            <a:lightRig rig="threePt" dir="t"/>
          </a:scene3d>
          <a:sp3d contourW="12700">
            <a:bevelT w="38100" h="38100"/>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fontAlgn="base">
              <a:lnSpc>
                <a:spcPct val="95000"/>
              </a:lnSpc>
              <a:spcBef>
                <a:spcPct val="0"/>
              </a:spcBef>
              <a:spcAft>
                <a:spcPct val="0"/>
              </a:spcAft>
              <a:buClr>
                <a:srgbClr val="FFFFFF"/>
              </a:buClr>
            </a:pPr>
            <a:endParaRPr lang="en-GB" sz="1000" dirty="0">
              <a:solidFill>
                <a:srgbClr val="000000"/>
              </a:solidFill>
            </a:endParaRPr>
          </a:p>
        </p:txBody>
      </p:sp>
      <p:sp>
        <p:nvSpPr>
          <p:cNvPr id="24"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4598992"/>
            <a:ext cx="2391351" cy="271462"/>
          </a:xfrm>
          <a:prstGeom prst="rect">
            <a:avLst/>
          </a:prstGeom>
          <a:solidFill>
            <a:srgbClr val="8490C7"/>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132		144	199</a:t>
            </a:r>
          </a:p>
        </p:txBody>
      </p:sp>
      <p:sp>
        <p:nvSpPr>
          <p:cNvPr id="25"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71408" y="2098044"/>
            <a:ext cx="2523067"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728663">
              <a:buClr>
                <a:srgbClr val="FFFFFF"/>
              </a:buClr>
              <a:defRPr/>
            </a:pPr>
            <a:r>
              <a:rPr lang="en-US" altLang="zh-CN" sz="1000" b="1" kern="0" dirty="0">
                <a:solidFill>
                  <a:srgbClr val="000000"/>
                </a:solidFill>
                <a:ea typeface="ＭＳ Ｐゴシック" pitchFamily="34" charset="-128"/>
              </a:rPr>
              <a:t>Charts/Objects Color Scheme</a:t>
            </a:r>
          </a:p>
        </p:txBody>
      </p:sp>
      <p:sp>
        <p:nvSpPr>
          <p:cNvPr id="26"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4275140"/>
            <a:ext cx="2391351" cy="271462"/>
          </a:xfrm>
          <a:prstGeom prst="rect">
            <a:avLst/>
          </a:prstGeom>
          <a:solidFill>
            <a:srgbClr val="6AA94E"/>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59		176	117</a:t>
            </a:r>
          </a:p>
        </p:txBody>
      </p:sp>
      <p:sp>
        <p:nvSpPr>
          <p:cNvPr id="27" name="Rectangle 189"/>
          <p:cNvSpPr>
            <a:spLocks noChangeArrowheads="1"/>
          </p:cNvSpPr>
          <p:nvPr/>
        </p:nvSpPr>
        <p:spPr bwMode="auto">
          <a:xfrm>
            <a:off x="-2805550" y="2968629"/>
            <a:ext cx="2391351" cy="274638"/>
          </a:xfrm>
          <a:prstGeom prst="rect">
            <a:avLst/>
          </a:prstGeom>
          <a:solidFill>
            <a:schemeClr val="accent3"/>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240		67	58</a:t>
            </a:r>
          </a:p>
        </p:txBody>
      </p:sp>
      <p:sp>
        <p:nvSpPr>
          <p:cNvPr id="28" name="Rectangle 191"/>
          <p:cNvSpPr>
            <a:spLocks noChangeArrowheads="1"/>
          </p:cNvSpPr>
          <p:nvPr/>
        </p:nvSpPr>
        <p:spPr bwMode="auto">
          <a:xfrm>
            <a:off x="-2805550" y="3295654"/>
            <a:ext cx="2391351" cy="274638"/>
          </a:xfrm>
          <a:prstGeom prst="rect">
            <a:avLst/>
          </a:prstGeom>
          <a:solidFill>
            <a:schemeClr val="accent4"/>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77		171	171</a:t>
            </a:r>
          </a:p>
        </p:txBody>
      </p:sp>
      <p:sp>
        <p:nvSpPr>
          <p:cNvPr id="29" name="Rectangle 192"/>
          <p:cNvSpPr>
            <a:spLocks noChangeArrowheads="1"/>
          </p:cNvSpPr>
          <p:nvPr/>
        </p:nvSpPr>
        <p:spPr bwMode="auto">
          <a:xfrm>
            <a:off x="-2805550" y="3622679"/>
            <a:ext cx="2391351" cy="273050"/>
          </a:xfrm>
          <a:prstGeom prst="rect">
            <a:avLst/>
          </a:prstGeom>
          <a:solidFill>
            <a:schemeClr val="accent5"/>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240		195	154</a:t>
            </a:r>
          </a:p>
        </p:txBody>
      </p:sp>
      <p:sp>
        <p:nvSpPr>
          <p:cNvPr id="30" name="Rectangle 194"/>
          <p:cNvSpPr>
            <a:spLocks noChangeArrowheads="1"/>
          </p:cNvSpPr>
          <p:nvPr/>
        </p:nvSpPr>
        <p:spPr bwMode="auto">
          <a:xfrm>
            <a:off x="-2805550" y="3948117"/>
            <a:ext cx="2391351" cy="274637"/>
          </a:xfrm>
          <a:prstGeom prst="rect">
            <a:avLst/>
          </a:prstGeom>
          <a:solidFill>
            <a:schemeClr val="accent6"/>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242		220	109</a:t>
            </a:r>
          </a:p>
        </p:txBody>
      </p:sp>
      <p:sp>
        <p:nvSpPr>
          <p:cNvPr id="31"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2644780"/>
            <a:ext cx="2391351" cy="271463"/>
          </a:xfrm>
          <a:prstGeom prst="rect">
            <a:avLst/>
          </a:prstGeom>
          <a:solidFill>
            <a:schemeClr val="accent2"/>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166		117	99</a:t>
            </a:r>
          </a:p>
        </p:txBody>
      </p:sp>
      <p:sp>
        <p:nvSpPr>
          <p:cNvPr id="32" name="Rectangle 193"/>
          <p:cNvSpPr>
            <a:spLocks noChangeArrowheads="1"/>
          </p:cNvSpPr>
          <p:nvPr/>
        </p:nvSpPr>
        <p:spPr bwMode="auto">
          <a:xfrm>
            <a:off x="-2805550" y="2317754"/>
            <a:ext cx="2391351" cy="274638"/>
          </a:xfrm>
          <a:prstGeom prst="rect">
            <a:avLst/>
          </a:prstGeom>
          <a:solidFill>
            <a:schemeClr val="accent1"/>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54		54	54</a:t>
            </a:r>
          </a:p>
        </p:txBody>
      </p:sp>
      <p:sp>
        <p:nvSpPr>
          <p:cNvPr id="3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5144774"/>
            <a:ext cx="2391351"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728663">
              <a:buClr>
                <a:srgbClr val="FFFFFF"/>
              </a:buClr>
              <a:defRPr/>
            </a:pPr>
            <a:r>
              <a:rPr lang="en-US" altLang="zh-CN" sz="1000" b="1" kern="0" dirty="0">
                <a:solidFill>
                  <a:srgbClr val="000000"/>
                </a:solidFill>
                <a:ea typeface="ＭＳ Ｐゴシック" pitchFamily="34" charset="-128"/>
              </a:rPr>
              <a:t>Highlight for Tables</a:t>
            </a:r>
          </a:p>
        </p:txBody>
      </p:sp>
      <p:sp>
        <p:nvSpPr>
          <p:cNvPr id="34" name="Rectangle 193"/>
          <p:cNvSpPr>
            <a:spLocks noChangeArrowheads="1"/>
          </p:cNvSpPr>
          <p:nvPr/>
        </p:nvSpPr>
        <p:spPr bwMode="auto">
          <a:xfrm>
            <a:off x="-2805550" y="5374644"/>
            <a:ext cx="2391351" cy="274638"/>
          </a:xfrm>
          <a:prstGeom prst="rect">
            <a:avLst/>
          </a:prstGeom>
          <a:noFill/>
          <a:ln w="25400">
            <a:solidFill>
              <a:srgbClr val="FF0000"/>
            </a:solidFill>
            <a:prstDash val="sysDot"/>
            <a:miter lim="800000"/>
            <a:headEnd/>
            <a:tailEnd/>
          </a:ln>
        </p:spPr>
        <p:txBody>
          <a:bodyPr wrap="none" lIns="180000" tIns="64800" rIns="180000" bIns="64800" anchor="ctr"/>
          <a:lstStyle/>
          <a:p>
            <a:pPr defTabSz="728663">
              <a:buClr>
                <a:srgbClr val="FFFFFF"/>
              </a:buClr>
              <a:tabLst>
                <a:tab pos="269875" algn="r"/>
                <a:tab pos="719138" algn="r"/>
                <a:tab pos="1257300" algn="r"/>
              </a:tabLst>
              <a:defRPr/>
            </a:pPr>
            <a:r>
              <a:rPr lang="en-US" altLang="zh-CN" sz="1000" b="1" kern="0" dirty="0">
                <a:solidFill>
                  <a:srgbClr val="FF0000"/>
                </a:solidFill>
                <a:ea typeface="Arial Unicode MS" panose="020B0604020202020204" pitchFamily="34" charset="-128"/>
              </a:rPr>
              <a:t>240		67	58</a:t>
            </a:r>
          </a:p>
        </p:txBody>
      </p:sp>
      <p:sp>
        <p:nvSpPr>
          <p:cNvPr id="35"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5937989"/>
            <a:ext cx="2391351"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728663">
              <a:buClr>
                <a:srgbClr val="FFFFFF"/>
              </a:buClr>
              <a:defRPr/>
            </a:pPr>
            <a:r>
              <a:rPr lang="en-US" altLang="zh-CN" sz="1000" b="1" kern="0" dirty="0">
                <a:solidFill>
                  <a:srgbClr val="000000"/>
                </a:solidFill>
                <a:ea typeface="ＭＳ Ｐゴシック" pitchFamily="34" charset="-128"/>
              </a:rPr>
              <a:t>Key Message</a:t>
            </a:r>
          </a:p>
        </p:txBody>
      </p:sp>
      <p:sp>
        <p:nvSpPr>
          <p:cNvPr id="36" name="Rectangle 193"/>
          <p:cNvSpPr>
            <a:spLocks noChangeArrowheads="1"/>
          </p:cNvSpPr>
          <p:nvPr/>
        </p:nvSpPr>
        <p:spPr bwMode="auto">
          <a:xfrm>
            <a:off x="-2805550" y="6157699"/>
            <a:ext cx="2391351" cy="274638"/>
          </a:xfrm>
          <a:prstGeom prst="rect">
            <a:avLst/>
          </a:prstGeom>
          <a:solidFill>
            <a:schemeClr val="accent5"/>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240		195	154</a:t>
            </a:r>
          </a:p>
        </p:txBody>
      </p:sp>
      <p:sp>
        <p:nvSpPr>
          <p:cNvPr id="37"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736589" y="1066803"/>
            <a:ext cx="2253428"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728663">
              <a:buClr>
                <a:srgbClr val="FFFFFF"/>
              </a:buClr>
            </a:pPr>
            <a:r>
              <a:rPr lang="en-US" altLang="zh-CN" sz="1000" b="1" kern="0" dirty="0">
                <a:solidFill>
                  <a:srgbClr val="000000"/>
                </a:solidFill>
                <a:ea typeface="ＭＳ Ｐゴシック" pitchFamily="34" charset="-128"/>
              </a:rPr>
              <a:t>Placeholder Heading</a:t>
            </a:r>
          </a:p>
        </p:txBody>
      </p:sp>
      <p:sp>
        <p:nvSpPr>
          <p:cNvPr id="38" name="HeadingBox1" descr="&lt;tags&gt;&lt;tag n=&quot;TagName&quot; v=&quot;HeadingBox1&quot; /&gt;&lt;tag n=&quot;Top&quot; v=&quot;80.30197&quot; /&gt;&lt;tag n=&quot;Left&quot; v=&quot;35.43307&quot; /&gt;&lt;tag n=&quot;Height&quot; v=&quot;13.51496&quot; /&gt;&lt;tag n=&quot;Width&quot; v=&quot;314.6457&quot; /&gt;&lt;/tags&gt;"/>
          <p:cNvSpPr txBox="1">
            <a:spLocks/>
          </p:cNvSpPr>
          <p:nvPr/>
        </p:nvSpPr>
        <p:spPr>
          <a:xfrm>
            <a:off x="-2805497" y="1317743"/>
            <a:ext cx="2391244" cy="333223"/>
          </a:xfrm>
          <a:prstGeom prst="rect">
            <a:avLst/>
          </a:prstGeo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defPPr>
              <a:defRPr lang="en-US"/>
            </a:defPPr>
            <a:lvl1pPr marL="0" marR="0" lvl="0" indent="0" defTabSz="728663" eaLnBrk="1" fontAlgn="auto" latinLnBrk="0" hangingPunct="1">
              <a:lnSpc>
                <a:spcPct val="100000"/>
              </a:lnSpc>
              <a:spcBef>
                <a:spcPts val="0"/>
              </a:spcBef>
              <a:spcAft>
                <a:spcPts val="0"/>
              </a:spcAft>
              <a:buClr>
                <a:srgbClr val="000000"/>
              </a:buClr>
              <a:buSzPct val="120000"/>
              <a:buFont typeface="Wingdings" pitchFamily="2" charset="2"/>
              <a:buNone/>
              <a:tabLst/>
              <a:defRPr kumimoji="0" sz="1000" b="1" i="0" u="none" strike="noStrike" kern="0" cap="none" spc="0" normalizeH="0" baseline="0">
                <a:ln>
                  <a:noFill/>
                </a:ln>
                <a:solidFill>
                  <a:schemeClr val="tx2"/>
                </a:solidFill>
                <a:effectLst/>
                <a:uLnTx/>
                <a:uFillTx/>
                <a:latin typeface="Arial" panose="020B0604020202020204" pitchFamily="34" charset="0"/>
                <a:ea typeface="STKaiti"/>
                <a:cs typeface="Arial" panose="020B0604020202020204" pitchFamily="34" charset="0"/>
              </a:defRPr>
            </a:lvl1pPr>
            <a:lvl2pPr marL="1588" algn="l" defTabSz="728663">
              <a:spcBef>
                <a:spcPct val="36000"/>
              </a:spcBef>
              <a:buClr>
                <a:schemeClr val="tx1"/>
              </a:buClr>
              <a:buSzPct val="120000"/>
              <a:defRPr sz="1400">
                <a:latin typeface="Arial"/>
              </a:defRPr>
            </a:lvl2pPr>
            <a:lvl3pPr marL="228600" indent="-225425" algn="l" defTabSz="728663">
              <a:buClr>
                <a:schemeClr val="accent4"/>
              </a:buClr>
              <a:buSzPct val="80000"/>
              <a:buFont typeface="Wingdings" pitchFamily="2" charset="2"/>
              <a:buChar char="n"/>
              <a:defRPr sz="1400">
                <a:latin typeface="Arial"/>
              </a:defRPr>
            </a:lvl3pPr>
            <a:lvl4pPr marL="466725" indent="-236538" algn="l" defTabSz="728663">
              <a:buClr>
                <a:schemeClr val="tx1"/>
              </a:buClr>
              <a:buFont typeface="Credit Suisse Type Light" pitchFamily="34" charset="0"/>
              <a:buChar char="−"/>
              <a:defRPr sz="1400">
                <a:latin typeface="Arial"/>
              </a:defRPr>
            </a:lvl4pPr>
            <a:lvl5pPr marL="706438" indent="-238125" algn="l" defTabSz="728663">
              <a:buClr>
                <a:schemeClr val="tx1"/>
              </a:buClr>
              <a:buFont typeface="Credit Suisse Type Light" pitchFamily="34" charset="0"/>
              <a:buChar char="−"/>
              <a:defRPr sz="1400">
                <a:latin typeface="Arial"/>
              </a:defRPr>
            </a:lvl5pPr>
            <a:lvl6pPr marL="1163638" indent="-238125" defTabSz="728663" fontAlgn="base">
              <a:lnSpc>
                <a:spcPct val="95000"/>
              </a:lnSpc>
              <a:spcBef>
                <a:spcPct val="0"/>
              </a:spcBef>
              <a:spcAft>
                <a:spcPct val="0"/>
              </a:spcAft>
              <a:buClr>
                <a:schemeClr val="tx1"/>
              </a:buClr>
              <a:buFont typeface="Credit Suisse Type Light" pitchFamily="34" charset="0"/>
              <a:buChar char="−"/>
              <a:defRPr sz="1400">
                <a:latin typeface="+mn-lt"/>
              </a:defRPr>
            </a:lvl6pPr>
            <a:lvl7pPr marL="1620838" indent="-238125" defTabSz="728663" fontAlgn="base">
              <a:lnSpc>
                <a:spcPct val="95000"/>
              </a:lnSpc>
              <a:spcBef>
                <a:spcPct val="0"/>
              </a:spcBef>
              <a:spcAft>
                <a:spcPct val="0"/>
              </a:spcAft>
              <a:buClr>
                <a:schemeClr val="tx1"/>
              </a:buClr>
              <a:buFont typeface="Credit Suisse Type Light" pitchFamily="34" charset="0"/>
              <a:buChar char="−"/>
              <a:defRPr sz="1400">
                <a:latin typeface="+mn-lt"/>
              </a:defRPr>
            </a:lvl7pPr>
            <a:lvl8pPr marL="2078038" indent="-238125" defTabSz="728663" fontAlgn="base">
              <a:lnSpc>
                <a:spcPct val="95000"/>
              </a:lnSpc>
              <a:spcBef>
                <a:spcPct val="0"/>
              </a:spcBef>
              <a:spcAft>
                <a:spcPct val="0"/>
              </a:spcAft>
              <a:buClr>
                <a:schemeClr val="tx1"/>
              </a:buClr>
              <a:buFont typeface="Credit Suisse Type Light" pitchFamily="34" charset="0"/>
              <a:buChar char="−"/>
              <a:defRPr sz="1400">
                <a:latin typeface="+mn-lt"/>
              </a:defRPr>
            </a:lvl8pPr>
            <a:lvl9pPr marL="2535238" indent="-238125" defTabSz="728663" fontAlgn="base">
              <a:lnSpc>
                <a:spcPct val="95000"/>
              </a:lnSpc>
              <a:spcBef>
                <a:spcPct val="0"/>
              </a:spcBef>
              <a:spcAft>
                <a:spcPct val="0"/>
              </a:spcAft>
              <a:buClr>
                <a:schemeClr val="tx1"/>
              </a:buClr>
              <a:buFont typeface="Credit Suisse Type Light" pitchFamily="34" charset="0"/>
              <a:buChar char="−"/>
              <a:defRPr sz="1400">
                <a:latin typeface="+mn-lt"/>
              </a:defRPr>
            </a:lvl9pPr>
          </a:lstStyle>
          <a:p>
            <a:pPr algn="ctr"/>
            <a:r>
              <a:rPr lang="en-US" dirty="0">
                <a:solidFill>
                  <a:srgbClr val="000000"/>
                </a:solidFill>
                <a:latin typeface="Arial"/>
              </a:rPr>
              <a:t>Font color – 0/0/0</a:t>
            </a:r>
          </a:p>
          <a:p>
            <a:pPr algn="ctr"/>
            <a:r>
              <a:rPr lang="en-US" dirty="0">
                <a:solidFill>
                  <a:srgbClr val="000000"/>
                </a:solidFill>
                <a:latin typeface="Arial"/>
              </a:rPr>
              <a:t>Fill Color – 255/255/255</a:t>
            </a:r>
          </a:p>
        </p:txBody>
      </p:sp>
      <p:sp>
        <p:nvSpPr>
          <p:cNvPr id="39"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736589" y="1674079"/>
            <a:ext cx="2253428" cy="17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831477" fontAlgn="base">
              <a:lnSpc>
                <a:spcPct val="95000"/>
              </a:lnSpc>
              <a:spcBef>
                <a:spcPct val="0"/>
              </a:spcBef>
              <a:spcAft>
                <a:spcPct val="0"/>
              </a:spcAft>
              <a:buClr>
                <a:srgbClr val="FFFFFF"/>
              </a:buClr>
            </a:pPr>
            <a:r>
              <a:rPr lang="en-US" altLang="zh-CN" sz="1000" b="1" dirty="0">
                <a:solidFill>
                  <a:srgbClr val="474C55"/>
                </a:solidFill>
                <a:ea typeface="STKaiti"/>
              </a:rPr>
              <a:t>Line: 54/54/54</a:t>
            </a:r>
          </a:p>
        </p:txBody>
      </p:sp>
      <p:sp>
        <p:nvSpPr>
          <p:cNvPr id="4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325124"/>
            <a:ext cx="2391351"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728663">
              <a:buClr>
                <a:srgbClr val="FFFFFF"/>
              </a:buClr>
            </a:pPr>
            <a:r>
              <a:rPr lang="en-US" altLang="zh-CN" sz="1000" b="1" kern="0" dirty="0">
                <a:solidFill>
                  <a:srgbClr val="000000"/>
                </a:solidFill>
                <a:ea typeface="ＭＳ Ｐゴシック" pitchFamily="34" charset="-128"/>
              </a:rPr>
              <a:t>Page Title:  24 </a:t>
            </a:r>
            <a:r>
              <a:rPr lang="en-US" altLang="zh-CN" sz="1000" b="1" kern="0" dirty="0" err="1">
                <a:solidFill>
                  <a:srgbClr val="000000"/>
                </a:solidFill>
                <a:ea typeface="ＭＳ Ｐゴシック" pitchFamily="34" charset="-128"/>
              </a:rPr>
              <a:t>pt</a:t>
            </a:r>
            <a:r>
              <a:rPr lang="en-US" altLang="zh-CN" sz="1000" b="1" kern="0" dirty="0">
                <a:solidFill>
                  <a:srgbClr val="000000"/>
                </a:solidFill>
                <a:ea typeface="ＭＳ Ｐゴシック" pitchFamily="34" charset="-128"/>
              </a:rPr>
              <a:t>; </a:t>
            </a:r>
            <a:br>
              <a:rPr lang="en-US" altLang="zh-CN" sz="1000" b="1" kern="0" dirty="0">
                <a:solidFill>
                  <a:srgbClr val="000000"/>
                </a:solidFill>
                <a:ea typeface="ＭＳ Ｐゴシック" pitchFamily="34" charset="-128"/>
              </a:rPr>
            </a:br>
            <a:r>
              <a:rPr lang="en-US" altLang="zh-CN" sz="1000" b="1" kern="0" dirty="0">
                <a:solidFill>
                  <a:srgbClr val="000000"/>
                </a:solidFill>
                <a:ea typeface="ＭＳ Ｐゴシック" pitchFamily="34" charset="-128"/>
              </a:rPr>
              <a:t>Arial</a:t>
            </a:r>
          </a:p>
        </p:txBody>
      </p:sp>
      <p:sp>
        <p:nvSpPr>
          <p:cNvPr id="41" name="Rectangle 193"/>
          <p:cNvSpPr>
            <a:spLocks noChangeArrowheads="1"/>
          </p:cNvSpPr>
          <p:nvPr/>
        </p:nvSpPr>
        <p:spPr bwMode="auto">
          <a:xfrm>
            <a:off x="-2805550" y="611761"/>
            <a:ext cx="2391351" cy="274638"/>
          </a:xfrm>
          <a:prstGeom prst="rect">
            <a:avLst/>
          </a:prstGeom>
          <a:solidFill>
            <a:schemeClr val="bg1"/>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000000"/>
                </a:solidFill>
                <a:ea typeface="Arial Unicode MS" panose="020B0604020202020204" pitchFamily="34" charset="-128"/>
              </a:rPr>
              <a:t>255		255	255</a:t>
            </a:r>
          </a:p>
        </p:txBody>
      </p:sp>
      <p:sp>
        <p:nvSpPr>
          <p:cNvPr id="42" name="BlueLine"/>
          <p:cNvSpPr>
            <a:spLocks noChangeShapeType="1"/>
          </p:cNvSpPr>
          <p:nvPr/>
        </p:nvSpPr>
        <p:spPr bwMode="auto">
          <a:xfrm>
            <a:off x="599017" y="6135688"/>
            <a:ext cx="10997184" cy="0"/>
          </a:xfrm>
          <a:prstGeom prst="line">
            <a:avLst/>
          </a:prstGeom>
          <a:noFill/>
          <a:ln w="127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lnSpc>
                <a:spcPct val="95000"/>
              </a:lnSpc>
              <a:spcBef>
                <a:spcPct val="0"/>
              </a:spcBef>
              <a:spcAft>
                <a:spcPct val="0"/>
              </a:spcAft>
              <a:buClr>
                <a:srgbClr val="FFFFFF"/>
              </a:buClr>
            </a:pPr>
            <a:endParaRPr lang="en-GB" sz="1200" dirty="0">
              <a:solidFill>
                <a:srgbClr val="000000"/>
              </a:solidFill>
            </a:endParaRPr>
          </a:p>
        </p:txBody>
      </p:sp>
      <p:pic>
        <p:nvPicPr>
          <p:cNvPr id="59" name="Picture 2" descr="O:\IBD_Regional_Documents_Repository_SASIA_Groups\1_Library_Logos &amp; Graphics\Logos\P\Pak Elektron Limited.emf"/>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b="19873"/>
          <a:stretch/>
        </p:blipFill>
        <p:spPr bwMode="auto">
          <a:xfrm>
            <a:off x="10871201" y="182492"/>
            <a:ext cx="995031" cy="37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77947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914400" rtl="0" eaLnBrk="1" latinLnBrk="0" hangingPunct="1">
        <a:lnSpc>
          <a:spcPct val="95000"/>
        </a:lnSpc>
        <a:spcBef>
          <a:spcPct val="0"/>
        </a:spcBef>
        <a:buNone/>
        <a:defRPr sz="2200" b="1" kern="1200">
          <a:solidFill>
            <a:schemeClr val="accent1"/>
          </a:solidFill>
          <a:latin typeface="+mj-lt"/>
          <a:ea typeface="+mn-ea"/>
          <a:cs typeface="+mn-cs"/>
        </a:defRPr>
      </a:lvl1pPr>
    </p:titleStyle>
    <p:bodyStyle>
      <a:lvl1pPr marL="0" indent="0" algn="l" defTabSz="914400" rtl="0" eaLnBrk="1" latinLnBrk="0" hangingPunct="1">
        <a:lnSpc>
          <a:spcPct val="95000"/>
        </a:lnSpc>
        <a:spcBef>
          <a:spcPts val="1596"/>
        </a:spcBef>
        <a:buFont typeface="Arial" pitchFamily="34" charset="0"/>
        <a:buNone/>
        <a:defRPr sz="1400" b="1" kern="1200">
          <a:solidFill>
            <a:schemeClr val="accent5"/>
          </a:solidFill>
          <a:latin typeface="+mn-lt"/>
          <a:ea typeface="+mn-ea"/>
          <a:cs typeface="+mn-cs"/>
        </a:defRPr>
      </a:lvl1pPr>
      <a:lvl2pPr marL="0" indent="0" algn="l" defTabSz="914400" rtl="0" eaLnBrk="1" latinLnBrk="0" hangingPunct="1">
        <a:lnSpc>
          <a:spcPct val="95000"/>
        </a:lnSpc>
        <a:spcBef>
          <a:spcPts val="605"/>
        </a:spcBef>
        <a:buFont typeface="Arial" pitchFamily="34" charset="0"/>
        <a:buNone/>
        <a:defRPr sz="1400" kern="1200">
          <a:solidFill>
            <a:schemeClr val="tx1"/>
          </a:solidFill>
          <a:latin typeface="+mn-lt"/>
          <a:ea typeface="+mn-ea"/>
          <a:cs typeface="+mn-cs"/>
        </a:defRPr>
      </a:lvl2pPr>
      <a:lvl3pPr marL="230400" indent="-226800" algn="l" defTabSz="914400" rtl="0" eaLnBrk="1" latinLnBrk="0" hangingPunct="1">
        <a:lnSpc>
          <a:spcPct val="95000"/>
        </a:lnSpc>
        <a:spcBef>
          <a:spcPts val="0"/>
        </a:spcBef>
        <a:buClr>
          <a:schemeClr val="accent6"/>
        </a:buClr>
        <a:buSzPct val="80000"/>
        <a:buFont typeface="Wingdings" pitchFamily="2" charset="2"/>
        <a:buChar char=""/>
        <a:defRPr sz="1400" kern="1200">
          <a:solidFill>
            <a:schemeClr val="tx1"/>
          </a:solidFill>
          <a:latin typeface="+mn-lt"/>
          <a:ea typeface="+mn-ea"/>
          <a:cs typeface="+mn-cs"/>
        </a:defRPr>
      </a:lvl3pPr>
      <a:lvl4pPr marL="4680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4pPr>
      <a:lvl5pPr marL="7056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Number"/>
          <p:cNvSpPr>
            <a:spLocks noGrp="1" noChangeArrowheads="1"/>
          </p:cNvSpPr>
          <p:nvPr>
            <p:ph type="sldNum" sz="quarter" idx="4"/>
          </p:nvPr>
        </p:nvSpPr>
        <p:spPr bwMode="auto">
          <a:xfrm>
            <a:off x="9249834" y="6324600"/>
            <a:ext cx="234103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accent4"/>
                </a:solidFill>
                <a:latin typeface="+mn-lt"/>
                <a:ea typeface="+mn-ea"/>
                <a:cs typeface="+mn-cs"/>
              </a:defRPr>
            </a:lvl1pPr>
          </a:lstStyle>
          <a:p>
            <a:pPr fontAlgn="base">
              <a:spcBef>
                <a:spcPct val="0"/>
              </a:spcBef>
              <a:spcAft>
                <a:spcPct val="0"/>
              </a:spcAft>
            </a:pPr>
            <a:fld id="{3C5482B9-D11D-4067-B360-F1AA9B4F5826}" type="slidenum">
              <a:rPr lang="en-GB" noProof="1" smtClean="0">
                <a:solidFill>
                  <a:srgbClr val="3B3E3F"/>
                </a:solidFill>
              </a:rPr>
              <a:pPr fontAlgn="base">
                <a:spcBef>
                  <a:spcPct val="0"/>
                </a:spcBef>
                <a:spcAft>
                  <a:spcPct val="0"/>
                </a:spcAft>
              </a:pPr>
              <a:t>‹#›</a:t>
            </a:fld>
            <a:endParaRPr lang="en-GB" noProof="1">
              <a:solidFill>
                <a:srgbClr val="3B3E3F"/>
              </a:solidFill>
            </a:endParaRPr>
          </a:p>
        </p:txBody>
      </p:sp>
      <p:sp>
        <p:nvSpPr>
          <p:cNvPr id="16" name="BasicText" descr="AQAAAAAQABTYVjdyMAhAngWoPw3T28xbB/rur9DNcy6fyDjbsnnarNLxF94VrviBkV/twrP5lk2BsNCliojtImd8TS9se0SUa27QDZwgFbk0DUQbWxZf1A5CAmQld08yrcscqHsCyw=="/>
          <p:cNvSpPr>
            <a:spLocks noGrp="1" noChangeArrowheads="1"/>
          </p:cNvSpPr>
          <p:nvPr>
            <p:ph type="body" idx="1"/>
          </p:nvPr>
        </p:nvSpPr>
        <p:spPr bwMode="gray">
          <a:xfrm>
            <a:off x="599017" y="1192213"/>
            <a:ext cx="10982400" cy="432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Subheading</a:t>
            </a:r>
          </a:p>
          <a:p>
            <a:pPr lvl="1"/>
            <a:r>
              <a:rPr lang="en-GB" dirty="0"/>
              <a:t>Basic text</a:t>
            </a:r>
          </a:p>
          <a:p>
            <a:pPr lvl="2"/>
            <a:r>
              <a:rPr lang="en-GB" dirty="0"/>
              <a:t>Bullet level one</a:t>
            </a:r>
          </a:p>
          <a:p>
            <a:pPr lvl="3"/>
            <a:r>
              <a:rPr lang="en-GB" dirty="0"/>
              <a:t>Bullet level two</a:t>
            </a:r>
          </a:p>
          <a:p>
            <a:pPr lvl="4"/>
            <a:r>
              <a:rPr lang="en-GB" dirty="0"/>
              <a:t>Bullet level three</a:t>
            </a:r>
          </a:p>
        </p:txBody>
      </p:sp>
      <p:sp>
        <p:nvSpPr>
          <p:cNvPr id="15" name="Title" descr="Text Box: Title"/>
          <p:cNvSpPr>
            <a:spLocks noGrp="1" noChangeArrowheads="1"/>
          </p:cNvSpPr>
          <p:nvPr>
            <p:ph type="title"/>
          </p:nvPr>
        </p:nvSpPr>
        <p:spPr bwMode="gray">
          <a:xfrm>
            <a:off x="599017" y="190501"/>
            <a:ext cx="10982400" cy="32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648000" bIns="0" numCol="1" anchor="t" anchorCtr="0" compatLnSpc="1">
            <a:prstTxWarp prst="textNoShape">
              <a:avLst/>
            </a:prstTxWarp>
            <a:spAutoFit/>
          </a:bodyPr>
          <a:lstStyle/>
          <a:p>
            <a:pPr lvl="0"/>
            <a:r>
              <a:rPr lang="en-GB" dirty="0"/>
              <a:t>Title</a:t>
            </a:r>
          </a:p>
        </p:txBody>
      </p:sp>
      <p:sp>
        <p:nvSpPr>
          <p:cNvPr id="23" name="Rounded Rectangle 22"/>
          <p:cNvSpPr/>
          <p:nvPr/>
        </p:nvSpPr>
        <p:spPr bwMode="gray">
          <a:xfrm>
            <a:off x="-2908176" y="203205"/>
            <a:ext cx="2596603" cy="6449423"/>
          </a:xfrm>
          <a:prstGeom prst="roundRect">
            <a:avLst>
              <a:gd name="adj" fmla="val 6667"/>
            </a:avLst>
          </a:prstGeom>
          <a:solidFill>
            <a:schemeClr val="bg1">
              <a:lumMod val="85000"/>
            </a:schemeClr>
          </a:solidFill>
          <a:ln w="25400" cap="flat" cmpd="sng" algn="ctr">
            <a:noFill/>
            <a:prstDash val="solid"/>
            <a:round/>
            <a:headEnd type="none" w="med" len="med"/>
            <a:tailEnd type="none" w="med" len="med"/>
          </a:ln>
          <a:effectLst/>
          <a:scene3d>
            <a:camera prst="orthographicFront"/>
            <a:lightRig rig="threePt" dir="t"/>
          </a:scene3d>
          <a:sp3d contourW="12700">
            <a:bevelT w="38100" h="38100"/>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fontAlgn="base">
              <a:lnSpc>
                <a:spcPct val="95000"/>
              </a:lnSpc>
              <a:spcBef>
                <a:spcPct val="0"/>
              </a:spcBef>
              <a:spcAft>
                <a:spcPct val="0"/>
              </a:spcAft>
              <a:buClr>
                <a:srgbClr val="FFFFFF"/>
              </a:buClr>
            </a:pPr>
            <a:endParaRPr lang="en-GB" sz="1000" dirty="0">
              <a:solidFill>
                <a:srgbClr val="000000"/>
              </a:solidFill>
            </a:endParaRPr>
          </a:p>
        </p:txBody>
      </p:sp>
      <p:sp>
        <p:nvSpPr>
          <p:cNvPr id="24"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4598992"/>
            <a:ext cx="2391351" cy="271462"/>
          </a:xfrm>
          <a:prstGeom prst="rect">
            <a:avLst/>
          </a:prstGeom>
          <a:solidFill>
            <a:srgbClr val="8490C7"/>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132		144	199</a:t>
            </a:r>
          </a:p>
        </p:txBody>
      </p:sp>
      <p:sp>
        <p:nvSpPr>
          <p:cNvPr id="25"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71408" y="2098044"/>
            <a:ext cx="2523067"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728663">
              <a:buClr>
                <a:srgbClr val="FFFFFF"/>
              </a:buClr>
              <a:defRPr/>
            </a:pPr>
            <a:r>
              <a:rPr lang="en-US" altLang="zh-CN" sz="1000" b="1" kern="0" dirty="0">
                <a:solidFill>
                  <a:srgbClr val="000000"/>
                </a:solidFill>
                <a:ea typeface="ＭＳ Ｐゴシック" pitchFamily="34" charset="-128"/>
              </a:rPr>
              <a:t>Charts/Objects Color Scheme</a:t>
            </a:r>
          </a:p>
        </p:txBody>
      </p:sp>
      <p:sp>
        <p:nvSpPr>
          <p:cNvPr id="26"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4275140"/>
            <a:ext cx="2391351" cy="271462"/>
          </a:xfrm>
          <a:prstGeom prst="rect">
            <a:avLst/>
          </a:prstGeom>
          <a:solidFill>
            <a:srgbClr val="6AA94E"/>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59		176	117</a:t>
            </a:r>
          </a:p>
        </p:txBody>
      </p:sp>
      <p:sp>
        <p:nvSpPr>
          <p:cNvPr id="27" name="Rectangle 189"/>
          <p:cNvSpPr>
            <a:spLocks noChangeArrowheads="1"/>
          </p:cNvSpPr>
          <p:nvPr/>
        </p:nvSpPr>
        <p:spPr bwMode="auto">
          <a:xfrm>
            <a:off x="-2805550" y="2968629"/>
            <a:ext cx="2391351" cy="274638"/>
          </a:xfrm>
          <a:prstGeom prst="rect">
            <a:avLst/>
          </a:prstGeom>
          <a:solidFill>
            <a:schemeClr val="accent3"/>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240		67	58</a:t>
            </a:r>
          </a:p>
        </p:txBody>
      </p:sp>
      <p:sp>
        <p:nvSpPr>
          <p:cNvPr id="28" name="Rectangle 191"/>
          <p:cNvSpPr>
            <a:spLocks noChangeArrowheads="1"/>
          </p:cNvSpPr>
          <p:nvPr/>
        </p:nvSpPr>
        <p:spPr bwMode="auto">
          <a:xfrm>
            <a:off x="-2805550" y="3295654"/>
            <a:ext cx="2391351" cy="274638"/>
          </a:xfrm>
          <a:prstGeom prst="rect">
            <a:avLst/>
          </a:prstGeom>
          <a:solidFill>
            <a:schemeClr val="accent4"/>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77		171	171</a:t>
            </a:r>
          </a:p>
        </p:txBody>
      </p:sp>
      <p:sp>
        <p:nvSpPr>
          <p:cNvPr id="29" name="Rectangle 192"/>
          <p:cNvSpPr>
            <a:spLocks noChangeArrowheads="1"/>
          </p:cNvSpPr>
          <p:nvPr/>
        </p:nvSpPr>
        <p:spPr bwMode="auto">
          <a:xfrm>
            <a:off x="-2805550" y="3622679"/>
            <a:ext cx="2391351" cy="273050"/>
          </a:xfrm>
          <a:prstGeom prst="rect">
            <a:avLst/>
          </a:prstGeom>
          <a:solidFill>
            <a:schemeClr val="accent5"/>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240		195	154</a:t>
            </a:r>
          </a:p>
        </p:txBody>
      </p:sp>
      <p:sp>
        <p:nvSpPr>
          <p:cNvPr id="30" name="Rectangle 194"/>
          <p:cNvSpPr>
            <a:spLocks noChangeArrowheads="1"/>
          </p:cNvSpPr>
          <p:nvPr/>
        </p:nvSpPr>
        <p:spPr bwMode="auto">
          <a:xfrm>
            <a:off x="-2805550" y="3948117"/>
            <a:ext cx="2391351" cy="274637"/>
          </a:xfrm>
          <a:prstGeom prst="rect">
            <a:avLst/>
          </a:prstGeom>
          <a:solidFill>
            <a:schemeClr val="accent6"/>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242		220	109</a:t>
            </a:r>
          </a:p>
        </p:txBody>
      </p:sp>
      <p:sp>
        <p:nvSpPr>
          <p:cNvPr id="31"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2644780"/>
            <a:ext cx="2391351" cy="271463"/>
          </a:xfrm>
          <a:prstGeom prst="rect">
            <a:avLst/>
          </a:prstGeom>
          <a:solidFill>
            <a:schemeClr val="accent2"/>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166		117	99</a:t>
            </a:r>
          </a:p>
        </p:txBody>
      </p:sp>
      <p:sp>
        <p:nvSpPr>
          <p:cNvPr id="32" name="Rectangle 193"/>
          <p:cNvSpPr>
            <a:spLocks noChangeArrowheads="1"/>
          </p:cNvSpPr>
          <p:nvPr/>
        </p:nvSpPr>
        <p:spPr bwMode="auto">
          <a:xfrm>
            <a:off x="-2805550" y="2317754"/>
            <a:ext cx="2391351" cy="274638"/>
          </a:xfrm>
          <a:prstGeom prst="rect">
            <a:avLst/>
          </a:prstGeom>
          <a:solidFill>
            <a:schemeClr val="accent1"/>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54		54	54</a:t>
            </a:r>
          </a:p>
        </p:txBody>
      </p:sp>
      <p:sp>
        <p:nvSpPr>
          <p:cNvPr id="3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5144774"/>
            <a:ext cx="2391351"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728663">
              <a:buClr>
                <a:srgbClr val="FFFFFF"/>
              </a:buClr>
              <a:defRPr/>
            </a:pPr>
            <a:r>
              <a:rPr lang="en-US" altLang="zh-CN" sz="1000" b="1" kern="0" dirty="0">
                <a:solidFill>
                  <a:srgbClr val="000000"/>
                </a:solidFill>
                <a:ea typeface="ＭＳ Ｐゴシック" pitchFamily="34" charset="-128"/>
              </a:rPr>
              <a:t>Highlight for Tables</a:t>
            </a:r>
          </a:p>
        </p:txBody>
      </p:sp>
      <p:sp>
        <p:nvSpPr>
          <p:cNvPr id="34" name="Rectangle 193"/>
          <p:cNvSpPr>
            <a:spLocks noChangeArrowheads="1"/>
          </p:cNvSpPr>
          <p:nvPr/>
        </p:nvSpPr>
        <p:spPr bwMode="auto">
          <a:xfrm>
            <a:off x="-2805550" y="5374644"/>
            <a:ext cx="2391351" cy="274638"/>
          </a:xfrm>
          <a:prstGeom prst="rect">
            <a:avLst/>
          </a:prstGeom>
          <a:noFill/>
          <a:ln w="25400">
            <a:solidFill>
              <a:srgbClr val="FF0000"/>
            </a:solidFill>
            <a:prstDash val="sysDot"/>
            <a:miter lim="800000"/>
            <a:headEnd/>
            <a:tailEnd/>
          </a:ln>
        </p:spPr>
        <p:txBody>
          <a:bodyPr wrap="none" lIns="180000" tIns="64800" rIns="180000" bIns="64800" anchor="ctr"/>
          <a:lstStyle/>
          <a:p>
            <a:pPr defTabSz="728663">
              <a:buClr>
                <a:srgbClr val="FFFFFF"/>
              </a:buClr>
              <a:tabLst>
                <a:tab pos="269875" algn="r"/>
                <a:tab pos="719138" algn="r"/>
                <a:tab pos="1257300" algn="r"/>
              </a:tabLst>
              <a:defRPr/>
            </a:pPr>
            <a:r>
              <a:rPr lang="en-US" altLang="zh-CN" sz="1000" b="1" kern="0" dirty="0">
                <a:solidFill>
                  <a:srgbClr val="FF0000"/>
                </a:solidFill>
                <a:ea typeface="Arial Unicode MS" panose="020B0604020202020204" pitchFamily="34" charset="-128"/>
              </a:rPr>
              <a:t>240		67	58</a:t>
            </a:r>
          </a:p>
        </p:txBody>
      </p:sp>
      <p:sp>
        <p:nvSpPr>
          <p:cNvPr id="35"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5937989"/>
            <a:ext cx="2391351"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728663">
              <a:buClr>
                <a:srgbClr val="FFFFFF"/>
              </a:buClr>
              <a:defRPr/>
            </a:pPr>
            <a:r>
              <a:rPr lang="en-US" altLang="zh-CN" sz="1000" b="1" kern="0" dirty="0">
                <a:solidFill>
                  <a:srgbClr val="000000"/>
                </a:solidFill>
                <a:ea typeface="ＭＳ Ｐゴシック" pitchFamily="34" charset="-128"/>
              </a:rPr>
              <a:t>Key Message</a:t>
            </a:r>
          </a:p>
        </p:txBody>
      </p:sp>
      <p:sp>
        <p:nvSpPr>
          <p:cNvPr id="36" name="Rectangle 193"/>
          <p:cNvSpPr>
            <a:spLocks noChangeArrowheads="1"/>
          </p:cNvSpPr>
          <p:nvPr/>
        </p:nvSpPr>
        <p:spPr bwMode="auto">
          <a:xfrm>
            <a:off x="-2805550" y="6157699"/>
            <a:ext cx="2391351" cy="274638"/>
          </a:xfrm>
          <a:prstGeom prst="rect">
            <a:avLst/>
          </a:prstGeom>
          <a:solidFill>
            <a:schemeClr val="accent5"/>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FFFFFF"/>
                </a:solidFill>
                <a:ea typeface="Arial Unicode MS" panose="020B0604020202020204" pitchFamily="34" charset="-128"/>
              </a:rPr>
              <a:t>240		195	154</a:t>
            </a:r>
          </a:p>
        </p:txBody>
      </p:sp>
      <p:sp>
        <p:nvSpPr>
          <p:cNvPr id="37"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736589" y="1066803"/>
            <a:ext cx="2253428"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728663">
              <a:buClr>
                <a:srgbClr val="FFFFFF"/>
              </a:buClr>
            </a:pPr>
            <a:r>
              <a:rPr lang="en-US" altLang="zh-CN" sz="1000" b="1" kern="0" dirty="0">
                <a:solidFill>
                  <a:srgbClr val="000000"/>
                </a:solidFill>
                <a:ea typeface="ＭＳ Ｐゴシック" pitchFamily="34" charset="-128"/>
              </a:rPr>
              <a:t>Placeholder Heading</a:t>
            </a:r>
          </a:p>
        </p:txBody>
      </p:sp>
      <p:sp>
        <p:nvSpPr>
          <p:cNvPr id="38" name="HeadingBox1" descr="&lt;tags&gt;&lt;tag n=&quot;TagName&quot; v=&quot;HeadingBox1&quot; /&gt;&lt;tag n=&quot;Top&quot; v=&quot;80.30197&quot; /&gt;&lt;tag n=&quot;Left&quot; v=&quot;35.43307&quot; /&gt;&lt;tag n=&quot;Height&quot; v=&quot;13.51496&quot; /&gt;&lt;tag n=&quot;Width&quot; v=&quot;314.6457&quot; /&gt;&lt;/tags&gt;"/>
          <p:cNvSpPr txBox="1">
            <a:spLocks/>
          </p:cNvSpPr>
          <p:nvPr/>
        </p:nvSpPr>
        <p:spPr>
          <a:xfrm>
            <a:off x="-2805497" y="1317743"/>
            <a:ext cx="2391244" cy="333223"/>
          </a:xfrm>
          <a:prstGeom prst="rect">
            <a:avLst/>
          </a:prstGeom>
          <a:solidFill>
            <a:schemeClr val="bg1"/>
          </a:solidFill>
          <a:ln w="6350">
            <a:noFill/>
          </a:ln>
          <a:effectLst>
            <a:outerShdw dist="25400" dir="5400000" sx="99900" sy="99900" algn="t"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25200" numCol="1" anchor="b" anchorCtr="0" compatLnSpc="1">
            <a:prstTxWarp prst="textNoShape">
              <a:avLst/>
            </a:prstTxWarp>
            <a:spAutoFit/>
          </a:bodyPr>
          <a:lstStyle>
            <a:defPPr>
              <a:defRPr lang="en-US"/>
            </a:defPPr>
            <a:lvl1pPr marL="0" marR="0" lvl="0" indent="0" defTabSz="728663" eaLnBrk="1" fontAlgn="auto" latinLnBrk="0" hangingPunct="1">
              <a:lnSpc>
                <a:spcPct val="100000"/>
              </a:lnSpc>
              <a:spcBef>
                <a:spcPts val="0"/>
              </a:spcBef>
              <a:spcAft>
                <a:spcPts val="0"/>
              </a:spcAft>
              <a:buClr>
                <a:srgbClr val="000000"/>
              </a:buClr>
              <a:buSzPct val="120000"/>
              <a:buFont typeface="Wingdings" pitchFamily="2" charset="2"/>
              <a:buNone/>
              <a:tabLst/>
              <a:defRPr kumimoji="0" sz="1000" b="1" i="0" u="none" strike="noStrike" kern="0" cap="none" spc="0" normalizeH="0" baseline="0">
                <a:ln>
                  <a:noFill/>
                </a:ln>
                <a:solidFill>
                  <a:schemeClr val="tx2"/>
                </a:solidFill>
                <a:effectLst/>
                <a:uLnTx/>
                <a:uFillTx/>
                <a:latin typeface="Arial" panose="020B0604020202020204" pitchFamily="34" charset="0"/>
                <a:ea typeface="STKaiti"/>
                <a:cs typeface="Arial" panose="020B0604020202020204" pitchFamily="34" charset="0"/>
              </a:defRPr>
            </a:lvl1pPr>
            <a:lvl2pPr marL="1588" algn="l" defTabSz="728663">
              <a:spcBef>
                <a:spcPct val="36000"/>
              </a:spcBef>
              <a:buClr>
                <a:schemeClr val="tx1"/>
              </a:buClr>
              <a:buSzPct val="120000"/>
              <a:defRPr sz="1400">
                <a:latin typeface="Arial"/>
              </a:defRPr>
            </a:lvl2pPr>
            <a:lvl3pPr marL="228600" indent="-225425" algn="l" defTabSz="728663">
              <a:buClr>
                <a:schemeClr val="accent4"/>
              </a:buClr>
              <a:buSzPct val="80000"/>
              <a:buFont typeface="Wingdings" pitchFamily="2" charset="2"/>
              <a:buChar char="n"/>
              <a:defRPr sz="1400">
                <a:latin typeface="Arial"/>
              </a:defRPr>
            </a:lvl3pPr>
            <a:lvl4pPr marL="466725" indent="-236538" algn="l" defTabSz="728663">
              <a:buClr>
                <a:schemeClr val="tx1"/>
              </a:buClr>
              <a:buFont typeface="Credit Suisse Type Light" pitchFamily="34" charset="0"/>
              <a:buChar char="−"/>
              <a:defRPr sz="1400">
                <a:latin typeface="Arial"/>
              </a:defRPr>
            </a:lvl4pPr>
            <a:lvl5pPr marL="706438" indent="-238125" algn="l" defTabSz="728663">
              <a:buClr>
                <a:schemeClr val="tx1"/>
              </a:buClr>
              <a:buFont typeface="Credit Suisse Type Light" pitchFamily="34" charset="0"/>
              <a:buChar char="−"/>
              <a:defRPr sz="1400">
                <a:latin typeface="Arial"/>
              </a:defRPr>
            </a:lvl5pPr>
            <a:lvl6pPr marL="1163638" indent="-238125" defTabSz="728663" fontAlgn="base">
              <a:lnSpc>
                <a:spcPct val="95000"/>
              </a:lnSpc>
              <a:spcBef>
                <a:spcPct val="0"/>
              </a:spcBef>
              <a:spcAft>
                <a:spcPct val="0"/>
              </a:spcAft>
              <a:buClr>
                <a:schemeClr val="tx1"/>
              </a:buClr>
              <a:buFont typeface="Credit Suisse Type Light" pitchFamily="34" charset="0"/>
              <a:buChar char="−"/>
              <a:defRPr sz="1400">
                <a:latin typeface="+mn-lt"/>
              </a:defRPr>
            </a:lvl6pPr>
            <a:lvl7pPr marL="1620838" indent="-238125" defTabSz="728663" fontAlgn="base">
              <a:lnSpc>
                <a:spcPct val="95000"/>
              </a:lnSpc>
              <a:spcBef>
                <a:spcPct val="0"/>
              </a:spcBef>
              <a:spcAft>
                <a:spcPct val="0"/>
              </a:spcAft>
              <a:buClr>
                <a:schemeClr val="tx1"/>
              </a:buClr>
              <a:buFont typeface="Credit Suisse Type Light" pitchFamily="34" charset="0"/>
              <a:buChar char="−"/>
              <a:defRPr sz="1400">
                <a:latin typeface="+mn-lt"/>
              </a:defRPr>
            </a:lvl7pPr>
            <a:lvl8pPr marL="2078038" indent="-238125" defTabSz="728663" fontAlgn="base">
              <a:lnSpc>
                <a:spcPct val="95000"/>
              </a:lnSpc>
              <a:spcBef>
                <a:spcPct val="0"/>
              </a:spcBef>
              <a:spcAft>
                <a:spcPct val="0"/>
              </a:spcAft>
              <a:buClr>
                <a:schemeClr val="tx1"/>
              </a:buClr>
              <a:buFont typeface="Credit Suisse Type Light" pitchFamily="34" charset="0"/>
              <a:buChar char="−"/>
              <a:defRPr sz="1400">
                <a:latin typeface="+mn-lt"/>
              </a:defRPr>
            </a:lvl8pPr>
            <a:lvl9pPr marL="2535238" indent="-238125" defTabSz="728663" fontAlgn="base">
              <a:lnSpc>
                <a:spcPct val="95000"/>
              </a:lnSpc>
              <a:spcBef>
                <a:spcPct val="0"/>
              </a:spcBef>
              <a:spcAft>
                <a:spcPct val="0"/>
              </a:spcAft>
              <a:buClr>
                <a:schemeClr val="tx1"/>
              </a:buClr>
              <a:buFont typeface="Credit Suisse Type Light" pitchFamily="34" charset="0"/>
              <a:buChar char="−"/>
              <a:defRPr sz="1400">
                <a:latin typeface="+mn-lt"/>
              </a:defRPr>
            </a:lvl9pPr>
          </a:lstStyle>
          <a:p>
            <a:pPr algn="ctr"/>
            <a:r>
              <a:rPr lang="en-US" sz="1000" dirty="0">
                <a:solidFill>
                  <a:srgbClr val="000000"/>
                </a:solidFill>
                <a:latin typeface="Arial"/>
              </a:rPr>
              <a:t>Font color – 0/0/0</a:t>
            </a:r>
          </a:p>
          <a:p>
            <a:pPr algn="ctr"/>
            <a:r>
              <a:rPr lang="en-US" sz="1000" dirty="0">
                <a:solidFill>
                  <a:srgbClr val="000000"/>
                </a:solidFill>
                <a:latin typeface="Arial"/>
              </a:rPr>
              <a:t>Fill Color – 255/255/255</a:t>
            </a:r>
          </a:p>
        </p:txBody>
      </p:sp>
      <p:sp>
        <p:nvSpPr>
          <p:cNvPr id="39"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736589" y="1674079"/>
            <a:ext cx="2253428" cy="17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831477" fontAlgn="base">
              <a:lnSpc>
                <a:spcPct val="95000"/>
              </a:lnSpc>
              <a:spcBef>
                <a:spcPct val="0"/>
              </a:spcBef>
              <a:spcAft>
                <a:spcPct val="0"/>
              </a:spcAft>
              <a:buClr>
                <a:srgbClr val="FFFFFF"/>
              </a:buClr>
            </a:pPr>
            <a:r>
              <a:rPr lang="en-US" altLang="zh-CN" sz="1000" b="1" dirty="0">
                <a:solidFill>
                  <a:srgbClr val="474C55"/>
                </a:solidFill>
                <a:ea typeface="STKaiti"/>
              </a:rPr>
              <a:t>Line: 54/54/54</a:t>
            </a:r>
          </a:p>
        </p:txBody>
      </p:sp>
      <p:sp>
        <p:nvSpPr>
          <p:cNvPr id="4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p:nvSpPr>
        <p:spPr bwMode="gray">
          <a:xfrm>
            <a:off x="-2805550" y="325124"/>
            <a:ext cx="2391351"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6800" tIns="46800" rIns="46800" bIns="46800" anchor="ctr"/>
          <a:lstStyle/>
          <a:p>
            <a:pPr algn="ctr" defTabSz="728663">
              <a:buClr>
                <a:srgbClr val="FFFFFF"/>
              </a:buClr>
            </a:pPr>
            <a:r>
              <a:rPr lang="en-US" altLang="zh-CN" sz="1000" b="1" kern="0" dirty="0">
                <a:solidFill>
                  <a:srgbClr val="000000"/>
                </a:solidFill>
                <a:ea typeface="ＭＳ Ｐゴシック" pitchFamily="34" charset="-128"/>
              </a:rPr>
              <a:t>Page Title:  24 </a:t>
            </a:r>
            <a:r>
              <a:rPr lang="en-US" altLang="zh-CN" sz="1000" b="1" kern="0" dirty="0" err="1">
                <a:solidFill>
                  <a:srgbClr val="000000"/>
                </a:solidFill>
                <a:ea typeface="ＭＳ Ｐゴシック" pitchFamily="34" charset="-128"/>
              </a:rPr>
              <a:t>pt</a:t>
            </a:r>
            <a:r>
              <a:rPr lang="en-US" altLang="zh-CN" sz="1000" b="1" kern="0" dirty="0">
                <a:solidFill>
                  <a:srgbClr val="000000"/>
                </a:solidFill>
                <a:ea typeface="ＭＳ Ｐゴシック" pitchFamily="34" charset="-128"/>
              </a:rPr>
              <a:t>; </a:t>
            </a:r>
            <a:br>
              <a:rPr lang="en-US" altLang="zh-CN" sz="1000" b="1" kern="0" dirty="0">
                <a:solidFill>
                  <a:srgbClr val="000000"/>
                </a:solidFill>
                <a:ea typeface="ＭＳ Ｐゴシック" pitchFamily="34" charset="-128"/>
              </a:rPr>
            </a:br>
            <a:r>
              <a:rPr lang="en-US" altLang="zh-CN" sz="1000" b="1" kern="0" dirty="0">
                <a:solidFill>
                  <a:srgbClr val="000000"/>
                </a:solidFill>
                <a:ea typeface="ＭＳ Ｐゴシック" pitchFamily="34" charset="-128"/>
              </a:rPr>
              <a:t>Arial</a:t>
            </a:r>
          </a:p>
        </p:txBody>
      </p:sp>
      <p:sp>
        <p:nvSpPr>
          <p:cNvPr id="41" name="Rectangle 193"/>
          <p:cNvSpPr>
            <a:spLocks noChangeArrowheads="1"/>
          </p:cNvSpPr>
          <p:nvPr/>
        </p:nvSpPr>
        <p:spPr bwMode="auto">
          <a:xfrm>
            <a:off x="-2805550" y="611761"/>
            <a:ext cx="2391351" cy="274638"/>
          </a:xfrm>
          <a:prstGeom prst="rect">
            <a:avLst/>
          </a:prstGeom>
          <a:solidFill>
            <a:schemeClr val="bg1"/>
          </a:solidFill>
          <a:ln w="9525">
            <a:solidFill>
              <a:srgbClr val="FFFFFF"/>
            </a:solidFill>
            <a:miter lim="800000"/>
            <a:headEnd/>
            <a:tailEnd/>
          </a:ln>
        </p:spPr>
        <p:txBody>
          <a:bodyPr wrap="none" lIns="180000" tIns="64800" rIns="180000" bIns="64800" anchor="ctr"/>
          <a:lstStyle/>
          <a:p>
            <a:pPr algn="ctr" defTabSz="728663">
              <a:buClr>
                <a:srgbClr val="FFFFFF"/>
              </a:buClr>
              <a:tabLst>
                <a:tab pos="269875" algn="r"/>
                <a:tab pos="719138" algn="r"/>
                <a:tab pos="1257300" algn="r"/>
              </a:tabLst>
              <a:defRPr/>
            </a:pPr>
            <a:r>
              <a:rPr lang="en-US" altLang="zh-CN" sz="1000" b="1" kern="0" dirty="0">
                <a:solidFill>
                  <a:srgbClr val="000000"/>
                </a:solidFill>
                <a:ea typeface="Arial Unicode MS" panose="020B0604020202020204" pitchFamily="34" charset="-128"/>
              </a:rPr>
              <a:t>255		255	255</a:t>
            </a:r>
          </a:p>
        </p:txBody>
      </p:sp>
      <p:sp>
        <p:nvSpPr>
          <p:cNvPr id="42" name="BlueLine"/>
          <p:cNvSpPr>
            <a:spLocks noChangeShapeType="1"/>
          </p:cNvSpPr>
          <p:nvPr/>
        </p:nvSpPr>
        <p:spPr bwMode="auto">
          <a:xfrm>
            <a:off x="599017" y="6135688"/>
            <a:ext cx="10997184" cy="0"/>
          </a:xfrm>
          <a:prstGeom prst="line">
            <a:avLst/>
          </a:prstGeom>
          <a:noFill/>
          <a:ln w="127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lnSpc>
                <a:spcPct val="95000"/>
              </a:lnSpc>
              <a:spcBef>
                <a:spcPct val="0"/>
              </a:spcBef>
              <a:spcAft>
                <a:spcPct val="0"/>
              </a:spcAft>
              <a:buClr>
                <a:srgbClr val="FFFFFF"/>
              </a:buClr>
            </a:pPr>
            <a:endParaRPr lang="en-GB" sz="1200" dirty="0">
              <a:solidFill>
                <a:srgbClr val="000000"/>
              </a:solidFill>
            </a:endParaRPr>
          </a:p>
        </p:txBody>
      </p:sp>
      <p:pic>
        <p:nvPicPr>
          <p:cNvPr id="59" name="Picture 2" descr="O:\IBD_Regional_Documents_Repository_SASIA_Groups\1_Library_Logos &amp; Graphics\Logos\P\Pak Elektron Limited.em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73"/>
          <a:stretch/>
        </p:blipFill>
        <p:spPr bwMode="auto">
          <a:xfrm>
            <a:off x="10871201" y="182492"/>
            <a:ext cx="995031" cy="37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034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1" r:id="rId4"/>
    <p:sldLayoutId id="2147483767" r:id="rId5"/>
  </p:sldLayoutIdLst>
  <p:hf hdr="0" ftr="0" dt="0"/>
  <p:txStyles>
    <p:titleStyle>
      <a:lvl1pPr algn="l" defTabSz="914400" rtl="0" eaLnBrk="1" latinLnBrk="0" hangingPunct="1">
        <a:lnSpc>
          <a:spcPct val="95000"/>
        </a:lnSpc>
        <a:spcBef>
          <a:spcPct val="0"/>
        </a:spcBef>
        <a:buNone/>
        <a:defRPr sz="2200" b="1" kern="1200">
          <a:solidFill>
            <a:schemeClr val="accent1"/>
          </a:solidFill>
          <a:latin typeface="+mj-lt"/>
          <a:ea typeface="+mn-ea"/>
          <a:cs typeface="+mn-cs"/>
        </a:defRPr>
      </a:lvl1pPr>
    </p:titleStyle>
    <p:bodyStyle>
      <a:lvl1pPr marL="0" indent="0" algn="l" defTabSz="914400" rtl="0" eaLnBrk="1" latinLnBrk="0" hangingPunct="1">
        <a:lnSpc>
          <a:spcPct val="95000"/>
        </a:lnSpc>
        <a:spcBef>
          <a:spcPts val="1596"/>
        </a:spcBef>
        <a:buFont typeface="Arial" pitchFamily="34" charset="0"/>
        <a:buNone/>
        <a:defRPr sz="1400" b="1" kern="1200">
          <a:solidFill>
            <a:schemeClr val="accent5"/>
          </a:solidFill>
          <a:latin typeface="+mn-lt"/>
          <a:ea typeface="+mn-ea"/>
          <a:cs typeface="+mn-cs"/>
        </a:defRPr>
      </a:lvl1pPr>
      <a:lvl2pPr marL="0" indent="0" algn="l" defTabSz="914400" rtl="0" eaLnBrk="1" latinLnBrk="0" hangingPunct="1">
        <a:lnSpc>
          <a:spcPct val="95000"/>
        </a:lnSpc>
        <a:spcBef>
          <a:spcPts val="605"/>
        </a:spcBef>
        <a:buFont typeface="Arial" pitchFamily="34" charset="0"/>
        <a:buNone/>
        <a:defRPr sz="1400" kern="1200">
          <a:solidFill>
            <a:schemeClr val="tx1"/>
          </a:solidFill>
          <a:latin typeface="+mn-lt"/>
          <a:ea typeface="+mn-ea"/>
          <a:cs typeface="+mn-cs"/>
        </a:defRPr>
      </a:lvl2pPr>
      <a:lvl3pPr marL="230400" indent="-226800" algn="l" defTabSz="914400" rtl="0" eaLnBrk="1" latinLnBrk="0" hangingPunct="1">
        <a:lnSpc>
          <a:spcPct val="95000"/>
        </a:lnSpc>
        <a:spcBef>
          <a:spcPts val="0"/>
        </a:spcBef>
        <a:buClr>
          <a:schemeClr val="accent6"/>
        </a:buClr>
        <a:buSzPct val="80000"/>
        <a:buFont typeface="Wingdings" pitchFamily="2" charset="2"/>
        <a:buChar char=""/>
        <a:defRPr sz="1400" kern="1200">
          <a:solidFill>
            <a:schemeClr val="tx1"/>
          </a:solidFill>
          <a:latin typeface="+mn-lt"/>
          <a:ea typeface="+mn-ea"/>
          <a:cs typeface="+mn-cs"/>
        </a:defRPr>
      </a:lvl3pPr>
      <a:lvl4pPr marL="4680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4pPr>
      <a:lvl5pPr marL="7056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38240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8966" y="4400517"/>
            <a:ext cx="2901236" cy="19833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5549" y="2240167"/>
            <a:ext cx="2876624" cy="20229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73721" y="2685322"/>
            <a:ext cx="2926368" cy="19684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20595" y="4748153"/>
            <a:ext cx="2961495" cy="20322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Title 4"/>
          <p:cNvSpPr>
            <a:spLocks noGrp="1"/>
          </p:cNvSpPr>
          <p:nvPr>
            <p:ph type="title" idx="4294967295"/>
          </p:nvPr>
        </p:nvSpPr>
        <p:spPr>
          <a:xfrm>
            <a:off x="8512921" y="2423385"/>
            <a:ext cx="4598987" cy="261937"/>
          </a:xfrm>
        </p:spPr>
        <p:txBody>
          <a:bodyPr>
            <a:noAutofit/>
          </a:bodyPr>
          <a:lstStyle/>
          <a:p>
            <a:r>
              <a:rPr lang="en-US" sz="1200" b="1" dirty="0">
                <a:solidFill>
                  <a:schemeClr val="bg1"/>
                </a:solidFill>
              </a:rPr>
              <a:t>Perfecting Homes For Over 70 Years</a:t>
            </a:r>
            <a:endParaRPr lang="en-GB" sz="1200" b="1" dirty="0">
              <a:solidFill>
                <a:schemeClr val="bg1"/>
              </a:solidFill>
            </a:endParaRPr>
          </a:p>
        </p:txBody>
      </p:sp>
      <p:sp>
        <p:nvSpPr>
          <p:cNvPr id="14" name="Rectangle 13"/>
          <p:cNvSpPr/>
          <p:nvPr/>
        </p:nvSpPr>
        <p:spPr>
          <a:xfrm>
            <a:off x="600418" y="4364148"/>
            <a:ext cx="5260827" cy="167816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9" name="Picture 2" descr="O:\IBD_Regional_Documents_Repository_SASIA_Groups\1_Library_Logos &amp; Graphics\Logos\P\Pak Elektron Limited.emf">
            <a:extLst>
              <a:ext uri="{FF2B5EF4-FFF2-40B4-BE49-F238E27FC236}">
                <a16:creationId xmlns:a16="http://schemas.microsoft.com/office/drawing/2014/main" xmlns="" id="{7412275F-73F4-4769-AD0D-6D74B883145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9873"/>
          <a:stretch/>
        </p:blipFill>
        <p:spPr bwMode="auto">
          <a:xfrm>
            <a:off x="562697" y="4617208"/>
            <a:ext cx="2127273" cy="1071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8">
            <a:extLst>
              <a:ext uri="{FF2B5EF4-FFF2-40B4-BE49-F238E27FC236}">
                <a16:creationId xmlns:a16="http://schemas.microsoft.com/office/drawing/2014/main" xmlns="" id="{F4ECE5CC-FB2B-419B-8057-B2FF046DB53C}"/>
              </a:ext>
            </a:extLst>
          </p:cNvPr>
          <p:cNvSpPr txBox="1">
            <a:spLocks/>
          </p:cNvSpPr>
          <p:nvPr/>
        </p:nvSpPr>
        <p:spPr>
          <a:xfrm>
            <a:off x="2268482" y="4985969"/>
            <a:ext cx="4603713" cy="333877"/>
          </a:xfrm>
          <a:prstGeom prst="rect">
            <a:avLst/>
          </a:prstGeom>
          <a:ln>
            <a:noFill/>
          </a:ln>
        </p:spPr>
        <p:txBody>
          <a:bodyPr/>
          <a:lstStyle>
            <a:lvl1pPr marL="0" indent="0" algn="l" defTabSz="914400" rtl="0" eaLnBrk="1" latinLnBrk="0" hangingPunct="1">
              <a:lnSpc>
                <a:spcPct val="95000"/>
              </a:lnSpc>
              <a:spcBef>
                <a:spcPts val="1596"/>
              </a:spcBef>
              <a:buFont typeface="Arial" pitchFamily="34" charset="0"/>
              <a:buNone/>
              <a:defRPr sz="1400" b="1" kern="1200">
                <a:solidFill>
                  <a:schemeClr val="accent5"/>
                </a:solidFill>
                <a:latin typeface="+mn-lt"/>
                <a:ea typeface="+mn-ea"/>
                <a:cs typeface="+mn-cs"/>
              </a:defRPr>
            </a:lvl1pPr>
            <a:lvl2pPr marL="0" indent="0" algn="l" defTabSz="914400" rtl="0" eaLnBrk="1" latinLnBrk="0" hangingPunct="1">
              <a:lnSpc>
                <a:spcPct val="95000"/>
              </a:lnSpc>
              <a:spcBef>
                <a:spcPts val="605"/>
              </a:spcBef>
              <a:buFont typeface="Arial" pitchFamily="34" charset="0"/>
              <a:buNone/>
              <a:defRPr sz="1400" kern="1200">
                <a:solidFill>
                  <a:schemeClr val="tx1"/>
                </a:solidFill>
                <a:latin typeface="+mn-lt"/>
                <a:ea typeface="+mn-ea"/>
                <a:cs typeface="+mn-cs"/>
              </a:defRPr>
            </a:lvl2pPr>
            <a:lvl3pPr marL="230400" indent="-226800" algn="l" defTabSz="914400" rtl="0" eaLnBrk="1" latinLnBrk="0" hangingPunct="1">
              <a:lnSpc>
                <a:spcPct val="95000"/>
              </a:lnSpc>
              <a:spcBef>
                <a:spcPts val="0"/>
              </a:spcBef>
              <a:buClr>
                <a:schemeClr val="accent6"/>
              </a:buClr>
              <a:buSzPct val="80000"/>
              <a:buFont typeface="Wingdings" pitchFamily="2" charset="2"/>
              <a:buChar char=""/>
              <a:defRPr sz="1400" kern="1200">
                <a:solidFill>
                  <a:schemeClr val="tx1"/>
                </a:solidFill>
                <a:latin typeface="+mn-lt"/>
                <a:ea typeface="+mn-ea"/>
                <a:cs typeface="+mn-cs"/>
              </a:defRPr>
            </a:lvl3pPr>
            <a:lvl4pPr marL="4680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4pPr>
            <a:lvl5pPr marL="7056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596"/>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7DC5">
                    <a:lumMod val="40000"/>
                    <a:lumOff val="60000"/>
                  </a:srgbClr>
                </a:solidFill>
                <a:effectLst/>
                <a:uLnTx/>
                <a:uFillTx/>
                <a:latin typeface="Arial"/>
                <a:ea typeface="+mn-ea"/>
                <a:cs typeface="Arial"/>
              </a:rPr>
              <a:t>There is a PEL in every home</a:t>
            </a:r>
          </a:p>
        </p:txBody>
      </p:sp>
    </p:spTree>
    <p:extLst>
      <p:ext uri="{BB962C8B-B14F-4D97-AF65-F5344CB8AC3E}">
        <p14:creationId xmlns:p14="http://schemas.microsoft.com/office/powerpoint/2010/main" val="177403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xmlns="" id="{A0CEAB49-8399-4877-86D2-905958295565}"/>
              </a:ext>
            </a:extLst>
          </p:cNvPr>
          <p:cNvSpPr/>
          <p:nvPr/>
        </p:nvSpPr>
        <p:spPr bwMode="gray">
          <a:xfrm>
            <a:off x="11205" y="1071828"/>
            <a:ext cx="12184903" cy="5036928"/>
          </a:xfrm>
          <a:prstGeom prst="rect">
            <a:avLst/>
          </a:prstGeom>
          <a:solidFill>
            <a:srgbClr val="E2E0EB"/>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101" name="Title 1">
            <a:extLst>
              <a:ext uri="{FF2B5EF4-FFF2-40B4-BE49-F238E27FC236}">
                <a16:creationId xmlns:a16="http://schemas.microsoft.com/office/drawing/2014/main" xmlns="" id="{0F556EC0-F0D7-4724-A5F7-78A7C4C045CC}"/>
              </a:ext>
            </a:extLst>
          </p:cNvPr>
          <p:cNvSpPr>
            <a:spLocks noGrp="1"/>
          </p:cNvSpPr>
          <p:nvPr>
            <p:ph type="title"/>
          </p:nvPr>
        </p:nvSpPr>
        <p:spPr>
          <a:xfrm>
            <a:off x="-85638" y="-285583"/>
            <a:ext cx="8462524" cy="1681229"/>
          </a:xfrm>
        </p:spPr>
        <p:txBody>
          <a:bodyPr wrap="square" lIns="0" tIns="0" rIns="0" bIns="0">
            <a:spAutoFit/>
          </a:bodyPr>
          <a:lstStyle/>
          <a:p>
            <a:r>
              <a:rPr lang="en-US" sz="11500" dirty="0">
                <a:solidFill>
                  <a:srgbClr val="928BB2"/>
                </a:solidFill>
              </a:rPr>
              <a:t>F</a:t>
            </a:r>
            <a:r>
              <a:rPr lang="en-US" sz="3600" dirty="0">
                <a:solidFill>
                  <a:srgbClr val="928BB2"/>
                </a:solidFill>
              </a:rPr>
              <a:t>inancial achievement</a:t>
            </a:r>
            <a:endParaRPr lang="en-ID" sz="3600" dirty="0">
              <a:solidFill>
                <a:srgbClr val="928BB2"/>
              </a:solidFill>
            </a:endParaRPr>
          </a:p>
        </p:txBody>
      </p:sp>
      <p:graphicFrame>
        <p:nvGraphicFramePr>
          <p:cNvPr id="9" name="Table 8">
            <a:extLst>
              <a:ext uri="{FF2B5EF4-FFF2-40B4-BE49-F238E27FC236}">
                <a16:creationId xmlns:a16="http://schemas.microsoft.com/office/drawing/2014/main" xmlns="" id="{5FAD5AC0-3594-47EC-86C8-5512AD1A9E56}"/>
              </a:ext>
            </a:extLst>
          </p:cNvPr>
          <p:cNvGraphicFramePr>
            <a:graphicFrameLocks noGrp="1"/>
          </p:cNvGraphicFramePr>
          <p:nvPr>
            <p:extLst>
              <p:ext uri="{D42A27DB-BD31-4B8C-83A1-F6EECF244321}">
                <p14:modId xmlns:p14="http://schemas.microsoft.com/office/powerpoint/2010/main" val="3771162886"/>
              </p:ext>
            </p:extLst>
          </p:nvPr>
        </p:nvGraphicFramePr>
        <p:xfrm>
          <a:off x="52585" y="1857287"/>
          <a:ext cx="5648909" cy="3821821"/>
        </p:xfrm>
        <a:graphic>
          <a:graphicData uri="http://schemas.openxmlformats.org/drawingml/2006/table">
            <a:tbl>
              <a:tblPr bandRow="1">
                <a:tableStyleId>{B301B821-A1FF-4177-AEE7-76D212191A09}</a:tableStyleId>
              </a:tblPr>
              <a:tblGrid>
                <a:gridCol w="2281324">
                  <a:extLst>
                    <a:ext uri="{9D8B030D-6E8A-4147-A177-3AD203B41FA5}">
                      <a16:colId xmlns:a16="http://schemas.microsoft.com/office/drawing/2014/main" xmlns="" val="465075113"/>
                    </a:ext>
                  </a:extLst>
                </a:gridCol>
                <a:gridCol w="847604">
                  <a:extLst>
                    <a:ext uri="{9D8B030D-6E8A-4147-A177-3AD203B41FA5}">
                      <a16:colId xmlns:a16="http://schemas.microsoft.com/office/drawing/2014/main" xmlns="" val="4250621254"/>
                    </a:ext>
                  </a:extLst>
                </a:gridCol>
                <a:gridCol w="847604">
                  <a:extLst>
                    <a:ext uri="{9D8B030D-6E8A-4147-A177-3AD203B41FA5}">
                      <a16:colId xmlns:a16="http://schemas.microsoft.com/office/drawing/2014/main" xmlns="" val="3839112641"/>
                    </a:ext>
                  </a:extLst>
                </a:gridCol>
                <a:gridCol w="644915">
                  <a:extLst>
                    <a:ext uri="{9D8B030D-6E8A-4147-A177-3AD203B41FA5}">
                      <a16:colId xmlns:a16="http://schemas.microsoft.com/office/drawing/2014/main" xmlns="" val="1538794046"/>
                    </a:ext>
                  </a:extLst>
                </a:gridCol>
                <a:gridCol w="1027462">
                  <a:extLst>
                    <a:ext uri="{9D8B030D-6E8A-4147-A177-3AD203B41FA5}">
                      <a16:colId xmlns:a16="http://schemas.microsoft.com/office/drawing/2014/main" xmlns="" val="1959553971"/>
                    </a:ext>
                  </a:extLst>
                </a:gridCol>
              </a:tblGrid>
              <a:tr h="344040">
                <a:tc>
                  <a:txBody>
                    <a:bodyPr/>
                    <a:lstStyle/>
                    <a:p>
                      <a:pPr algn="l" rtl="0" fontAlgn="b"/>
                      <a:r>
                        <a:rPr lang="en-US" sz="1200" b="1" u="none" strike="noStrike" dirty="0">
                          <a:effectLst/>
                        </a:rPr>
                        <a:t>PKR Bn</a:t>
                      </a:r>
                      <a:endParaRPr lang="en-US" sz="1200" b="1" i="0" u="none" strike="noStrike" dirty="0">
                        <a:solidFill>
                          <a:srgbClr val="000000"/>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200" b="1" u="none" strike="noStrike" dirty="0">
                          <a:effectLst/>
                        </a:rPr>
                        <a:t>FY 2022</a:t>
                      </a:r>
                      <a:endParaRPr lang="en-US" sz="1200" b="1"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200" b="1" u="none" strike="noStrike" dirty="0">
                          <a:effectLst/>
                        </a:rPr>
                        <a:t>FY 2023</a:t>
                      </a:r>
                      <a:endParaRPr lang="en-US" sz="1200" b="1"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200" b="1" u="none" strike="noStrike" dirty="0">
                          <a:effectLst/>
                        </a:rPr>
                        <a:t>FY 2024</a:t>
                      </a:r>
                      <a:endParaRPr lang="en-US" sz="1200" b="1"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fontAlgn="b"/>
                      <a:r>
                        <a:rPr lang="en-US" sz="1200" b="1" i="0" u="none" strike="noStrike" dirty="0">
                          <a:solidFill>
                            <a:srgbClr val="000000"/>
                          </a:solidFill>
                          <a:effectLst/>
                          <a:latin typeface="Calibri" panose="020F0502020204030204" pitchFamily="34" charset="0"/>
                        </a:rPr>
                        <a:t>Planned % growth 2024</a:t>
                      </a:r>
                    </a:p>
                  </a:txBody>
                  <a:tcPr marL="3901" marR="3901" marT="3901"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extLst>
                  <a:ext uri="{0D108BD9-81ED-4DB2-BD59-A6C34878D82A}">
                    <a16:rowId xmlns:a16="http://schemas.microsoft.com/office/drawing/2014/main" xmlns="" val="3941571782"/>
                  </a:ext>
                </a:extLst>
              </a:tr>
              <a:tr h="219959">
                <a:tc>
                  <a:txBody>
                    <a:bodyPr/>
                    <a:lstStyle/>
                    <a:p>
                      <a:pPr algn="l" rtl="0" fontAlgn="b"/>
                      <a:r>
                        <a:rPr lang="en-US" sz="1100" u="none" strike="noStrike" dirty="0">
                          <a:effectLst/>
                        </a:rPr>
                        <a:t>Gross Sales </a:t>
                      </a:r>
                      <a:endParaRPr lang="en-US" sz="1100" b="1" i="0" u="none" strike="noStrike" dirty="0">
                        <a:solidFill>
                          <a:srgbClr val="000000"/>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Arial" panose="020B0604020202020204" pitchFamily="34" charset="0"/>
                        </a:rPr>
                        <a:t>66.0</a:t>
                      </a: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u="none" strike="noStrike" dirty="0">
                          <a:effectLst/>
                        </a:rPr>
                        <a:t>54.3</a:t>
                      </a:r>
                      <a:endParaRPr lang="en-US" sz="1100" b="1"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Arial" panose="020B0604020202020204" pitchFamily="34" charset="0"/>
                        </a:rPr>
                        <a:t>73.9</a:t>
                      </a:r>
                    </a:p>
                  </a:txBody>
                  <a:tcPr marL="4763" marR="4763" marT="4763"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Arial" panose="020B0604020202020204" pitchFamily="34" charset="0"/>
                        </a:rPr>
                        <a:t>36%</a:t>
                      </a:r>
                    </a:p>
                  </a:txBody>
                  <a:tcPr marL="4763" marR="4763" marT="4763"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extLst>
                  <a:ext uri="{0D108BD9-81ED-4DB2-BD59-A6C34878D82A}">
                    <a16:rowId xmlns:a16="http://schemas.microsoft.com/office/drawing/2014/main" xmlns="" val="1356089558"/>
                  </a:ext>
                </a:extLst>
              </a:tr>
              <a:tr h="160454">
                <a:tc>
                  <a:txBody>
                    <a:bodyPr/>
                    <a:lstStyle/>
                    <a:p>
                      <a:pPr algn="l" rtl="0" fontAlgn="b"/>
                      <a:r>
                        <a:rPr lang="en-US" sz="1100" u="none" strike="noStrike" dirty="0">
                          <a:effectLst/>
                        </a:rPr>
                        <a:t>Net Sales </a:t>
                      </a:r>
                      <a:endParaRPr lang="en-US" sz="1100" b="1" i="0" u="none" strike="noStrike" dirty="0">
                        <a:solidFill>
                          <a:srgbClr val="000000"/>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rPr>
                        <a:t>52.3</a:t>
                      </a: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u="none" strike="noStrike" dirty="0">
                          <a:effectLst/>
                        </a:rPr>
                        <a:t>41.4</a:t>
                      </a:r>
                      <a:endParaRPr lang="en-US" sz="1100" b="1"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b="0" i="0" u="none" strike="noStrike">
                          <a:solidFill>
                            <a:srgbClr val="000000"/>
                          </a:solidFill>
                          <a:effectLst/>
                          <a:latin typeface="Arial" panose="020B0604020202020204" pitchFamily="34" charset="0"/>
                        </a:rPr>
                        <a:t>57.4</a:t>
                      </a:r>
                    </a:p>
                  </a:txBody>
                  <a:tcPr marL="4763" marR="4763" marT="4763"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b="0" i="0" u="none" strike="noStrike">
                          <a:solidFill>
                            <a:srgbClr val="000000"/>
                          </a:solidFill>
                          <a:effectLst/>
                          <a:latin typeface="Arial" panose="020B0604020202020204" pitchFamily="34" charset="0"/>
                        </a:rPr>
                        <a:t>39%</a:t>
                      </a:r>
                    </a:p>
                  </a:txBody>
                  <a:tcPr marL="4763" marR="4763" marT="4763"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extLst>
                  <a:ext uri="{0D108BD9-81ED-4DB2-BD59-A6C34878D82A}">
                    <a16:rowId xmlns:a16="http://schemas.microsoft.com/office/drawing/2014/main" xmlns="" val="4193019383"/>
                  </a:ext>
                </a:extLst>
              </a:tr>
              <a:tr h="160454">
                <a:tc>
                  <a:txBody>
                    <a:bodyPr/>
                    <a:lstStyle/>
                    <a:p>
                      <a:pPr algn="l" rtl="0" fontAlgn="b"/>
                      <a:r>
                        <a:rPr lang="en-US" sz="1100" u="none" strike="noStrike" dirty="0">
                          <a:effectLst/>
                        </a:rPr>
                        <a:t> </a:t>
                      </a:r>
                      <a:endParaRPr lang="en-US" sz="1100" b="1" i="0" u="none" strike="noStrike" dirty="0">
                        <a:solidFill>
                          <a:srgbClr val="000000"/>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endParaRPr lang="en-US" sz="1100" b="0"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u="none" strike="noStrike">
                          <a:effectLst/>
                        </a:rPr>
                        <a:t> </a:t>
                      </a:r>
                      <a:endParaRPr lang="en-US" sz="1100" b="1" i="0" u="none" strike="noStrike">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Arial" panose="020B0604020202020204" pitchFamily="34" charset="0"/>
                        </a:rPr>
                        <a:t> </a:t>
                      </a:r>
                    </a:p>
                  </a:txBody>
                  <a:tcPr marL="4763" marR="4763" marT="4763"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Arial" panose="020B0604020202020204" pitchFamily="34" charset="0"/>
                        </a:rPr>
                        <a:t> </a:t>
                      </a:r>
                    </a:p>
                  </a:txBody>
                  <a:tcPr marL="4763" marR="4763" marT="4763"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extLst>
                  <a:ext uri="{0D108BD9-81ED-4DB2-BD59-A6C34878D82A}">
                    <a16:rowId xmlns:a16="http://schemas.microsoft.com/office/drawing/2014/main" xmlns="" val="74860862"/>
                  </a:ext>
                </a:extLst>
              </a:tr>
              <a:tr h="160454">
                <a:tc>
                  <a:txBody>
                    <a:bodyPr/>
                    <a:lstStyle/>
                    <a:p>
                      <a:pPr algn="l" rtl="0" fontAlgn="b"/>
                      <a:r>
                        <a:rPr lang="en-US" sz="1100" u="none" strike="noStrike" dirty="0">
                          <a:effectLst/>
                        </a:rPr>
                        <a:t>Gross profit</a:t>
                      </a:r>
                      <a:endParaRPr lang="en-US" sz="1100" b="1" i="0" u="none" strike="noStrike" dirty="0">
                        <a:solidFill>
                          <a:srgbClr val="000000"/>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b="0" i="0" u="none" strike="noStrike" dirty="0">
                          <a:solidFill>
                            <a:srgbClr val="000000"/>
                          </a:solidFill>
                          <a:effectLst/>
                          <a:latin typeface="Arial" panose="020B0604020202020204" pitchFamily="34" charset="0"/>
                        </a:rPr>
                        <a:t>10.3</a:t>
                      </a: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u="none" strike="noStrike" dirty="0">
                          <a:effectLst/>
                        </a:rPr>
                        <a:t>10.4</a:t>
                      </a:r>
                      <a:endParaRPr lang="en-US" sz="1100" b="1"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b="0" i="0" u="none" strike="noStrike" dirty="0">
                          <a:solidFill>
                            <a:srgbClr val="000000"/>
                          </a:solidFill>
                          <a:effectLst/>
                          <a:latin typeface="Arial" panose="020B0604020202020204" pitchFamily="34" charset="0"/>
                        </a:rPr>
                        <a:t>15.1</a:t>
                      </a:r>
                    </a:p>
                  </a:txBody>
                  <a:tcPr marL="4763" marR="4763" marT="4763"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b="0" i="0" u="none" strike="noStrike">
                          <a:solidFill>
                            <a:srgbClr val="000000"/>
                          </a:solidFill>
                          <a:effectLst/>
                          <a:latin typeface="Arial" panose="020B0604020202020204" pitchFamily="34" charset="0"/>
                        </a:rPr>
                        <a:t>45%</a:t>
                      </a:r>
                    </a:p>
                  </a:txBody>
                  <a:tcPr marL="4763" marR="4763" marT="4763"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extLst>
                  <a:ext uri="{0D108BD9-81ED-4DB2-BD59-A6C34878D82A}">
                    <a16:rowId xmlns:a16="http://schemas.microsoft.com/office/drawing/2014/main" xmlns="" val="1110514363"/>
                  </a:ext>
                </a:extLst>
              </a:tr>
              <a:tr h="160454">
                <a:tc>
                  <a:txBody>
                    <a:bodyPr/>
                    <a:lstStyle/>
                    <a:p>
                      <a:pPr algn="l" rtl="0" fontAlgn="b"/>
                      <a:r>
                        <a:rPr lang="en-US" sz="1100" b="1" u="none" strike="noStrike" dirty="0">
                          <a:solidFill>
                            <a:srgbClr val="9D0E2D"/>
                          </a:solidFill>
                          <a:effectLst/>
                        </a:rPr>
                        <a:t>Gross profit - %</a:t>
                      </a:r>
                      <a:endParaRPr lang="en-US" sz="1100" b="1" i="1" u="none" strike="noStrike" dirty="0">
                        <a:solidFill>
                          <a:srgbClr val="9D0E2D"/>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1" i="1" u="none" strike="noStrike" dirty="0">
                          <a:solidFill>
                            <a:srgbClr val="9D0E2D"/>
                          </a:solidFill>
                          <a:effectLst/>
                          <a:latin typeface="Arial" panose="020B0604020202020204" pitchFamily="34" charset="0"/>
                        </a:rPr>
                        <a:t>19.6%</a:t>
                      </a: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1" u="none" strike="noStrike" dirty="0">
                          <a:solidFill>
                            <a:srgbClr val="9D0E2D"/>
                          </a:solidFill>
                          <a:effectLst/>
                        </a:rPr>
                        <a:t>25.17%</a:t>
                      </a:r>
                      <a:endParaRPr lang="en-US" sz="1100" b="1" i="1" u="none" strike="noStrike" dirty="0">
                        <a:solidFill>
                          <a:srgbClr val="9D0E2D"/>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1" i="1" u="none" strike="noStrike">
                          <a:solidFill>
                            <a:srgbClr val="9D0E2D"/>
                          </a:solidFill>
                          <a:effectLst/>
                          <a:latin typeface="Arial" panose="020B0604020202020204" pitchFamily="34" charset="0"/>
                        </a:rPr>
                        <a:t>27.00%</a:t>
                      </a:r>
                    </a:p>
                  </a:txBody>
                  <a:tcPr marL="4763" marR="4763" marT="4763"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1" i="0" u="none" strike="noStrike">
                          <a:solidFill>
                            <a:srgbClr val="9D0E2D"/>
                          </a:solidFill>
                          <a:effectLst/>
                          <a:latin typeface="Arial" panose="020B0604020202020204" pitchFamily="34" charset="0"/>
                        </a:rPr>
                        <a:t>7%</a:t>
                      </a:r>
                    </a:p>
                  </a:txBody>
                  <a:tcPr marL="4763" marR="4763" marT="4763"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extLst>
                  <a:ext uri="{0D108BD9-81ED-4DB2-BD59-A6C34878D82A}">
                    <a16:rowId xmlns:a16="http://schemas.microsoft.com/office/drawing/2014/main" xmlns="" val="2598702749"/>
                  </a:ext>
                </a:extLst>
              </a:tr>
              <a:tr h="160454">
                <a:tc>
                  <a:txBody>
                    <a:bodyPr/>
                    <a:lstStyle/>
                    <a:p>
                      <a:pPr algn="l" rtl="0" fontAlgn="b"/>
                      <a:r>
                        <a:rPr lang="en-US" sz="1100" u="none" strike="noStrike" dirty="0">
                          <a:effectLst/>
                        </a:rPr>
                        <a:t> </a:t>
                      </a:r>
                      <a:endParaRPr lang="en-US" sz="1100" b="1" i="1" u="none" strike="noStrike" dirty="0">
                        <a:solidFill>
                          <a:srgbClr val="43BAFF"/>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endParaRPr lang="en-US" sz="1100" b="0"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u="none" strike="noStrike" dirty="0">
                          <a:effectLst/>
                        </a:rPr>
                        <a:t> </a:t>
                      </a:r>
                      <a:endParaRPr lang="en-US" sz="1100" b="1"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b="0" i="0" u="none" strike="noStrike">
                          <a:solidFill>
                            <a:srgbClr val="000000"/>
                          </a:solidFill>
                          <a:effectLst/>
                          <a:latin typeface="Arial" panose="020B0604020202020204" pitchFamily="34" charset="0"/>
                        </a:rPr>
                        <a:t> </a:t>
                      </a:r>
                    </a:p>
                  </a:txBody>
                  <a:tcPr marL="4763" marR="4763" marT="4763"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endParaRPr lang="en-US" sz="1100" b="0" i="0" u="none" strike="noStrike" dirty="0">
                        <a:solidFill>
                          <a:srgbClr val="000000"/>
                        </a:solidFill>
                        <a:effectLst/>
                        <a:latin typeface="Arial" panose="020B0604020202020204" pitchFamily="34" charset="0"/>
                      </a:endParaRPr>
                    </a:p>
                  </a:txBody>
                  <a:tcPr marL="4763" marR="4763" marT="4763"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extLst>
                  <a:ext uri="{0D108BD9-81ED-4DB2-BD59-A6C34878D82A}">
                    <a16:rowId xmlns:a16="http://schemas.microsoft.com/office/drawing/2014/main" xmlns="" val="2472232400"/>
                  </a:ext>
                </a:extLst>
              </a:tr>
              <a:tr h="240362">
                <a:tc>
                  <a:txBody>
                    <a:bodyPr/>
                    <a:lstStyle/>
                    <a:p>
                      <a:pPr algn="l" rtl="0" fontAlgn="b"/>
                      <a:r>
                        <a:rPr lang="en-US" sz="1100" u="none" strike="noStrike" dirty="0">
                          <a:effectLst/>
                        </a:rPr>
                        <a:t>Profit from operations</a:t>
                      </a:r>
                      <a:endParaRPr lang="en-US" sz="1100" b="1" i="0" u="none" strike="noStrike" dirty="0">
                        <a:solidFill>
                          <a:srgbClr val="000000"/>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Arial" panose="020B0604020202020204" pitchFamily="34" charset="0"/>
                        </a:rPr>
                        <a:t>5.4</a:t>
                      </a: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u="none" strike="noStrike" dirty="0">
                          <a:effectLst/>
                        </a:rPr>
                        <a:t>5.8</a:t>
                      </a:r>
                      <a:endParaRPr lang="en-US" sz="1100" b="1"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Arial" panose="020B0604020202020204" pitchFamily="34" charset="0"/>
                        </a:rPr>
                        <a:t>8.5</a:t>
                      </a:r>
                    </a:p>
                  </a:txBody>
                  <a:tcPr marL="4763" marR="4763" marT="4763"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Arial" panose="020B0604020202020204" pitchFamily="34" charset="0"/>
                        </a:rPr>
                        <a:t>47%</a:t>
                      </a:r>
                    </a:p>
                  </a:txBody>
                  <a:tcPr marL="4763" marR="4763" marT="4763"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extLst>
                  <a:ext uri="{0D108BD9-81ED-4DB2-BD59-A6C34878D82A}">
                    <a16:rowId xmlns:a16="http://schemas.microsoft.com/office/drawing/2014/main" xmlns="" val="4011970722"/>
                  </a:ext>
                </a:extLst>
              </a:tr>
              <a:tr h="160454">
                <a:tc>
                  <a:txBody>
                    <a:bodyPr/>
                    <a:lstStyle/>
                    <a:p>
                      <a:pPr algn="l" rtl="0" fontAlgn="b"/>
                      <a:r>
                        <a:rPr lang="en-US" sz="1100" u="none" strike="noStrike" dirty="0">
                          <a:effectLst/>
                        </a:rPr>
                        <a:t> </a:t>
                      </a:r>
                      <a:endParaRPr lang="en-US" sz="1100" b="1" i="0" u="none" strike="noStrike" dirty="0">
                        <a:solidFill>
                          <a:srgbClr val="000000"/>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endParaRPr lang="en-US" sz="1100" b="0"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u="none" strike="noStrike" dirty="0">
                          <a:effectLst/>
                        </a:rPr>
                        <a:t> </a:t>
                      </a:r>
                      <a:endParaRPr lang="en-US" sz="1100" b="1"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b="0" i="0" u="none" strike="noStrike">
                          <a:solidFill>
                            <a:srgbClr val="000000"/>
                          </a:solidFill>
                          <a:effectLst/>
                          <a:latin typeface="Arial" panose="020B0604020202020204" pitchFamily="34" charset="0"/>
                        </a:rPr>
                        <a:t>14.8%</a:t>
                      </a:r>
                    </a:p>
                  </a:txBody>
                  <a:tcPr marL="4763" marR="4763" marT="4763"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b="0" i="0" u="none" strike="noStrike">
                          <a:solidFill>
                            <a:srgbClr val="000000"/>
                          </a:solidFill>
                          <a:effectLst/>
                          <a:latin typeface="Arial" panose="020B0604020202020204" pitchFamily="34" charset="0"/>
                        </a:rPr>
                        <a:t>6%</a:t>
                      </a:r>
                    </a:p>
                  </a:txBody>
                  <a:tcPr marL="4763" marR="4763" marT="4763"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extLst>
                  <a:ext uri="{0D108BD9-81ED-4DB2-BD59-A6C34878D82A}">
                    <a16:rowId xmlns:a16="http://schemas.microsoft.com/office/drawing/2014/main" xmlns="" val="3618314362"/>
                  </a:ext>
                </a:extLst>
              </a:tr>
              <a:tr h="160454">
                <a:tc>
                  <a:txBody>
                    <a:bodyPr/>
                    <a:lstStyle/>
                    <a:p>
                      <a:pPr algn="l" rtl="0" fontAlgn="b"/>
                      <a:r>
                        <a:rPr lang="en-US" sz="1100" u="none" strike="noStrike" dirty="0">
                          <a:effectLst/>
                        </a:rPr>
                        <a:t>Finance cost:</a:t>
                      </a:r>
                      <a:endParaRPr lang="en-US" sz="1100" b="1" i="0" u="none" strike="noStrike" dirty="0">
                        <a:solidFill>
                          <a:srgbClr val="000000"/>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Arial" panose="020B0604020202020204" pitchFamily="34" charset="0"/>
                        </a:rPr>
                        <a:t>3.1</a:t>
                      </a: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u="none" strike="noStrike" dirty="0">
                          <a:effectLst/>
                        </a:rPr>
                        <a:t>3.7</a:t>
                      </a:r>
                      <a:endParaRPr lang="en-US" sz="1100" b="1"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Arial" panose="020B0604020202020204" pitchFamily="34" charset="0"/>
                        </a:rPr>
                        <a:t>3</a:t>
                      </a:r>
                    </a:p>
                  </a:txBody>
                  <a:tcPr marL="4763" marR="4763" marT="4763"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Arial" panose="020B0604020202020204" pitchFamily="34" charset="0"/>
                        </a:rPr>
                        <a:t>-19%</a:t>
                      </a:r>
                    </a:p>
                  </a:txBody>
                  <a:tcPr marL="4763" marR="4763" marT="4763"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extLst>
                  <a:ext uri="{0D108BD9-81ED-4DB2-BD59-A6C34878D82A}">
                    <a16:rowId xmlns:a16="http://schemas.microsoft.com/office/drawing/2014/main" xmlns="" val="1214306320"/>
                  </a:ext>
                </a:extLst>
              </a:tr>
              <a:tr h="160454">
                <a:tc>
                  <a:txBody>
                    <a:bodyPr/>
                    <a:lstStyle/>
                    <a:p>
                      <a:pPr algn="l" rtl="0" fontAlgn="b"/>
                      <a:r>
                        <a:rPr lang="en-US" sz="1100" b="1" u="none" strike="noStrike" dirty="0">
                          <a:solidFill>
                            <a:srgbClr val="9D0E2D"/>
                          </a:solidFill>
                          <a:effectLst/>
                        </a:rPr>
                        <a:t>% of NSV</a:t>
                      </a:r>
                      <a:endParaRPr lang="en-US" sz="1100" b="1" i="1" u="none" strike="noStrike" dirty="0">
                        <a:solidFill>
                          <a:srgbClr val="9D0E2D"/>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b="1" i="1" u="none" strike="noStrike" dirty="0">
                          <a:solidFill>
                            <a:srgbClr val="9D0E2D"/>
                          </a:solidFill>
                          <a:effectLst/>
                          <a:latin typeface="Arial" panose="020B0604020202020204" pitchFamily="34" charset="0"/>
                        </a:rPr>
                        <a:t>5.9%</a:t>
                      </a: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b="1" u="none" strike="noStrike" dirty="0">
                          <a:solidFill>
                            <a:srgbClr val="9D0E2D"/>
                          </a:solidFill>
                          <a:effectLst/>
                        </a:rPr>
                        <a:t>9%</a:t>
                      </a:r>
                      <a:endParaRPr lang="en-US" sz="1100" b="1" i="1" u="none" strike="noStrike" dirty="0">
                        <a:solidFill>
                          <a:srgbClr val="9D0E2D"/>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b="1" i="0" u="none" strike="noStrike">
                          <a:solidFill>
                            <a:srgbClr val="9D0E2D"/>
                          </a:solidFill>
                          <a:effectLst/>
                          <a:latin typeface="Arial" panose="020B0604020202020204" pitchFamily="34" charset="0"/>
                        </a:rPr>
                        <a:t>5.0%</a:t>
                      </a:r>
                    </a:p>
                  </a:txBody>
                  <a:tcPr marL="4763" marR="4763" marT="4763"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endParaRPr lang="en-US" sz="1100" b="1" i="0" u="none" strike="noStrike" dirty="0">
                        <a:solidFill>
                          <a:srgbClr val="9D0E2D"/>
                        </a:solidFill>
                        <a:effectLst/>
                        <a:latin typeface="Arial" panose="020B0604020202020204" pitchFamily="34" charset="0"/>
                      </a:endParaRPr>
                    </a:p>
                  </a:txBody>
                  <a:tcPr marL="4763" marR="4763" marT="4763"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extLst>
                  <a:ext uri="{0D108BD9-81ED-4DB2-BD59-A6C34878D82A}">
                    <a16:rowId xmlns:a16="http://schemas.microsoft.com/office/drawing/2014/main" xmlns="" val="2434428900"/>
                  </a:ext>
                </a:extLst>
              </a:tr>
              <a:tr h="160454">
                <a:tc>
                  <a:txBody>
                    <a:bodyPr/>
                    <a:lstStyle/>
                    <a:p>
                      <a:pPr algn="l" rtl="0" fontAlgn="b"/>
                      <a:r>
                        <a:rPr lang="en-US" sz="1100" u="none" strike="noStrike" dirty="0">
                          <a:effectLst/>
                        </a:rPr>
                        <a:t> </a:t>
                      </a:r>
                      <a:endParaRPr lang="en-US" sz="1100" b="1" i="0" u="none" strike="noStrike" dirty="0">
                        <a:solidFill>
                          <a:srgbClr val="000000"/>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endParaRPr lang="en-US" sz="1100" b="0"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u="none" strike="noStrike" dirty="0">
                          <a:effectLst/>
                        </a:rPr>
                        <a:t> </a:t>
                      </a:r>
                      <a:endParaRPr lang="en-US" sz="1100" b="1"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Arial" panose="020B0604020202020204" pitchFamily="34" charset="0"/>
                        </a:rPr>
                        <a:t> </a:t>
                      </a:r>
                    </a:p>
                  </a:txBody>
                  <a:tcPr marL="4763" marR="4763" marT="4763"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endParaRPr lang="en-US" sz="1100" b="0" i="0" u="none" strike="noStrike" dirty="0">
                        <a:solidFill>
                          <a:srgbClr val="000000"/>
                        </a:solidFill>
                        <a:effectLst/>
                        <a:latin typeface="Arial" panose="020B0604020202020204" pitchFamily="34" charset="0"/>
                      </a:endParaRPr>
                    </a:p>
                  </a:txBody>
                  <a:tcPr marL="4763" marR="4763" marT="4763"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extLst>
                  <a:ext uri="{0D108BD9-81ED-4DB2-BD59-A6C34878D82A}">
                    <a16:rowId xmlns:a16="http://schemas.microsoft.com/office/drawing/2014/main" xmlns="" val="3023089112"/>
                  </a:ext>
                </a:extLst>
              </a:tr>
              <a:tr h="240362">
                <a:tc>
                  <a:txBody>
                    <a:bodyPr/>
                    <a:lstStyle/>
                    <a:p>
                      <a:pPr algn="l" rtl="0" fontAlgn="b"/>
                      <a:r>
                        <a:rPr lang="en-US" sz="1100" u="none" strike="noStrike" dirty="0">
                          <a:effectLst/>
                        </a:rPr>
                        <a:t>Net Profit Before Tax</a:t>
                      </a:r>
                      <a:endParaRPr lang="en-US" sz="1100" b="1" i="0" u="none" strike="noStrike" dirty="0">
                        <a:solidFill>
                          <a:srgbClr val="000000"/>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b="0" i="0" u="none" strike="noStrike" dirty="0">
                          <a:solidFill>
                            <a:srgbClr val="000000"/>
                          </a:solidFill>
                          <a:effectLst/>
                          <a:latin typeface="Arial" panose="020B0604020202020204" pitchFamily="34" charset="0"/>
                        </a:rPr>
                        <a:t>2.3</a:t>
                      </a: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u="none" strike="noStrike" dirty="0">
                          <a:effectLst/>
                        </a:rPr>
                        <a:t>2.1</a:t>
                      </a:r>
                      <a:endParaRPr lang="en-US" sz="1100" b="1"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b="0" i="0" u="none" strike="noStrike">
                          <a:solidFill>
                            <a:srgbClr val="000000"/>
                          </a:solidFill>
                          <a:effectLst/>
                          <a:latin typeface="Arial" panose="020B0604020202020204" pitchFamily="34" charset="0"/>
                        </a:rPr>
                        <a:t>5.5</a:t>
                      </a:r>
                    </a:p>
                  </a:txBody>
                  <a:tcPr marL="4763" marR="4763" marT="4763"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b="0" i="0" u="none" strike="noStrike" dirty="0">
                          <a:solidFill>
                            <a:srgbClr val="000000"/>
                          </a:solidFill>
                          <a:effectLst/>
                          <a:latin typeface="Arial" panose="020B0604020202020204" pitchFamily="34" charset="0"/>
                        </a:rPr>
                        <a:t>162%</a:t>
                      </a:r>
                    </a:p>
                  </a:txBody>
                  <a:tcPr marL="4763" marR="4763" marT="4763"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extLst>
                  <a:ext uri="{0D108BD9-81ED-4DB2-BD59-A6C34878D82A}">
                    <a16:rowId xmlns:a16="http://schemas.microsoft.com/office/drawing/2014/main" xmlns="" val="642279056"/>
                  </a:ext>
                </a:extLst>
              </a:tr>
              <a:tr h="185435">
                <a:tc>
                  <a:txBody>
                    <a:bodyPr/>
                    <a:lstStyle/>
                    <a:p>
                      <a:pPr algn="l" rtl="0" fontAlgn="b"/>
                      <a:r>
                        <a:rPr lang="en-US" sz="1100" b="1" u="none" strike="noStrike" dirty="0">
                          <a:solidFill>
                            <a:srgbClr val="9D0E2D"/>
                          </a:solidFill>
                          <a:effectLst/>
                        </a:rPr>
                        <a:t>NPBT%</a:t>
                      </a:r>
                      <a:endParaRPr lang="en-US" sz="1100" b="1" i="0" u="none" strike="noStrike" dirty="0">
                        <a:solidFill>
                          <a:srgbClr val="9D0E2D"/>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1" i="0" u="none" strike="noStrike" dirty="0">
                          <a:solidFill>
                            <a:srgbClr val="9D0E2D"/>
                          </a:solidFill>
                          <a:effectLst/>
                          <a:latin typeface="Arial" panose="020B0604020202020204" pitchFamily="34" charset="0"/>
                        </a:rPr>
                        <a:t>4.5%</a:t>
                      </a: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1" u="none" strike="noStrike" dirty="0">
                          <a:solidFill>
                            <a:srgbClr val="9D0E2D"/>
                          </a:solidFill>
                          <a:effectLst/>
                        </a:rPr>
                        <a:t>5.1%</a:t>
                      </a:r>
                      <a:endParaRPr lang="en-US" sz="1100" b="1" i="0" u="none" strike="noStrike" dirty="0">
                        <a:solidFill>
                          <a:srgbClr val="9D0E2D"/>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1" i="0" u="none" strike="noStrike">
                          <a:solidFill>
                            <a:srgbClr val="9D0E2D"/>
                          </a:solidFill>
                          <a:effectLst/>
                          <a:latin typeface="Arial" panose="020B0604020202020204" pitchFamily="34" charset="0"/>
                        </a:rPr>
                        <a:t>9.58%</a:t>
                      </a:r>
                    </a:p>
                  </a:txBody>
                  <a:tcPr marL="4763" marR="4763" marT="4763"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endParaRPr lang="en-US" sz="1100" b="1" i="0" u="none" strike="noStrike" dirty="0">
                        <a:solidFill>
                          <a:srgbClr val="9D0E2D"/>
                        </a:solidFill>
                        <a:effectLst/>
                        <a:latin typeface="Arial" panose="020B0604020202020204" pitchFamily="34" charset="0"/>
                      </a:endParaRPr>
                    </a:p>
                  </a:txBody>
                  <a:tcPr marL="4763" marR="4763" marT="4763"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extLst>
                  <a:ext uri="{0D108BD9-81ED-4DB2-BD59-A6C34878D82A}">
                    <a16:rowId xmlns:a16="http://schemas.microsoft.com/office/drawing/2014/main" xmlns="" val="404197849"/>
                  </a:ext>
                </a:extLst>
              </a:tr>
              <a:tr h="231372">
                <a:tc>
                  <a:txBody>
                    <a:bodyPr/>
                    <a:lstStyle/>
                    <a:p>
                      <a:pPr algn="l" rtl="0" fontAlgn="b"/>
                      <a:endParaRPr lang="en-US" sz="1100" b="1" i="0" u="none" strike="noStrike" dirty="0">
                        <a:solidFill>
                          <a:srgbClr val="000000"/>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endParaRPr lang="en-US" sz="1100" b="0"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endParaRPr lang="en-US" sz="1100" b="1"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4763" marR="4763" marT="4763"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4763" marR="4763" marT="4763"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extLst>
                  <a:ext uri="{0D108BD9-81ED-4DB2-BD59-A6C34878D82A}">
                    <a16:rowId xmlns:a16="http://schemas.microsoft.com/office/drawing/2014/main" xmlns="" val="428478821"/>
                  </a:ext>
                </a:extLst>
              </a:tr>
              <a:tr h="160454">
                <a:tc>
                  <a:txBody>
                    <a:bodyPr/>
                    <a:lstStyle/>
                    <a:p>
                      <a:pPr algn="l" rtl="0" fontAlgn="b"/>
                      <a:r>
                        <a:rPr lang="en-US" sz="1100" u="none" strike="noStrike" dirty="0" err="1">
                          <a:effectLst/>
                        </a:rPr>
                        <a:t>I.Tax</a:t>
                      </a:r>
                      <a:endParaRPr lang="en-US" sz="1100" b="1" i="0" u="none" strike="noStrike" dirty="0">
                        <a:solidFill>
                          <a:srgbClr val="000000"/>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Arial" panose="020B0604020202020204" pitchFamily="34" charset="0"/>
                        </a:rPr>
                        <a:t>1.3</a:t>
                      </a: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u="none" strike="noStrike" dirty="0">
                          <a:effectLst/>
                        </a:rPr>
                        <a:t>0.8</a:t>
                      </a:r>
                      <a:endParaRPr lang="en-US" sz="1100" b="1"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Arial" panose="020B0604020202020204" pitchFamily="34" charset="0"/>
                        </a:rPr>
                        <a:t>2.1</a:t>
                      </a:r>
                    </a:p>
                  </a:txBody>
                  <a:tcPr marL="4763" marR="4763" marT="4763"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tc>
                  <a:txBody>
                    <a:bodyPr/>
                    <a:lstStyle/>
                    <a:p>
                      <a:pPr algn="ctr" rtl="0" fontAlgn="b"/>
                      <a:endParaRPr lang="en-US" sz="1100" b="0" i="0" u="none" strike="noStrike" dirty="0">
                        <a:solidFill>
                          <a:srgbClr val="000000"/>
                        </a:solidFill>
                        <a:effectLst/>
                        <a:latin typeface="Arial" panose="020B0604020202020204" pitchFamily="34" charset="0"/>
                      </a:endParaRPr>
                    </a:p>
                  </a:txBody>
                  <a:tcPr marL="4763" marR="4763" marT="4763"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tcPr>
                </a:tc>
                <a:extLst>
                  <a:ext uri="{0D108BD9-81ED-4DB2-BD59-A6C34878D82A}">
                    <a16:rowId xmlns:a16="http://schemas.microsoft.com/office/drawing/2014/main" xmlns="" val="1993916228"/>
                  </a:ext>
                </a:extLst>
              </a:tr>
              <a:tr h="231372">
                <a:tc>
                  <a:txBody>
                    <a:bodyPr/>
                    <a:lstStyle/>
                    <a:p>
                      <a:pPr algn="l" rtl="0" fontAlgn="b"/>
                      <a:endParaRPr lang="en-US" sz="1100" b="1" i="0" u="none" strike="noStrike" dirty="0">
                        <a:solidFill>
                          <a:srgbClr val="000000"/>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endParaRPr lang="en-US" sz="1100" b="0"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endParaRPr lang="en-US" sz="1100" b="1"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4763" marR="4763" marT="4763" marB="0" anchor="b">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4763" marR="4763" marT="4763"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extLst>
                  <a:ext uri="{0D108BD9-81ED-4DB2-BD59-A6C34878D82A}">
                    <a16:rowId xmlns:a16="http://schemas.microsoft.com/office/drawing/2014/main" xmlns="" val="1712397453"/>
                  </a:ext>
                </a:extLst>
              </a:tr>
              <a:tr h="162001">
                <a:tc>
                  <a:txBody>
                    <a:bodyPr/>
                    <a:lstStyle/>
                    <a:p>
                      <a:pPr algn="l" rtl="0" fontAlgn="b"/>
                      <a:r>
                        <a:rPr lang="en-US" sz="1100" u="none" strike="noStrike" dirty="0">
                          <a:effectLst/>
                        </a:rPr>
                        <a:t>PAT</a:t>
                      </a:r>
                      <a:endParaRPr lang="en-US" sz="1100" b="1" i="0" u="none" strike="noStrike" dirty="0">
                        <a:solidFill>
                          <a:srgbClr val="000000"/>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solidFill>
                        <a:srgbClr val="928BB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Arial" panose="020B0604020202020204" pitchFamily="34" charset="0"/>
                        </a:rPr>
                        <a:t>0.9</a:t>
                      </a:r>
                    </a:p>
                  </a:txBody>
                  <a:tcPr marL="3901" marR="3901" marT="3901" marB="0" anchor="b">
                    <a:lnT w="12700" cap="flat" cmpd="sng" algn="ctr">
                      <a:solidFill>
                        <a:srgbClr val="928BB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b"/>
                      <a:r>
                        <a:rPr lang="en-US" sz="1100" u="none" strike="noStrike" dirty="0">
                          <a:effectLst/>
                        </a:rPr>
                        <a:t>1.3</a:t>
                      </a:r>
                      <a:endParaRPr lang="en-US" sz="1100" b="1" i="0" u="none" strike="noStrike" dirty="0">
                        <a:solidFill>
                          <a:srgbClr val="000000"/>
                        </a:solidFill>
                        <a:effectLst/>
                        <a:latin typeface="Arial" panose="020B0604020202020204" pitchFamily="34" charset="0"/>
                      </a:endParaRPr>
                    </a:p>
                  </a:txBody>
                  <a:tcPr marL="3901" marR="3901" marT="3901" marB="0" anchor="b">
                    <a:lnT w="12700" cap="flat" cmpd="sng" algn="ctr">
                      <a:solidFill>
                        <a:srgbClr val="928BB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Arial" panose="020B0604020202020204" pitchFamily="34" charset="0"/>
                        </a:rPr>
                        <a:t>3.38</a:t>
                      </a:r>
                    </a:p>
                  </a:txBody>
                  <a:tcPr marL="4763" marR="4763" marT="4763" marB="0" anchor="b">
                    <a:lnT w="12700" cap="flat" cmpd="sng" algn="ctr">
                      <a:solidFill>
                        <a:srgbClr val="928BB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Arial" panose="020B0604020202020204" pitchFamily="34" charset="0"/>
                        </a:rPr>
                        <a:t>160%</a:t>
                      </a:r>
                    </a:p>
                  </a:txBody>
                  <a:tcPr marL="4763" marR="4763" marT="4763" marB="0" anchor="b">
                    <a:lnR w="12700" cap="flat" cmpd="sng" algn="ctr">
                      <a:solidFill>
                        <a:srgbClr val="928BB2"/>
                      </a:solidFill>
                      <a:prstDash val="solid"/>
                      <a:round/>
                      <a:headEnd type="none" w="med" len="med"/>
                      <a:tailEnd type="none" w="med" len="med"/>
                    </a:lnR>
                    <a:lnT w="12700" cap="flat" cmpd="sng" algn="ctr">
                      <a:solidFill>
                        <a:srgbClr val="928BB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369060057"/>
                  </a:ext>
                </a:extLst>
              </a:tr>
              <a:tr h="160454">
                <a:tc>
                  <a:txBody>
                    <a:bodyPr/>
                    <a:lstStyle/>
                    <a:p>
                      <a:pPr algn="l" rtl="0" fontAlgn="b"/>
                      <a:r>
                        <a:rPr lang="en-US" sz="1100" b="1" u="none" strike="noStrike" dirty="0">
                          <a:solidFill>
                            <a:srgbClr val="9D0E2D"/>
                          </a:solidFill>
                          <a:effectLst/>
                        </a:rPr>
                        <a:t>PAT %</a:t>
                      </a:r>
                      <a:endParaRPr lang="en-US" sz="1100" b="1" i="0" u="none" strike="noStrike" dirty="0">
                        <a:solidFill>
                          <a:srgbClr val="9D0E2D"/>
                        </a:solidFill>
                        <a:effectLst/>
                        <a:latin typeface="Arial" panose="020B0604020202020204" pitchFamily="34" charset="0"/>
                      </a:endParaRPr>
                    </a:p>
                  </a:txBody>
                  <a:tcPr marL="3901" marR="3901" marT="3901" marB="0" anchor="b">
                    <a:lnL w="12700" cap="flat" cmpd="sng" algn="ctr">
                      <a:solidFill>
                        <a:srgbClr val="928BB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b="1" i="0" u="none" strike="noStrike" dirty="0">
                          <a:solidFill>
                            <a:srgbClr val="9D0E2D"/>
                          </a:solidFill>
                          <a:effectLst/>
                          <a:latin typeface="Arial" panose="020B0604020202020204" pitchFamily="34" charset="0"/>
                        </a:rPr>
                        <a:t>1.5%</a:t>
                      </a:r>
                    </a:p>
                  </a:txBody>
                  <a:tcPr marL="3901" marR="3901" marT="3901" marB="0" anchor="b">
                    <a:lnT w="12700" cap="flat" cmpd="sng" algn="ctr">
                      <a:no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b="1" u="none" strike="noStrike" dirty="0">
                          <a:solidFill>
                            <a:srgbClr val="9D0E2D"/>
                          </a:solidFill>
                          <a:effectLst/>
                        </a:rPr>
                        <a:t>3.14%</a:t>
                      </a:r>
                      <a:endParaRPr lang="en-US" sz="1100" b="1" i="0" u="none" strike="noStrike" dirty="0">
                        <a:solidFill>
                          <a:srgbClr val="9D0E2D"/>
                        </a:solidFill>
                        <a:effectLst/>
                        <a:latin typeface="Arial" panose="020B0604020202020204" pitchFamily="34" charset="0"/>
                      </a:endParaRPr>
                    </a:p>
                  </a:txBody>
                  <a:tcPr marL="3901" marR="3901" marT="3901" marB="0" anchor="b">
                    <a:lnT w="12700" cap="flat" cmpd="sng" algn="ctr">
                      <a:no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algn="ctr" rtl="0" fontAlgn="b"/>
                      <a:r>
                        <a:rPr lang="en-US" sz="1100" b="1" i="0" u="none" strike="noStrike" dirty="0">
                          <a:solidFill>
                            <a:srgbClr val="9D0E2D"/>
                          </a:solidFill>
                          <a:effectLst/>
                          <a:latin typeface="Arial" panose="020B0604020202020204" pitchFamily="34" charset="0"/>
                        </a:rPr>
                        <a:t>6.40%</a:t>
                      </a:r>
                    </a:p>
                  </a:txBody>
                  <a:tcPr marL="4763" marR="4763" marT="4763" marB="0" anchor="b">
                    <a:lnT w="12700" cap="flat" cmpd="sng" algn="ctr">
                      <a:no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tc>
                  <a:txBody>
                    <a:bodyPr/>
                    <a:lstStyle/>
                    <a:p>
                      <a:pPr marL="0" algn="ctr" defTabSz="914400" rtl="0" eaLnBrk="1" fontAlgn="b" latinLnBrk="0" hangingPunct="1"/>
                      <a:endParaRPr lang="en-US" sz="1100" b="0" i="0" u="none" strike="noStrike" kern="1200" dirty="0">
                        <a:solidFill>
                          <a:srgbClr val="000000"/>
                        </a:solidFill>
                        <a:effectLst/>
                        <a:latin typeface="Arial" panose="020B0604020202020204" pitchFamily="34" charset="0"/>
                        <a:ea typeface="+mn-ea"/>
                        <a:cs typeface="+mn-cs"/>
                      </a:endParaRPr>
                    </a:p>
                  </a:txBody>
                  <a:tcPr marL="4763" marR="4763" marT="4763" marB="0" anchor="b">
                    <a:lnR w="12700" cap="flat" cmpd="sng" algn="ctr">
                      <a:solidFill>
                        <a:srgbClr val="928BB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8BB2"/>
                      </a:solidFill>
                      <a:prstDash val="solid"/>
                      <a:round/>
                      <a:headEnd type="none" w="med" len="med"/>
                      <a:tailEnd type="none" w="med" len="med"/>
                    </a:lnB>
                    <a:solidFill>
                      <a:srgbClr val="E2E0EB"/>
                    </a:solidFill>
                  </a:tcPr>
                </a:tc>
                <a:extLst>
                  <a:ext uri="{0D108BD9-81ED-4DB2-BD59-A6C34878D82A}">
                    <a16:rowId xmlns:a16="http://schemas.microsoft.com/office/drawing/2014/main" xmlns="" val="3404110923"/>
                  </a:ext>
                </a:extLst>
              </a:tr>
            </a:tbl>
          </a:graphicData>
        </a:graphic>
      </p:graphicFrame>
      <p:grpSp>
        <p:nvGrpSpPr>
          <p:cNvPr id="54" name="Group 53">
            <a:extLst>
              <a:ext uri="{FF2B5EF4-FFF2-40B4-BE49-F238E27FC236}">
                <a16:creationId xmlns:a16="http://schemas.microsoft.com/office/drawing/2014/main" xmlns="" id="{82B41EE3-9457-4669-9CDC-4189C79BFCC5}"/>
              </a:ext>
            </a:extLst>
          </p:cNvPr>
          <p:cNvGrpSpPr/>
          <p:nvPr/>
        </p:nvGrpSpPr>
        <p:grpSpPr>
          <a:xfrm>
            <a:off x="5818957" y="1614419"/>
            <a:ext cx="6471086" cy="4204733"/>
            <a:chOff x="8566248" y="2581930"/>
            <a:chExt cx="3717191" cy="2676532"/>
          </a:xfrm>
        </p:grpSpPr>
        <p:sp>
          <p:nvSpPr>
            <p:cNvPr id="56" name="Rectangle 55">
              <a:extLst>
                <a:ext uri="{FF2B5EF4-FFF2-40B4-BE49-F238E27FC236}">
                  <a16:creationId xmlns:a16="http://schemas.microsoft.com/office/drawing/2014/main" xmlns="" id="{F2130CF3-E14A-4285-BAA6-679365A27BCB}"/>
                </a:ext>
              </a:extLst>
            </p:cNvPr>
            <p:cNvSpPr/>
            <p:nvPr/>
          </p:nvSpPr>
          <p:spPr>
            <a:xfrm>
              <a:off x="8763574" y="2581930"/>
              <a:ext cx="3441760" cy="2676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7" name="Group 56">
              <a:extLst>
                <a:ext uri="{FF2B5EF4-FFF2-40B4-BE49-F238E27FC236}">
                  <a16:creationId xmlns:a16="http://schemas.microsoft.com/office/drawing/2014/main" xmlns="" id="{39FC0DDF-2EB4-430D-B6EC-AA50E2FC41B6}"/>
                </a:ext>
              </a:extLst>
            </p:cNvPr>
            <p:cNvGrpSpPr/>
            <p:nvPr/>
          </p:nvGrpSpPr>
          <p:grpSpPr>
            <a:xfrm>
              <a:off x="9129302" y="3543814"/>
              <a:ext cx="3076032" cy="766664"/>
              <a:chOff x="4292583" y="3204946"/>
              <a:chExt cx="9961855" cy="1321944"/>
            </a:xfrm>
          </p:grpSpPr>
          <p:cxnSp>
            <p:nvCxnSpPr>
              <p:cNvPr id="127" name="Straight Connector 126">
                <a:extLst>
                  <a:ext uri="{FF2B5EF4-FFF2-40B4-BE49-F238E27FC236}">
                    <a16:creationId xmlns:a16="http://schemas.microsoft.com/office/drawing/2014/main" xmlns="" id="{36212DD1-B029-45F4-9CD0-7607A4EC6766}"/>
                  </a:ext>
                </a:extLst>
              </p:cNvPr>
              <p:cNvCxnSpPr>
                <a:cxnSpLocks/>
              </p:cNvCxnSpPr>
              <p:nvPr/>
            </p:nvCxnSpPr>
            <p:spPr>
              <a:xfrm flipV="1">
                <a:off x="4292583" y="3204946"/>
                <a:ext cx="9961855" cy="131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23814EE9-567D-4E19-9AF7-619A5A11F210}"/>
                  </a:ext>
                </a:extLst>
              </p:cNvPr>
              <p:cNvCxnSpPr>
                <a:cxnSpLocks/>
              </p:cNvCxnSpPr>
              <p:nvPr/>
            </p:nvCxnSpPr>
            <p:spPr>
              <a:xfrm>
                <a:off x="4296229" y="4526890"/>
                <a:ext cx="995820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8" name="Oval 57">
              <a:extLst>
                <a:ext uri="{FF2B5EF4-FFF2-40B4-BE49-F238E27FC236}">
                  <a16:creationId xmlns:a16="http://schemas.microsoft.com/office/drawing/2014/main" xmlns="" id="{D9ACAD80-50A2-46AE-B2C5-4B33A8503061}"/>
                </a:ext>
              </a:extLst>
            </p:cNvPr>
            <p:cNvSpPr/>
            <p:nvPr/>
          </p:nvSpPr>
          <p:spPr>
            <a:xfrm>
              <a:off x="8566248" y="2710732"/>
              <a:ext cx="394657" cy="383000"/>
            </a:xfrm>
            <a:prstGeom prst="ellipse">
              <a:avLst/>
            </a:prstGeom>
            <a:solidFill>
              <a:srgbClr val="928BB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xmlns="" id="{E8CE2741-7964-4B22-8E1F-FC1F60AED0FC}"/>
                </a:ext>
              </a:extLst>
            </p:cNvPr>
            <p:cNvSpPr/>
            <p:nvPr/>
          </p:nvSpPr>
          <p:spPr>
            <a:xfrm>
              <a:off x="8572628" y="3675005"/>
              <a:ext cx="394657" cy="383000"/>
            </a:xfrm>
            <a:prstGeom prst="ellipse">
              <a:avLst/>
            </a:prstGeom>
            <a:solidFill>
              <a:srgbClr val="928BB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xmlns="" id="{5D689042-303E-4B52-8C32-AA012C77CB58}"/>
                </a:ext>
              </a:extLst>
            </p:cNvPr>
            <p:cNvSpPr/>
            <p:nvPr/>
          </p:nvSpPr>
          <p:spPr>
            <a:xfrm>
              <a:off x="8579782" y="4414168"/>
              <a:ext cx="394657" cy="383000"/>
            </a:xfrm>
            <a:prstGeom prst="ellipse">
              <a:avLst/>
            </a:prstGeom>
            <a:solidFill>
              <a:srgbClr val="928BB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xmlns="" id="{55E6292C-3366-4E3E-AF6D-A27E8A8F3F7B}"/>
                </a:ext>
              </a:extLst>
            </p:cNvPr>
            <p:cNvSpPr/>
            <p:nvPr/>
          </p:nvSpPr>
          <p:spPr>
            <a:xfrm>
              <a:off x="9049084" y="2665497"/>
              <a:ext cx="3234355" cy="959988"/>
            </a:xfrm>
            <a:prstGeom prst="rect">
              <a:avLst/>
            </a:prstGeom>
          </p:spPr>
          <p:txBody>
            <a:bodyPr wrap="square" lIns="0" tIns="0" rIns="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Segoe UI" panose="020B0502040204020203" pitchFamily="34" charset="0"/>
                  <a:cs typeface="Segoe UI" panose="020B0502040204020203" pitchFamily="34" charset="0"/>
                </a:rPr>
                <a:t>Delivered strong bottom-line despite volume loss due to import restrictions</a:t>
              </a: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p>
            <a:p>
              <a:pPr defTabSz="457200">
                <a:defRPr/>
              </a:pPr>
              <a:endParaRPr lang="en-US" sz="1200" b="1" dirty="0">
                <a:solidFill>
                  <a:prstClr val="black"/>
                </a:solidFill>
                <a:latin typeface="Segoe UI" panose="020B0502040204020203" pitchFamily="34" charset="0"/>
                <a:cs typeface="Segoe UI" panose="020B0502040204020203" pitchFamily="34" charset="0"/>
              </a:endParaRPr>
            </a:p>
            <a:p>
              <a:pPr lvl="0" defTabSz="457200">
                <a:defRPr/>
              </a:pPr>
              <a:r>
                <a:rPr lang="en-US" sz="1400" b="1" dirty="0">
                  <a:solidFill>
                    <a:srgbClr val="FF0000"/>
                  </a:solidFill>
                  <a:latin typeface="Segoe UI" panose="020B0502040204020203" pitchFamily="34" charset="0"/>
                  <a:cs typeface="Segoe UI" panose="020B0502040204020203" pitchFamily="34" charset="0"/>
                </a:rPr>
                <a:t>2023 PAT% doubled vs. 2022 (3.1% vs. 1.5%) despite</a:t>
              </a:r>
            </a:p>
            <a:p>
              <a:pPr marL="628650" lvl="1" indent="-171450" defTabSz="457200">
                <a:buFont typeface="Arial" panose="020B0604020202020204" pitchFamily="34" charset="0"/>
                <a:buChar char="•"/>
                <a:defRPr/>
              </a:pPr>
              <a:r>
                <a:rPr lang="en-US" sz="1200" dirty="0">
                  <a:solidFill>
                    <a:prstClr val="black"/>
                  </a:solidFill>
                  <a:latin typeface="Segoe UI" panose="020B0502040204020203" pitchFamily="34" charset="0"/>
                  <a:cs typeface="Segoe UI" panose="020B0502040204020203" pitchFamily="34" charset="0"/>
                </a:rPr>
                <a:t>Approx. 50 % vol reduction in 2023 due to LC limitations</a:t>
              </a:r>
            </a:p>
            <a:p>
              <a:pPr marL="628650" lvl="1" indent="-171450" defTabSz="457200">
                <a:buFont typeface="Arial" panose="020B0604020202020204" pitchFamily="34" charset="0"/>
                <a:buChar char="•"/>
                <a:defRPr/>
              </a:pPr>
              <a:r>
                <a:rPr lang="en-US" sz="1200" dirty="0">
                  <a:solidFill>
                    <a:prstClr val="black"/>
                  </a:solidFill>
                  <a:latin typeface="Segoe UI" panose="020B0502040204020203" pitchFamily="34" charset="0"/>
                  <a:cs typeface="Segoe UI" panose="020B0502040204020203" pitchFamily="34" charset="0"/>
                </a:rPr>
                <a:t>37% Devaluation that was covered through avg 46% price increase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defTabSz="457200">
                <a:defRPr/>
              </a:pPr>
              <a:r>
                <a:rPr lang="en-US" sz="1200" dirty="0">
                  <a:solidFill>
                    <a:prstClr val="black"/>
                  </a:solidFill>
                  <a:latin typeface="Segoe UI" panose="020B0502040204020203" pitchFamily="34" charset="0"/>
                  <a:cs typeface="Segoe UI" panose="020B0502040204020203" pitchFamily="34" charset="0"/>
                </a:rPr>
                <a:t>2024 growing bottom-line ahead of topline </a:t>
              </a:r>
              <a:r>
                <a:rPr lang="en-US" sz="1200" b="1" dirty="0">
                  <a:solidFill>
                    <a:srgbClr val="FF0000"/>
                  </a:solidFill>
                  <a:latin typeface="Segoe UI" panose="020B0502040204020203" pitchFamily="34" charset="0"/>
                  <a:cs typeface="Segoe UI" panose="020B0502040204020203" pitchFamily="34" charset="0"/>
                </a:rPr>
                <a:t>( 2X PAT vs. 39% NSV Inc)</a:t>
              </a:r>
              <a:endParaRPr lang="en-US" sz="1400" b="1" dirty="0">
                <a:solidFill>
                  <a:srgbClr val="FF0000"/>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3" name="Rectangle 62">
              <a:extLst>
                <a:ext uri="{FF2B5EF4-FFF2-40B4-BE49-F238E27FC236}">
                  <a16:creationId xmlns:a16="http://schemas.microsoft.com/office/drawing/2014/main" xmlns="" id="{49749DDF-D831-4F1E-9CFD-3DCE501144DA}"/>
                </a:ext>
              </a:extLst>
            </p:cNvPr>
            <p:cNvSpPr/>
            <p:nvPr/>
          </p:nvSpPr>
          <p:spPr>
            <a:xfrm>
              <a:off x="9129302" y="3693082"/>
              <a:ext cx="3034986" cy="470198"/>
            </a:xfrm>
            <a:prstGeom prst="rect">
              <a:avLst/>
            </a:prstGeom>
          </p:spPr>
          <p:txBody>
            <a:bodyPr wrap="square" lIns="0" tIns="0" rIns="0" bIns="0" anchor="ctr" anchorCtr="0">
              <a:spAutoFit/>
            </a:bodyPr>
            <a:lstStyle/>
            <a:p>
              <a:pPr defTabSz="457200">
                <a:defRPr/>
              </a:pPr>
              <a:r>
                <a:rPr lang="en-US" sz="1200" b="1" dirty="0">
                  <a:solidFill>
                    <a:prstClr val="black"/>
                  </a:solidFill>
                  <a:latin typeface="Segoe UI" panose="020B0502040204020203" pitchFamily="34" charset="0"/>
                  <a:cs typeface="Segoe UI" panose="020B0502040204020203" pitchFamily="34" charset="0"/>
                </a:rPr>
                <a:t>Focused on Cost Optimization:</a:t>
              </a:r>
            </a:p>
            <a:p>
              <a:pPr defTabSz="457200">
                <a:defRPr/>
              </a:pPr>
              <a:r>
                <a:rPr lang="en-US" sz="1200" dirty="0">
                  <a:solidFill>
                    <a:prstClr val="black"/>
                  </a:solidFill>
                  <a:latin typeface="Segoe UI" panose="020B0502040204020203" pitchFamily="34" charset="0"/>
                  <a:cs typeface="Segoe UI" panose="020B0502040204020203" pitchFamily="34" charset="0"/>
                </a:rPr>
                <a:t>YOY improvement on margin from operations </a:t>
              </a:r>
            </a:p>
            <a:p>
              <a:pPr defTabSz="457200">
                <a:defRPr/>
              </a:pPr>
              <a:r>
                <a:rPr kumimoji="0" lang="en-US" sz="120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Improved margins behind price </a:t>
              </a:r>
              <a:r>
                <a:rPr lang="en-US" sz="1200" dirty="0">
                  <a:solidFill>
                    <a:prstClr val="black"/>
                  </a:solidFill>
                  <a:latin typeface="Segoe UI" panose="020B0502040204020203" pitchFamily="34" charset="0"/>
                  <a:cs typeface="Segoe UI" panose="020B0502040204020203" pitchFamily="34" charset="0"/>
                </a:rPr>
                <a:t>execution avg </a:t>
              </a:r>
              <a:r>
                <a:rPr lang="en-US" sz="1200" b="1" dirty="0">
                  <a:solidFill>
                    <a:prstClr val="black"/>
                  </a:solidFill>
                  <a:latin typeface="Segoe UI" panose="020B0502040204020203" pitchFamily="34" charset="0"/>
                  <a:cs typeface="Segoe UI" panose="020B0502040204020203" pitchFamily="34" charset="0"/>
                </a:rPr>
                <a:t>30-40% price increase</a:t>
              </a:r>
            </a:p>
            <a:p>
              <a:pPr defTabSz="457200">
                <a:defRPr/>
              </a:pPr>
              <a:r>
                <a:rPr lang="en-US" sz="1200" dirty="0">
                  <a:solidFill>
                    <a:prstClr val="black"/>
                  </a:solidFill>
                  <a:latin typeface="Segoe UI" panose="020B0502040204020203" pitchFamily="34" charset="0"/>
                  <a:cs typeface="Segoe UI" panose="020B0502040204020203" pitchFamily="34" charset="0"/>
                </a:rPr>
                <a:t>Executed fixed cost optimization program to save </a:t>
              </a:r>
              <a:r>
                <a:rPr lang="en-US" sz="1200" b="1" dirty="0">
                  <a:solidFill>
                    <a:prstClr val="black"/>
                  </a:solidFill>
                  <a:latin typeface="Segoe UI" panose="020B0502040204020203" pitchFamily="34" charset="0"/>
                  <a:cs typeface="Segoe UI" panose="020B0502040204020203" pitchFamily="34" charset="0"/>
                </a:rPr>
                <a:t>0.5Bn </a:t>
              </a:r>
              <a:r>
                <a:rPr lang="en-US" sz="1200" dirty="0">
                  <a:solidFill>
                    <a:prstClr val="black"/>
                  </a:solidFill>
                  <a:latin typeface="Segoe UI" panose="020B0502040204020203" pitchFamily="34" charset="0"/>
                  <a:cs typeface="Segoe UI" panose="020B0502040204020203" pitchFamily="34" charset="0"/>
                </a:rPr>
                <a:t>across divisions</a:t>
              </a:r>
              <a:endParaRPr kumimoji="0" lang="en-US" sz="120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2" name="Rectangle 71">
              <a:extLst>
                <a:ext uri="{FF2B5EF4-FFF2-40B4-BE49-F238E27FC236}">
                  <a16:creationId xmlns:a16="http://schemas.microsoft.com/office/drawing/2014/main" xmlns="" id="{C453D851-E869-448A-AF9F-D74D51EA4429}"/>
                </a:ext>
              </a:extLst>
            </p:cNvPr>
            <p:cNvSpPr/>
            <p:nvPr/>
          </p:nvSpPr>
          <p:spPr>
            <a:xfrm>
              <a:off x="9164395" y="4429787"/>
              <a:ext cx="2999892" cy="470198"/>
            </a:xfrm>
            <a:prstGeom prst="rect">
              <a:avLst/>
            </a:prstGeom>
          </p:spPr>
          <p:txBody>
            <a:bodyPr wrap="square" lIns="0" tIns="0" rIns="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Segoe UI" panose="020B0502040204020203" pitchFamily="34" charset="0"/>
                  <a:cs typeface="Segoe UI" panose="020B0502040204020203" pitchFamily="34" charset="0"/>
                </a:rPr>
                <a:t>Business continues to generate cash internally</a:t>
              </a: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Segoe UI" panose="020B0502040204020203" pitchFamily="34" charset="0"/>
                  <a:cs typeface="Segoe UI" panose="020B0502040204020203" pitchFamily="34" charset="0"/>
                </a:rPr>
                <a:t>Focus on reducing Long-term debt in both division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Despite </a:t>
              </a:r>
              <a:r>
                <a:rPr lang="en-US" sz="1200" dirty="0">
                  <a:solidFill>
                    <a:prstClr val="black"/>
                  </a:solidFill>
                  <a:latin typeface="Segoe UI" panose="020B0502040204020203" pitchFamily="34" charset="0"/>
                  <a:cs typeface="Segoe UI" panose="020B0502040204020203" pitchFamily="34" charset="0"/>
                </a:rPr>
                <a:t>10% pts increase in KIBOR finance cost remained almost flat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Segoe UI" panose="020B0502040204020203" pitchFamily="34" charset="0"/>
                  <a:cs typeface="Segoe UI" panose="020B0502040204020203" pitchFamily="34" charset="0"/>
                </a:rPr>
                <a:t>Optimized working capital by reducing term days</a:t>
              </a:r>
              <a:endParaRPr kumimoji="0" lang="en-US" sz="120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75" name="Group 74">
              <a:extLst>
                <a:ext uri="{FF2B5EF4-FFF2-40B4-BE49-F238E27FC236}">
                  <a16:creationId xmlns:a16="http://schemas.microsoft.com/office/drawing/2014/main" xmlns="" id="{EC85BF09-005C-4220-81B1-5620008B12C1}"/>
                </a:ext>
              </a:extLst>
            </p:cNvPr>
            <p:cNvGrpSpPr/>
            <p:nvPr/>
          </p:nvGrpSpPr>
          <p:grpSpPr>
            <a:xfrm>
              <a:off x="8760000" y="4893296"/>
              <a:ext cx="54170" cy="82315"/>
              <a:chOff x="2835275" y="5172075"/>
              <a:chExt cx="120650" cy="188913"/>
            </a:xfrm>
            <a:solidFill>
              <a:schemeClr val="bg1"/>
            </a:solidFill>
          </p:grpSpPr>
          <p:sp>
            <p:nvSpPr>
              <p:cNvPr id="119" name="Rectangle 1411">
                <a:extLst>
                  <a:ext uri="{FF2B5EF4-FFF2-40B4-BE49-F238E27FC236}">
                    <a16:creationId xmlns:a16="http://schemas.microsoft.com/office/drawing/2014/main" xmlns="" id="{FC2A737E-B822-48A5-B920-73B08010CB32}"/>
                  </a:ext>
                </a:extLst>
              </p:cNvPr>
              <p:cNvSpPr>
                <a:spLocks noChangeArrowheads="1"/>
              </p:cNvSpPr>
              <p:nvPr/>
            </p:nvSpPr>
            <p:spPr bwMode="auto">
              <a:xfrm>
                <a:off x="2835275" y="5314950"/>
                <a:ext cx="158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1417">
                <a:extLst>
                  <a:ext uri="{FF2B5EF4-FFF2-40B4-BE49-F238E27FC236}">
                    <a16:creationId xmlns:a16="http://schemas.microsoft.com/office/drawing/2014/main" xmlns="" id="{76BBFA66-8CD9-47D5-B86E-33BD79EFE689}"/>
                  </a:ext>
                </a:extLst>
              </p:cNvPr>
              <p:cNvSpPr>
                <a:spLocks/>
              </p:cNvSpPr>
              <p:nvPr/>
            </p:nvSpPr>
            <p:spPr bwMode="auto">
              <a:xfrm>
                <a:off x="2895600" y="5172075"/>
                <a:ext cx="60325" cy="15875"/>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6" name="Group 75">
              <a:extLst>
                <a:ext uri="{FF2B5EF4-FFF2-40B4-BE49-F238E27FC236}">
                  <a16:creationId xmlns:a16="http://schemas.microsoft.com/office/drawing/2014/main" xmlns="" id="{20AF3090-0466-455A-A039-A8D70712F39D}"/>
                </a:ext>
              </a:extLst>
            </p:cNvPr>
            <p:cNvGrpSpPr/>
            <p:nvPr/>
          </p:nvGrpSpPr>
          <p:grpSpPr>
            <a:xfrm>
              <a:off x="8737058" y="4198134"/>
              <a:ext cx="6416" cy="58796"/>
              <a:chOff x="7118349" y="784225"/>
              <a:chExt cx="14289" cy="134938"/>
            </a:xfrm>
            <a:solidFill>
              <a:schemeClr val="bg1"/>
            </a:solidFill>
          </p:grpSpPr>
          <p:sp>
            <p:nvSpPr>
              <p:cNvPr id="111" name="Freeform 1465">
                <a:extLst>
                  <a:ext uri="{FF2B5EF4-FFF2-40B4-BE49-F238E27FC236}">
                    <a16:creationId xmlns:a16="http://schemas.microsoft.com/office/drawing/2014/main" xmlns="" id="{8DA4F181-FEB2-4DF7-AFD1-EDCB0B14AC1D}"/>
                  </a:ext>
                </a:extLst>
              </p:cNvPr>
              <p:cNvSpPr>
                <a:spLocks/>
              </p:cNvSpPr>
              <p:nvPr/>
            </p:nvSpPr>
            <p:spPr bwMode="auto">
              <a:xfrm>
                <a:off x="7118349" y="889000"/>
                <a:ext cx="14288" cy="30163"/>
              </a:xfrm>
              <a:custGeom>
                <a:avLst/>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7"/>
                      <a:pt x="0" y="6"/>
                    </a:cubicBezTo>
                    <a:cubicBezTo>
                      <a:pt x="0" y="2"/>
                      <a:pt x="0" y="2"/>
                      <a:pt x="0" y="2"/>
                    </a:cubicBezTo>
                    <a:cubicBezTo>
                      <a:pt x="0" y="1"/>
                      <a:pt x="1" y="0"/>
                      <a:pt x="2" y="0"/>
                    </a:cubicBezTo>
                    <a:cubicBezTo>
                      <a:pt x="3" y="0"/>
                      <a:pt x="4" y="1"/>
                      <a:pt x="4" y="2"/>
                    </a:cubicBezTo>
                    <a:cubicBezTo>
                      <a:pt x="4" y="6"/>
                      <a:pt x="4" y="6"/>
                      <a:pt x="4" y="6"/>
                    </a:cubicBezTo>
                    <a:cubicBezTo>
                      <a:pt x="4" y="7"/>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1466">
                <a:extLst>
                  <a:ext uri="{FF2B5EF4-FFF2-40B4-BE49-F238E27FC236}">
                    <a16:creationId xmlns:a16="http://schemas.microsoft.com/office/drawing/2014/main" xmlns="" id="{002180A6-C631-4E77-A434-B3771981916A}"/>
                  </a:ext>
                </a:extLst>
              </p:cNvPr>
              <p:cNvSpPr>
                <a:spLocks/>
              </p:cNvSpPr>
              <p:nvPr/>
            </p:nvSpPr>
            <p:spPr bwMode="auto">
              <a:xfrm>
                <a:off x="7118350" y="784225"/>
                <a:ext cx="14288" cy="30163"/>
              </a:xfrm>
              <a:custGeom>
                <a:avLst/>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7"/>
                      <a:pt x="0" y="6"/>
                    </a:cubicBezTo>
                    <a:cubicBezTo>
                      <a:pt x="0" y="2"/>
                      <a:pt x="0" y="2"/>
                      <a:pt x="0" y="2"/>
                    </a:cubicBezTo>
                    <a:cubicBezTo>
                      <a:pt x="0" y="1"/>
                      <a:pt x="1" y="0"/>
                      <a:pt x="2" y="0"/>
                    </a:cubicBezTo>
                    <a:cubicBezTo>
                      <a:pt x="3" y="0"/>
                      <a:pt x="4" y="1"/>
                      <a:pt x="4" y="2"/>
                    </a:cubicBezTo>
                    <a:cubicBezTo>
                      <a:pt x="4" y="6"/>
                      <a:pt x="4" y="6"/>
                      <a:pt x="4" y="6"/>
                    </a:cubicBezTo>
                    <a:cubicBezTo>
                      <a:pt x="4" y="7"/>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 name="Group 76">
              <a:extLst>
                <a:ext uri="{FF2B5EF4-FFF2-40B4-BE49-F238E27FC236}">
                  <a16:creationId xmlns:a16="http://schemas.microsoft.com/office/drawing/2014/main" xmlns="" id="{D355D9AB-CCF5-4ED0-BB86-54D3DA2C6774}"/>
                </a:ext>
              </a:extLst>
            </p:cNvPr>
            <p:cNvGrpSpPr/>
            <p:nvPr/>
          </p:nvGrpSpPr>
          <p:grpSpPr>
            <a:xfrm>
              <a:off x="8700835" y="2823723"/>
              <a:ext cx="123320" cy="157020"/>
              <a:chOff x="7759675" y="723900"/>
              <a:chExt cx="274663" cy="360363"/>
            </a:xfrm>
            <a:solidFill>
              <a:schemeClr val="bg1"/>
            </a:solidFill>
          </p:grpSpPr>
          <p:sp>
            <p:nvSpPr>
              <p:cNvPr id="98" name="Freeform 1542">
                <a:extLst>
                  <a:ext uri="{FF2B5EF4-FFF2-40B4-BE49-F238E27FC236}">
                    <a16:creationId xmlns:a16="http://schemas.microsoft.com/office/drawing/2014/main" xmlns="" id="{E3B37D8E-7D77-4AF5-AFDF-D5820F620351}"/>
                  </a:ext>
                </a:extLst>
              </p:cNvPr>
              <p:cNvSpPr>
                <a:spLocks/>
              </p:cNvSpPr>
              <p:nvPr/>
            </p:nvSpPr>
            <p:spPr bwMode="auto">
              <a:xfrm>
                <a:off x="7820025" y="798513"/>
                <a:ext cx="68263" cy="117475"/>
              </a:xfrm>
              <a:custGeom>
                <a:avLst/>
                <a:gdLst>
                  <a:gd name="T0" fmla="*/ 9 w 18"/>
                  <a:gd name="T1" fmla="*/ 31 h 31"/>
                  <a:gd name="T2" fmla="*/ 0 w 18"/>
                  <a:gd name="T3" fmla="*/ 23 h 31"/>
                  <a:gd name="T4" fmla="*/ 2 w 18"/>
                  <a:gd name="T5" fmla="*/ 21 h 31"/>
                  <a:gd name="T6" fmla="*/ 4 w 18"/>
                  <a:gd name="T7" fmla="*/ 23 h 31"/>
                  <a:gd name="T8" fmla="*/ 9 w 18"/>
                  <a:gd name="T9" fmla="*/ 27 h 31"/>
                  <a:gd name="T10" fmla="*/ 14 w 18"/>
                  <a:gd name="T11" fmla="*/ 23 h 31"/>
                  <a:gd name="T12" fmla="*/ 9 w 18"/>
                  <a:gd name="T13" fmla="*/ 18 h 31"/>
                  <a:gd name="T14" fmla="*/ 0 w 18"/>
                  <a:gd name="T15" fmla="*/ 9 h 31"/>
                  <a:gd name="T16" fmla="*/ 9 w 18"/>
                  <a:gd name="T17" fmla="*/ 0 h 31"/>
                  <a:gd name="T18" fmla="*/ 18 w 18"/>
                  <a:gd name="T19" fmla="*/ 9 h 31"/>
                  <a:gd name="T20" fmla="*/ 16 w 18"/>
                  <a:gd name="T21" fmla="*/ 11 h 31"/>
                  <a:gd name="T22" fmla="*/ 14 w 18"/>
                  <a:gd name="T23" fmla="*/ 9 h 31"/>
                  <a:gd name="T24" fmla="*/ 9 w 18"/>
                  <a:gd name="T25" fmla="*/ 4 h 31"/>
                  <a:gd name="T26" fmla="*/ 4 w 18"/>
                  <a:gd name="T27" fmla="*/ 9 h 31"/>
                  <a:gd name="T28" fmla="*/ 9 w 18"/>
                  <a:gd name="T29" fmla="*/ 14 h 31"/>
                  <a:gd name="T30" fmla="*/ 18 w 18"/>
                  <a:gd name="T31" fmla="*/ 23 h 31"/>
                  <a:gd name="T32" fmla="*/ 9 w 1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1">
                    <a:moveTo>
                      <a:pt x="9" y="31"/>
                    </a:moveTo>
                    <a:cubicBezTo>
                      <a:pt x="4" y="31"/>
                      <a:pt x="0" y="28"/>
                      <a:pt x="0" y="23"/>
                    </a:cubicBezTo>
                    <a:cubicBezTo>
                      <a:pt x="0" y="22"/>
                      <a:pt x="1" y="21"/>
                      <a:pt x="2" y="21"/>
                    </a:cubicBezTo>
                    <a:cubicBezTo>
                      <a:pt x="3" y="21"/>
                      <a:pt x="4" y="22"/>
                      <a:pt x="4" y="23"/>
                    </a:cubicBezTo>
                    <a:cubicBezTo>
                      <a:pt x="4" y="25"/>
                      <a:pt x="6" y="27"/>
                      <a:pt x="9" y="27"/>
                    </a:cubicBezTo>
                    <a:cubicBezTo>
                      <a:pt x="12" y="27"/>
                      <a:pt x="14" y="25"/>
                      <a:pt x="14" y="23"/>
                    </a:cubicBezTo>
                    <a:cubicBezTo>
                      <a:pt x="14" y="20"/>
                      <a:pt x="12" y="18"/>
                      <a:pt x="9" y="18"/>
                    </a:cubicBezTo>
                    <a:cubicBezTo>
                      <a:pt x="4" y="18"/>
                      <a:pt x="0" y="14"/>
                      <a:pt x="0" y="9"/>
                    </a:cubicBezTo>
                    <a:cubicBezTo>
                      <a:pt x="0" y="4"/>
                      <a:pt x="4" y="0"/>
                      <a:pt x="9" y="0"/>
                    </a:cubicBezTo>
                    <a:cubicBezTo>
                      <a:pt x="14" y="0"/>
                      <a:pt x="18" y="4"/>
                      <a:pt x="18" y="9"/>
                    </a:cubicBezTo>
                    <a:cubicBezTo>
                      <a:pt x="18" y="10"/>
                      <a:pt x="17" y="11"/>
                      <a:pt x="16" y="11"/>
                    </a:cubicBezTo>
                    <a:cubicBezTo>
                      <a:pt x="15" y="11"/>
                      <a:pt x="14" y="10"/>
                      <a:pt x="14" y="9"/>
                    </a:cubicBezTo>
                    <a:cubicBezTo>
                      <a:pt x="14" y="7"/>
                      <a:pt x="12" y="4"/>
                      <a:pt x="9" y="4"/>
                    </a:cubicBezTo>
                    <a:cubicBezTo>
                      <a:pt x="6" y="4"/>
                      <a:pt x="4" y="7"/>
                      <a:pt x="4" y="9"/>
                    </a:cubicBezTo>
                    <a:cubicBezTo>
                      <a:pt x="4" y="12"/>
                      <a:pt x="6" y="14"/>
                      <a:pt x="9" y="14"/>
                    </a:cubicBezTo>
                    <a:cubicBezTo>
                      <a:pt x="14" y="14"/>
                      <a:pt x="18" y="18"/>
                      <a:pt x="18" y="23"/>
                    </a:cubicBezTo>
                    <a:cubicBezTo>
                      <a:pt x="18" y="28"/>
                      <a:pt x="14" y="31"/>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1543">
                <a:extLst>
                  <a:ext uri="{FF2B5EF4-FFF2-40B4-BE49-F238E27FC236}">
                    <a16:creationId xmlns:a16="http://schemas.microsoft.com/office/drawing/2014/main" xmlns="" id="{AE8ED564-E7EA-4AAA-B725-3135505A3CA1}"/>
                  </a:ext>
                </a:extLst>
              </p:cNvPr>
              <p:cNvSpPr>
                <a:spLocks/>
              </p:cNvSpPr>
              <p:nvPr/>
            </p:nvSpPr>
            <p:spPr bwMode="auto">
              <a:xfrm>
                <a:off x="7847013" y="900113"/>
                <a:ext cx="14288" cy="34925"/>
              </a:xfrm>
              <a:custGeom>
                <a:avLst/>
                <a:gdLst>
                  <a:gd name="T0" fmla="*/ 2 w 4"/>
                  <a:gd name="T1" fmla="*/ 9 h 9"/>
                  <a:gd name="T2" fmla="*/ 0 w 4"/>
                  <a:gd name="T3" fmla="*/ 7 h 9"/>
                  <a:gd name="T4" fmla="*/ 0 w 4"/>
                  <a:gd name="T5" fmla="*/ 2 h 9"/>
                  <a:gd name="T6" fmla="*/ 2 w 4"/>
                  <a:gd name="T7" fmla="*/ 0 h 9"/>
                  <a:gd name="T8" fmla="*/ 4 w 4"/>
                  <a:gd name="T9" fmla="*/ 2 h 9"/>
                  <a:gd name="T10" fmla="*/ 4 w 4"/>
                  <a:gd name="T11" fmla="*/ 7 h 9"/>
                  <a:gd name="T12" fmla="*/ 2 w 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2" y="9"/>
                    </a:moveTo>
                    <a:cubicBezTo>
                      <a:pt x="1" y="9"/>
                      <a:pt x="0" y="8"/>
                      <a:pt x="0" y="7"/>
                    </a:cubicBezTo>
                    <a:cubicBezTo>
                      <a:pt x="0" y="2"/>
                      <a:pt x="0" y="2"/>
                      <a:pt x="0" y="2"/>
                    </a:cubicBezTo>
                    <a:cubicBezTo>
                      <a:pt x="0" y="1"/>
                      <a:pt x="1" y="0"/>
                      <a:pt x="2" y="0"/>
                    </a:cubicBezTo>
                    <a:cubicBezTo>
                      <a:pt x="3" y="0"/>
                      <a:pt x="4" y="1"/>
                      <a:pt x="4" y="2"/>
                    </a:cubicBezTo>
                    <a:cubicBezTo>
                      <a:pt x="4" y="7"/>
                      <a:pt x="4" y="7"/>
                      <a:pt x="4" y="7"/>
                    </a:cubicBezTo>
                    <a:cubicBezTo>
                      <a:pt x="4" y="8"/>
                      <a:pt x="3" y="9"/>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1544">
                <a:extLst>
                  <a:ext uri="{FF2B5EF4-FFF2-40B4-BE49-F238E27FC236}">
                    <a16:creationId xmlns:a16="http://schemas.microsoft.com/office/drawing/2014/main" xmlns="" id="{7937F377-EF16-400B-B922-002AC3743E62}"/>
                  </a:ext>
                </a:extLst>
              </p:cNvPr>
              <p:cNvSpPr>
                <a:spLocks/>
              </p:cNvSpPr>
              <p:nvPr/>
            </p:nvSpPr>
            <p:spPr bwMode="auto">
              <a:xfrm>
                <a:off x="7847013" y="784225"/>
                <a:ext cx="14288" cy="30163"/>
              </a:xfrm>
              <a:custGeom>
                <a:avLst/>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8"/>
                      <a:pt x="0" y="6"/>
                    </a:cubicBezTo>
                    <a:cubicBezTo>
                      <a:pt x="0" y="2"/>
                      <a:pt x="0" y="2"/>
                      <a:pt x="0" y="2"/>
                    </a:cubicBezTo>
                    <a:cubicBezTo>
                      <a:pt x="0" y="1"/>
                      <a:pt x="1" y="0"/>
                      <a:pt x="2" y="0"/>
                    </a:cubicBezTo>
                    <a:cubicBezTo>
                      <a:pt x="3" y="0"/>
                      <a:pt x="4" y="1"/>
                      <a:pt x="4" y="2"/>
                    </a:cubicBezTo>
                    <a:cubicBezTo>
                      <a:pt x="4" y="6"/>
                      <a:pt x="4" y="6"/>
                      <a:pt x="4" y="6"/>
                    </a:cubicBezTo>
                    <a:cubicBezTo>
                      <a:pt x="4" y="8"/>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1545">
                <a:extLst>
                  <a:ext uri="{FF2B5EF4-FFF2-40B4-BE49-F238E27FC236}">
                    <a16:creationId xmlns:a16="http://schemas.microsoft.com/office/drawing/2014/main" xmlns="" id="{B4402A7E-3509-431B-ADA6-3FFBB8AE8C44}"/>
                  </a:ext>
                </a:extLst>
              </p:cNvPr>
              <p:cNvSpPr>
                <a:spLocks noEditPoints="1"/>
              </p:cNvSpPr>
              <p:nvPr/>
            </p:nvSpPr>
            <p:spPr bwMode="auto">
              <a:xfrm>
                <a:off x="7759675" y="723900"/>
                <a:ext cx="269875" cy="360363"/>
              </a:xfrm>
              <a:custGeom>
                <a:avLst/>
                <a:gdLst>
                  <a:gd name="T0" fmla="*/ 70 w 72"/>
                  <a:gd name="T1" fmla="*/ 96 h 96"/>
                  <a:gd name="T2" fmla="*/ 2 w 72"/>
                  <a:gd name="T3" fmla="*/ 96 h 96"/>
                  <a:gd name="T4" fmla="*/ 0 w 72"/>
                  <a:gd name="T5" fmla="*/ 94 h 96"/>
                  <a:gd name="T6" fmla="*/ 0 w 72"/>
                  <a:gd name="T7" fmla="*/ 2 h 96"/>
                  <a:gd name="T8" fmla="*/ 2 w 72"/>
                  <a:gd name="T9" fmla="*/ 0 h 96"/>
                  <a:gd name="T10" fmla="*/ 46 w 72"/>
                  <a:gd name="T11" fmla="*/ 0 h 96"/>
                  <a:gd name="T12" fmla="*/ 47 w 72"/>
                  <a:gd name="T13" fmla="*/ 1 h 96"/>
                  <a:gd name="T14" fmla="*/ 71 w 72"/>
                  <a:gd name="T15" fmla="*/ 25 h 96"/>
                  <a:gd name="T16" fmla="*/ 72 w 72"/>
                  <a:gd name="T17" fmla="*/ 26 h 96"/>
                  <a:gd name="T18" fmla="*/ 72 w 72"/>
                  <a:gd name="T19" fmla="*/ 94 h 96"/>
                  <a:gd name="T20" fmla="*/ 70 w 72"/>
                  <a:gd name="T21" fmla="*/ 96 h 96"/>
                  <a:gd name="T22" fmla="*/ 4 w 72"/>
                  <a:gd name="T23" fmla="*/ 92 h 96"/>
                  <a:gd name="T24" fmla="*/ 68 w 72"/>
                  <a:gd name="T25" fmla="*/ 92 h 96"/>
                  <a:gd name="T26" fmla="*/ 68 w 72"/>
                  <a:gd name="T27" fmla="*/ 27 h 96"/>
                  <a:gd name="T28" fmla="*/ 45 w 72"/>
                  <a:gd name="T29" fmla="*/ 4 h 96"/>
                  <a:gd name="T30" fmla="*/ 4 w 72"/>
                  <a:gd name="T31" fmla="*/ 4 h 96"/>
                  <a:gd name="T32" fmla="*/ 4 w 72"/>
                  <a:gd name="T33"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96">
                    <a:moveTo>
                      <a:pt x="70" y="96"/>
                    </a:moveTo>
                    <a:cubicBezTo>
                      <a:pt x="2" y="96"/>
                      <a:pt x="2" y="96"/>
                      <a:pt x="2" y="96"/>
                    </a:cubicBezTo>
                    <a:cubicBezTo>
                      <a:pt x="1" y="96"/>
                      <a:pt x="0" y="95"/>
                      <a:pt x="0" y="94"/>
                    </a:cubicBezTo>
                    <a:cubicBezTo>
                      <a:pt x="0" y="2"/>
                      <a:pt x="0" y="2"/>
                      <a:pt x="0" y="2"/>
                    </a:cubicBezTo>
                    <a:cubicBezTo>
                      <a:pt x="0" y="1"/>
                      <a:pt x="1" y="0"/>
                      <a:pt x="2" y="0"/>
                    </a:cubicBezTo>
                    <a:cubicBezTo>
                      <a:pt x="46" y="0"/>
                      <a:pt x="46" y="0"/>
                      <a:pt x="46" y="0"/>
                    </a:cubicBezTo>
                    <a:cubicBezTo>
                      <a:pt x="47" y="0"/>
                      <a:pt x="47" y="0"/>
                      <a:pt x="47" y="1"/>
                    </a:cubicBezTo>
                    <a:cubicBezTo>
                      <a:pt x="71" y="25"/>
                      <a:pt x="71" y="25"/>
                      <a:pt x="71" y="25"/>
                    </a:cubicBezTo>
                    <a:cubicBezTo>
                      <a:pt x="72" y="25"/>
                      <a:pt x="72" y="25"/>
                      <a:pt x="72" y="26"/>
                    </a:cubicBezTo>
                    <a:cubicBezTo>
                      <a:pt x="72" y="94"/>
                      <a:pt x="72" y="94"/>
                      <a:pt x="72" y="94"/>
                    </a:cubicBezTo>
                    <a:cubicBezTo>
                      <a:pt x="72" y="95"/>
                      <a:pt x="71" y="96"/>
                      <a:pt x="70" y="96"/>
                    </a:cubicBezTo>
                    <a:close/>
                    <a:moveTo>
                      <a:pt x="4" y="92"/>
                    </a:moveTo>
                    <a:cubicBezTo>
                      <a:pt x="68" y="92"/>
                      <a:pt x="68" y="92"/>
                      <a:pt x="68" y="92"/>
                    </a:cubicBezTo>
                    <a:cubicBezTo>
                      <a:pt x="68" y="27"/>
                      <a:pt x="68" y="27"/>
                      <a:pt x="68" y="27"/>
                    </a:cubicBezTo>
                    <a:cubicBezTo>
                      <a:pt x="45" y="4"/>
                      <a:pt x="45" y="4"/>
                      <a:pt x="45" y="4"/>
                    </a:cubicBezTo>
                    <a:cubicBezTo>
                      <a:pt x="4" y="4"/>
                      <a:pt x="4" y="4"/>
                      <a:pt x="4" y="4"/>
                    </a:cubicBezTo>
                    <a:lnTo>
                      <a:pt x="4"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546">
                <a:extLst>
                  <a:ext uri="{FF2B5EF4-FFF2-40B4-BE49-F238E27FC236}">
                    <a16:creationId xmlns:a16="http://schemas.microsoft.com/office/drawing/2014/main" xmlns="" id="{98ECD8DF-FDDF-459B-A4EF-1C217A068503}"/>
                  </a:ext>
                </a:extLst>
              </p:cNvPr>
              <p:cNvSpPr>
                <a:spLocks/>
              </p:cNvSpPr>
              <p:nvPr/>
            </p:nvSpPr>
            <p:spPr bwMode="auto">
              <a:xfrm>
                <a:off x="7929563" y="723900"/>
                <a:ext cx="104775" cy="104775"/>
              </a:xfrm>
              <a:custGeom>
                <a:avLst/>
                <a:gdLst>
                  <a:gd name="T0" fmla="*/ 26 w 28"/>
                  <a:gd name="T1" fmla="*/ 28 h 28"/>
                  <a:gd name="T2" fmla="*/ 2 w 28"/>
                  <a:gd name="T3" fmla="*/ 28 h 28"/>
                  <a:gd name="T4" fmla="*/ 0 w 28"/>
                  <a:gd name="T5" fmla="*/ 26 h 28"/>
                  <a:gd name="T6" fmla="*/ 0 w 28"/>
                  <a:gd name="T7" fmla="*/ 2 h 28"/>
                  <a:gd name="T8" fmla="*/ 2 w 28"/>
                  <a:gd name="T9" fmla="*/ 0 h 28"/>
                  <a:gd name="T10" fmla="*/ 4 w 28"/>
                  <a:gd name="T11" fmla="*/ 2 h 28"/>
                  <a:gd name="T12" fmla="*/ 4 w 28"/>
                  <a:gd name="T13" fmla="*/ 24 h 28"/>
                  <a:gd name="T14" fmla="*/ 26 w 28"/>
                  <a:gd name="T15" fmla="*/ 24 h 28"/>
                  <a:gd name="T16" fmla="*/ 28 w 28"/>
                  <a:gd name="T17" fmla="*/ 26 h 28"/>
                  <a:gd name="T18" fmla="*/ 26 w 28"/>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26" y="28"/>
                    </a:moveTo>
                    <a:cubicBezTo>
                      <a:pt x="2" y="28"/>
                      <a:pt x="2" y="28"/>
                      <a:pt x="2" y="28"/>
                    </a:cubicBezTo>
                    <a:cubicBezTo>
                      <a:pt x="1" y="28"/>
                      <a:pt x="0" y="27"/>
                      <a:pt x="0" y="26"/>
                    </a:cubicBezTo>
                    <a:cubicBezTo>
                      <a:pt x="0" y="2"/>
                      <a:pt x="0" y="2"/>
                      <a:pt x="0" y="2"/>
                    </a:cubicBezTo>
                    <a:cubicBezTo>
                      <a:pt x="0" y="1"/>
                      <a:pt x="1" y="0"/>
                      <a:pt x="2" y="0"/>
                    </a:cubicBezTo>
                    <a:cubicBezTo>
                      <a:pt x="3" y="0"/>
                      <a:pt x="4" y="1"/>
                      <a:pt x="4" y="2"/>
                    </a:cubicBezTo>
                    <a:cubicBezTo>
                      <a:pt x="4" y="24"/>
                      <a:pt x="4" y="24"/>
                      <a:pt x="4" y="24"/>
                    </a:cubicBezTo>
                    <a:cubicBezTo>
                      <a:pt x="26" y="24"/>
                      <a:pt x="26" y="24"/>
                      <a:pt x="26" y="24"/>
                    </a:cubicBezTo>
                    <a:cubicBezTo>
                      <a:pt x="27" y="24"/>
                      <a:pt x="28" y="25"/>
                      <a:pt x="28" y="26"/>
                    </a:cubicBezTo>
                    <a:cubicBezTo>
                      <a:pt x="28" y="27"/>
                      <a:pt x="27" y="28"/>
                      <a:pt x="2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1547">
                <a:extLst>
                  <a:ext uri="{FF2B5EF4-FFF2-40B4-BE49-F238E27FC236}">
                    <a16:creationId xmlns:a16="http://schemas.microsoft.com/office/drawing/2014/main" xmlns="" id="{D0093DE4-8001-41ED-8F54-A1CF71EF12CE}"/>
                  </a:ext>
                </a:extLst>
              </p:cNvPr>
              <p:cNvSpPr>
                <a:spLocks/>
              </p:cNvSpPr>
              <p:nvPr/>
            </p:nvSpPr>
            <p:spPr bwMode="auto">
              <a:xfrm>
                <a:off x="7808913" y="965200"/>
                <a:ext cx="180975" cy="14288"/>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1548">
                <a:extLst>
                  <a:ext uri="{FF2B5EF4-FFF2-40B4-BE49-F238E27FC236}">
                    <a16:creationId xmlns:a16="http://schemas.microsoft.com/office/drawing/2014/main" xmlns="" id="{4585F30A-5EB3-4C16-8745-2FB930FDD548}"/>
                  </a:ext>
                </a:extLst>
              </p:cNvPr>
              <p:cNvSpPr>
                <a:spLocks/>
              </p:cNvSpPr>
              <p:nvPr/>
            </p:nvSpPr>
            <p:spPr bwMode="auto">
              <a:xfrm>
                <a:off x="7899400" y="935038"/>
                <a:ext cx="90488" cy="14288"/>
              </a:xfrm>
              <a:custGeom>
                <a:avLst/>
                <a:gdLst>
                  <a:gd name="T0" fmla="*/ 22 w 24"/>
                  <a:gd name="T1" fmla="*/ 4 h 4"/>
                  <a:gd name="T2" fmla="*/ 2 w 24"/>
                  <a:gd name="T3" fmla="*/ 4 h 4"/>
                  <a:gd name="T4" fmla="*/ 0 w 24"/>
                  <a:gd name="T5" fmla="*/ 2 h 4"/>
                  <a:gd name="T6" fmla="*/ 2 w 24"/>
                  <a:gd name="T7" fmla="*/ 0 h 4"/>
                  <a:gd name="T8" fmla="*/ 22 w 24"/>
                  <a:gd name="T9" fmla="*/ 0 h 4"/>
                  <a:gd name="T10" fmla="*/ 24 w 24"/>
                  <a:gd name="T11" fmla="*/ 2 h 4"/>
                  <a:gd name="T12" fmla="*/ 2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4"/>
                    </a:moveTo>
                    <a:cubicBezTo>
                      <a:pt x="2" y="4"/>
                      <a:pt x="2" y="4"/>
                      <a:pt x="2" y="4"/>
                    </a:cubicBezTo>
                    <a:cubicBezTo>
                      <a:pt x="1" y="4"/>
                      <a:pt x="0" y="3"/>
                      <a:pt x="0" y="2"/>
                    </a:cubicBezTo>
                    <a:cubicBezTo>
                      <a:pt x="0" y="1"/>
                      <a:pt x="1" y="0"/>
                      <a:pt x="2" y="0"/>
                    </a:cubicBezTo>
                    <a:cubicBezTo>
                      <a:pt x="22" y="0"/>
                      <a:pt x="22" y="0"/>
                      <a:pt x="22" y="0"/>
                    </a:cubicBezTo>
                    <a:cubicBezTo>
                      <a:pt x="23" y="0"/>
                      <a:pt x="24" y="1"/>
                      <a:pt x="24" y="2"/>
                    </a:cubicBezTo>
                    <a:cubicBezTo>
                      <a:pt x="24" y="3"/>
                      <a:pt x="23" y="4"/>
                      <a:pt x="2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1550">
                <a:extLst>
                  <a:ext uri="{FF2B5EF4-FFF2-40B4-BE49-F238E27FC236}">
                    <a16:creationId xmlns:a16="http://schemas.microsoft.com/office/drawing/2014/main" xmlns="" id="{9F8FA9EB-65FB-40C2-A75C-B0CF9D7AE00A}"/>
                  </a:ext>
                </a:extLst>
              </p:cNvPr>
              <p:cNvSpPr>
                <a:spLocks/>
              </p:cNvSpPr>
              <p:nvPr/>
            </p:nvSpPr>
            <p:spPr bwMode="auto">
              <a:xfrm>
                <a:off x="7929563" y="904875"/>
                <a:ext cx="60325" cy="14288"/>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1551">
                <a:extLst>
                  <a:ext uri="{FF2B5EF4-FFF2-40B4-BE49-F238E27FC236}">
                    <a16:creationId xmlns:a16="http://schemas.microsoft.com/office/drawing/2014/main" xmlns="" id="{FA18A308-97D8-440D-B87E-8F91EB50D387}"/>
                  </a:ext>
                </a:extLst>
              </p:cNvPr>
              <p:cNvSpPr>
                <a:spLocks/>
              </p:cNvSpPr>
              <p:nvPr/>
            </p:nvSpPr>
            <p:spPr bwMode="auto">
              <a:xfrm>
                <a:off x="7929563" y="874713"/>
                <a:ext cx="60325" cy="14288"/>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1552">
                <a:extLst>
                  <a:ext uri="{FF2B5EF4-FFF2-40B4-BE49-F238E27FC236}">
                    <a16:creationId xmlns:a16="http://schemas.microsoft.com/office/drawing/2014/main" xmlns="" id="{57DE4460-28A2-4808-91B9-54D77A3A7EC0}"/>
                  </a:ext>
                </a:extLst>
              </p:cNvPr>
              <p:cNvSpPr>
                <a:spLocks/>
              </p:cNvSpPr>
              <p:nvPr/>
            </p:nvSpPr>
            <p:spPr bwMode="auto">
              <a:xfrm>
                <a:off x="7808913" y="993775"/>
                <a:ext cx="180975" cy="15875"/>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1553">
                <a:extLst>
                  <a:ext uri="{FF2B5EF4-FFF2-40B4-BE49-F238E27FC236}">
                    <a16:creationId xmlns:a16="http://schemas.microsoft.com/office/drawing/2014/main" xmlns="" id="{8AD8D86E-FDB3-4E8E-9E04-E5F3E3A32988}"/>
                  </a:ext>
                </a:extLst>
              </p:cNvPr>
              <p:cNvSpPr>
                <a:spLocks/>
              </p:cNvSpPr>
              <p:nvPr/>
            </p:nvSpPr>
            <p:spPr bwMode="auto">
              <a:xfrm>
                <a:off x="7808913" y="1023938"/>
                <a:ext cx="180975" cy="15875"/>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1" name="Group 80">
              <a:extLst>
                <a:ext uri="{FF2B5EF4-FFF2-40B4-BE49-F238E27FC236}">
                  <a16:creationId xmlns:a16="http://schemas.microsoft.com/office/drawing/2014/main" xmlns="" id="{18EA3FE6-2C65-4CDC-8B75-9DB2410DA77E}"/>
                </a:ext>
              </a:extLst>
            </p:cNvPr>
            <p:cNvGrpSpPr/>
            <p:nvPr/>
          </p:nvGrpSpPr>
          <p:grpSpPr>
            <a:xfrm>
              <a:off x="8760008" y="3505770"/>
              <a:ext cx="81256" cy="78856"/>
              <a:chOff x="5719763" y="723900"/>
              <a:chExt cx="180975" cy="180975"/>
            </a:xfrm>
            <a:solidFill>
              <a:schemeClr val="bg1"/>
            </a:solidFill>
          </p:grpSpPr>
          <p:sp>
            <p:nvSpPr>
              <p:cNvPr id="83" name="Freeform 1744">
                <a:extLst>
                  <a:ext uri="{FF2B5EF4-FFF2-40B4-BE49-F238E27FC236}">
                    <a16:creationId xmlns:a16="http://schemas.microsoft.com/office/drawing/2014/main" xmlns="" id="{322B65B5-957B-4350-99A1-94C0D6CDFC3D}"/>
                  </a:ext>
                </a:extLst>
              </p:cNvPr>
              <p:cNvSpPr>
                <a:spLocks/>
              </p:cNvSpPr>
              <p:nvPr/>
            </p:nvSpPr>
            <p:spPr bwMode="auto">
              <a:xfrm>
                <a:off x="5719763" y="723900"/>
                <a:ext cx="15875" cy="87313"/>
              </a:xfrm>
              <a:custGeom>
                <a:avLst/>
                <a:gdLst>
                  <a:gd name="T0" fmla="*/ 2 w 4"/>
                  <a:gd name="T1" fmla="*/ 23 h 23"/>
                  <a:gd name="T2" fmla="*/ 0 w 4"/>
                  <a:gd name="T3" fmla="*/ 21 h 23"/>
                  <a:gd name="T4" fmla="*/ 0 w 4"/>
                  <a:gd name="T5" fmla="*/ 2 h 23"/>
                  <a:gd name="T6" fmla="*/ 2 w 4"/>
                  <a:gd name="T7" fmla="*/ 0 h 23"/>
                  <a:gd name="T8" fmla="*/ 4 w 4"/>
                  <a:gd name="T9" fmla="*/ 2 h 23"/>
                  <a:gd name="T10" fmla="*/ 4 w 4"/>
                  <a:gd name="T11" fmla="*/ 21 h 23"/>
                  <a:gd name="T12" fmla="*/ 2 w 4"/>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4" h="23">
                    <a:moveTo>
                      <a:pt x="2" y="23"/>
                    </a:moveTo>
                    <a:cubicBezTo>
                      <a:pt x="1" y="23"/>
                      <a:pt x="0" y="22"/>
                      <a:pt x="0" y="21"/>
                    </a:cubicBezTo>
                    <a:cubicBezTo>
                      <a:pt x="0" y="2"/>
                      <a:pt x="0" y="2"/>
                      <a:pt x="0" y="2"/>
                    </a:cubicBezTo>
                    <a:cubicBezTo>
                      <a:pt x="0" y="1"/>
                      <a:pt x="1" y="0"/>
                      <a:pt x="2" y="0"/>
                    </a:cubicBezTo>
                    <a:cubicBezTo>
                      <a:pt x="3" y="0"/>
                      <a:pt x="4" y="1"/>
                      <a:pt x="4" y="2"/>
                    </a:cubicBezTo>
                    <a:cubicBezTo>
                      <a:pt x="4" y="21"/>
                      <a:pt x="4" y="21"/>
                      <a:pt x="4" y="21"/>
                    </a:cubicBezTo>
                    <a:cubicBezTo>
                      <a:pt x="4"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1747">
                <a:extLst>
                  <a:ext uri="{FF2B5EF4-FFF2-40B4-BE49-F238E27FC236}">
                    <a16:creationId xmlns:a16="http://schemas.microsoft.com/office/drawing/2014/main" xmlns="" id="{D14CD673-B2A6-4167-87A5-9F2100508237}"/>
                  </a:ext>
                </a:extLst>
              </p:cNvPr>
              <p:cNvSpPr>
                <a:spLocks/>
              </p:cNvSpPr>
              <p:nvPr/>
            </p:nvSpPr>
            <p:spPr bwMode="auto">
              <a:xfrm>
                <a:off x="5815013" y="889000"/>
                <a:ext cx="85725" cy="15875"/>
              </a:xfrm>
              <a:custGeom>
                <a:avLst/>
                <a:gdLst>
                  <a:gd name="T0" fmla="*/ 21 w 23"/>
                  <a:gd name="T1" fmla="*/ 4 h 4"/>
                  <a:gd name="T2" fmla="*/ 2 w 23"/>
                  <a:gd name="T3" fmla="*/ 4 h 4"/>
                  <a:gd name="T4" fmla="*/ 0 w 23"/>
                  <a:gd name="T5" fmla="*/ 2 h 4"/>
                  <a:gd name="T6" fmla="*/ 2 w 23"/>
                  <a:gd name="T7" fmla="*/ 0 h 4"/>
                  <a:gd name="T8" fmla="*/ 21 w 23"/>
                  <a:gd name="T9" fmla="*/ 0 h 4"/>
                  <a:gd name="T10" fmla="*/ 23 w 23"/>
                  <a:gd name="T11" fmla="*/ 2 h 4"/>
                  <a:gd name="T12" fmla="*/ 21 w 2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21" y="4"/>
                    </a:moveTo>
                    <a:cubicBezTo>
                      <a:pt x="2" y="4"/>
                      <a:pt x="2" y="4"/>
                      <a:pt x="2" y="4"/>
                    </a:cubicBezTo>
                    <a:cubicBezTo>
                      <a:pt x="1" y="4"/>
                      <a:pt x="0" y="3"/>
                      <a:pt x="0" y="2"/>
                    </a:cubicBezTo>
                    <a:cubicBezTo>
                      <a:pt x="0" y="1"/>
                      <a:pt x="1" y="0"/>
                      <a:pt x="2" y="0"/>
                    </a:cubicBezTo>
                    <a:cubicBezTo>
                      <a:pt x="21" y="0"/>
                      <a:pt x="21" y="0"/>
                      <a:pt x="21" y="0"/>
                    </a:cubicBezTo>
                    <a:cubicBezTo>
                      <a:pt x="22" y="0"/>
                      <a:pt x="23" y="1"/>
                      <a:pt x="23" y="2"/>
                    </a:cubicBezTo>
                    <a:cubicBezTo>
                      <a:pt x="23" y="3"/>
                      <a:pt x="22" y="4"/>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30" name="Rectangle 129">
            <a:extLst>
              <a:ext uri="{FF2B5EF4-FFF2-40B4-BE49-F238E27FC236}">
                <a16:creationId xmlns:a16="http://schemas.microsoft.com/office/drawing/2014/main" xmlns="" id="{E590757C-3E41-4E4D-B8E7-41BC3741BDC7}"/>
              </a:ext>
            </a:extLst>
          </p:cNvPr>
          <p:cNvSpPr/>
          <p:nvPr/>
        </p:nvSpPr>
        <p:spPr>
          <a:xfrm>
            <a:off x="6065714" y="1300953"/>
            <a:ext cx="1946430" cy="338554"/>
          </a:xfrm>
          <a:prstGeom prst="rect">
            <a:avLst/>
          </a:prstGeom>
        </p:spPr>
        <p:txBody>
          <a:bodyPr wrap="none">
            <a:spAutoFit/>
          </a:bodyPr>
          <a:lstStyle/>
          <a:p>
            <a:pPr defTabSz="457200">
              <a:defRPr/>
            </a:pPr>
            <a:r>
              <a:rPr lang="de-DE" sz="1600" b="1" dirty="0">
                <a:solidFill>
                  <a:prstClr val="black"/>
                </a:solidFill>
                <a:latin typeface="Calibri" panose="020F0502020204030204"/>
              </a:rPr>
              <a:t>Key Business Thrusts</a:t>
            </a:r>
            <a:endParaRPr lang="en-US" sz="1600" b="1" dirty="0">
              <a:solidFill>
                <a:prstClr val="black"/>
              </a:solidFill>
              <a:latin typeface="Calibri" panose="020F0502020204030204"/>
            </a:endParaRPr>
          </a:p>
        </p:txBody>
      </p:sp>
      <p:sp>
        <p:nvSpPr>
          <p:cNvPr id="131" name="TextBox 130">
            <a:extLst>
              <a:ext uri="{FF2B5EF4-FFF2-40B4-BE49-F238E27FC236}">
                <a16:creationId xmlns:a16="http://schemas.microsoft.com/office/drawing/2014/main" xmlns="" id="{68982CB1-493A-46C7-8683-E37E38CC23B3}"/>
              </a:ext>
            </a:extLst>
          </p:cNvPr>
          <p:cNvSpPr txBox="1"/>
          <p:nvPr/>
        </p:nvSpPr>
        <p:spPr>
          <a:xfrm>
            <a:off x="3548" y="6312226"/>
            <a:ext cx="12184903" cy="369332"/>
          </a:xfrm>
          <a:prstGeom prst="rect">
            <a:avLst/>
          </a:prstGeom>
          <a:solidFill>
            <a:srgbClr val="E2E0EB"/>
          </a:solidFill>
        </p:spPr>
        <p:txBody>
          <a:bodyPr wrap="square" lIns="0" tIns="0" rIns="0" bIns="0" rtlCol="0">
            <a:spAutoFit/>
          </a:bodyPr>
          <a:lstStyle/>
          <a:p>
            <a:pPr marL="0" marR="0" lvl="0" indent="0" algn="ctr" defTabSz="457200" rtl="0" eaLnBrk="1" fontAlgn="base" latinLnBrk="0" hangingPunct="1">
              <a:lnSpc>
                <a:spcPct val="100000"/>
              </a:lnSpc>
              <a:spcBef>
                <a:spcPct val="50000"/>
              </a:spcBef>
              <a:spcAft>
                <a:spcPct val="0"/>
              </a:spcAft>
              <a:buClr>
                <a:srgbClr val="F0AB00"/>
              </a:buClr>
              <a:buSzPct val="80000"/>
              <a:buFontTx/>
              <a:buNone/>
              <a:tabLst/>
              <a:defRPr/>
            </a:pPr>
            <a:r>
              <a:rPr lang="en-US" sz="2400" b="1" kern="0" dirty="0">
                <a:solidFill>
                  <a:srgbClr val="9D0E2D"/>
                </a:solidFill>
                <a:latin typeface="Calibri" panose="020F0502020204030204"/>
                <a:ea typeface="Arial Unicode MS" pitchFamily="34" charset="-128"/>
                <a:cs typeface="Arial Unicode MS" pitchFamily="34" charset="-128"/>
              </a:rPr>
              <a:t>On Track </a:t>
            </a:r>
            <a:r>
              <a:rPr lang="en-US" sz="2400" b="1" kern="0">
                <a:solidFill>
                  <a:srgbClr val="9D0E2D"/>
                </a:solidFill>
                <a:latin typeface="Calibri" panose="020F0502020204030204"/>
                <a:ea typeface="Arial Unicode MS" pitchFamily="34" charset="-128"/>
                <a:cs typeface="Arial Unicode MS" pitchFamily="34" charset="-128"/>
              </a:rPr>
              <a:t>to be </a:t>
            </a:r>
            <a:r>
              <a:rPr lang="en-US" sz="2400" b="1" kern="0" dirty="0">
                <a:solidFill>
                  <a:srgbClr val="9D0E2D"/>
                </a:solidFill>
                <a:latin typeface="Calibri" panose="020F0502020204030204"/>
                <a:ea typeface="Arial Unicode MS" pitchFamily="34" charset="-128"/>
                <a:cs typeface="Arial Unicode MS" pitchFamily="34" charset="-128"/>
              </a:rPr>
              <a:t>long-term debt free in 36 months </a:t>
            </a:r>
            <a:endParaRPr kumimoji="0" lang="en-US" sz="2400" b="1" i="0" u="none" strike="noStrike" kern="0" cap="none" spc="0" normalizeH="0" baseline="0" noProof="0" dirty="0">
              <a:ln>
                <a:noFill/>
              </a:ln>
              <a:solidFill>
                <a:srgbClr val="9D0E2D"/>
              </a:solidFill>
              <a:effectLst/>
              <a:uLnTx/>
              <a:uFillTx/>
              <a:latin typeface="Calibri" panose="020F0502020204030204"/>
              <a:ea typeface="Arial Unicode MS" pitchFamily="34" charset="-128"/>
              <a:cs typeface="Arial Unicode MS" pitchFamily="34" charset="-128"/>
            </a:endParaRPr>
          </a:p>
        </p:txBody>
      </p:sp>
    </p:spTree>
    <p:extLst>
      <p:ext uri="{BB962C8B-B14F-4D97-AF65-F5344CB8AC3E}">
        <p14:creationId xmlns:p14="http://schemas.microsoft.com/office/powerpoint/2010/main" val="155495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xmlns="" id="{A0CEAB49-8399-4877-86D2-905958295565}"/>
              </a:ext>
            </a:extLst>
          </p:cNvPr>
          <p:cNvSpPr/>
          <p:nvPr/>
        </p:nvSpPr>
        <p:spPr bwMode="gray">
          <a:xfrm>
            <a:off x="7096" y="1084360"/>
            <a:ext cx="12184904" cy="5036928"/>
          </a:xfrm>
          <a:prstGeom prst="rect">
            <a:avLst/>
          </a:prstGeom>
          <a:solidFill>
            <a:srgbClr val="E4F6DC"/>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101" name="Title 1">
            <a:extLst>
              <a:ext uri="{FF2B5EF4-FFF2-40B4-BE49-F238E27FC236}">
                <a16:creationId xmlns:a16="http://schemas.microsoft.com/office/drawing/2014/main" xmlns="" id="{0F556EC0-F0D7-4724-A5F7-78A7C4C045CC}"/>
              </a:ext>
            </a:extLst>
          </p:cNvPr>
          <p:cNvSpPr>
            <a:spLocks noGrp="1"/>
          </p:cNvSpPr>
          <p:nvPr>
            <p:ph type="title"/>
          </p:nvPr>
        </p:nvSpPr>
        <p:spPr>
          <a:xfrm>
            <a:off x="-85638" y="-285583"/>
            <a:ext cx="8462524" cy="1681229"/>
          </a:xfrm>
        </p:spPr>
        <p:txBody>
          <a:bodyPr wrap="square" lIns="0" tIns="0" rIns="0" bIns="0">
            <a:spAutoFit/>
          </a:bodyPr>
          <a:lstStyle/>
          <a:p>
            <a:r>
              <a:rPr lang="en-US" sz="11500" dirty="0">
                <a:solidFill>
                  <a:srgbClr val="006400"/>
                </a:solidFill>
              </a:rPr>
              <a:t>F</a:t>
            </a:r>
            <a:r>
              <a:rPr lang="en-US" sz="3600" dirty="0">
                <a:solidFill>
                  <a:srgbClr val="006400"/>
                </a:solidFill>
              </a:rPr>
              <a:t>inancial health</a:t>
            </a:r>
            <a:endParaRPr lang="en-ID" sz="3600" dirty="0">
              <a:solidFill>
                <a:srgbClr val="006400"/>
              </a:solidFill>
            </a:endParaRPr>
          </a:p>
        </p:txBody>
      </p:sp>
      <p:sp>
        <p:nvSpPr>
          <p:cNvPr id="56" name="Rectangle 55">
            <a:extLst>
              <a:ext uri="{FF2B5EF4-FFF2-40B4-BE49-F238E27FC236}">
                <a16:creationId xmlns:a16="http://schemas.microsoft.com/office/drawing/2014/main" xmlns="" id="{F2130CF3-E14A-4285-BAA6-679365A27BCB}"/>
              </a:ext>
            </a:extLst>
          </p:cNvPr>
          <p:cNvSpPr/>
          <p:nvPr/>
        </p:nvSpPr>
        <p:spPr>
          <a:xfrm>
            <a:off x="6191536" y="2633622"/>
            <a:ext cx="5703747" cy="229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grpSp>
        <p:nvGrpSpPr>
          <p:cNvPr id="4" name="Group 3">
            <a:extLst>
              <a:ext uri="{FF2B5EF4-FFF2-40B4-BE49-F238E27FC236}">
                <a16:creationId xmlns:a16="http://schemas.microsoft.com/office/drawing/2014/main" xmlns="" id="{56F1C2D5-63B7-453F-9CBF-6968A9D7F3BB}"/>
              </a:ext>
            </a:extLst>
          </p:cNvPr>
          <p:cNvGrpSpPr/>
          <p:nvPr/>
        </p:nvGrpSpPr>
        <p:grpSpPr>
          <a:xfrm>
            <a:off x="4270247" y="2776980"/>
            <a:ext cx="7817309" cy="1910650"/>
            <a:chOff x="4080413" y="1829102"/>
            <a:chExt cx="7817309" cy="1910650"/>
          </a:xfrm>
        </p:grpSpPr>
        <p:sp>
          <p:nvSpPr>
            <p:cNvPr id="63" name="Rectangle 62">
              <a:extLst>
                <a:ext uri="{FF2B5EF4-FFF2-40B4-BE49-F238E27FC236}">
                  <a16:creationId xmlns:a16="http://schemas.microsoft.com/office/drawing/2014/main" xmlns="" id="{49749DDF-D831-4F1E-9CFD-3DCE501144DA}"/>
                </a:ext>
              </a:extLst>
            </p:cNvPr>
            <p:cNvSpPr/>
            <p:nvPr/>
          </p:nvSpPr>
          <p:spPr>
            <a:xfrm>
              <a:off x="6793554" y="2937856"/>
              <a:ext cx="5104168" cy="615553"/>
            </a:xfrm>
            <a:prstGeom prst="rect">
              <a:avLst/>
            </a:prstGeom>
          </p:spPr>
          <p:txBody>
            <a:bodyPr wrap="square" lIns="0" tIns="0" rIns="0" bIns="0" anchor="ctr" anchorCtr="0">
              <a:spAutoFit/>
            </a:bodyPr>
            <a:lstStyle/>
            <a:p>
              <a:pPr defTabSz="457200">
                <a:defRPr/>
              </a:pPr>
              <a:r>
                <a:rPr lang="en-US" sz="1600" b="1" dirty="0">
                  <a:solidFill>
                    <a:prstClr val="black"/>
                  </a:solidFill>
                  <a:latin typeface="Segoe UI" panose="020B0502040204020203" pitchFamily="34" charset="0"/>
                  <a:cs typeface="Segoe UI" panose="020B0502040204020203" pitchFamily="34" charset="0"/>
                </a:rPr>
                <a:t>Optimizing Cash Flow:</a:t>
              </a:r>
            </a:p>
            <a:p>
              <a:pPr marL="171450" indent="-171450" defTabSz="457200">
                <a:buFont typeface="Arial" panose="020B0604020202020204" pitchFamily="34" charset="0"/>
                <a:buChar char="•"/>
                <a:defRPr/>
              </a:pPr>
              <a:r>
                <a:rPr lang="en-US" sz="1200" dirty="0">
                  <a:solidFill>
                    <a:prstClr val="black"/>
                  </a:solidFill>
                  <a:latin typeface="Segoe UI" panose="020B0502040204020203" pitchFamily="34" charset="0"/>
                  <a:cs typeface="Segoe UI" panose="020B0502040204020203" pitchFamily="34" charset="0"/>
                </a:rPr>
                <a:t>Reduced WC across both business divisions behind new-policy terms, already implemented in 2023 and will have full year dividends in 2024</a:t>
              </a:r>
            </a:p>
          </p:txBody>
        </p:sp>
        <p:grpSp>
          <p:nvGrpSpPr>
            <p:cNvPr id="3" name="Group 2">
              <a:extLst>
                <a:ext uri="{FF2B5EF4-FFF2-40B4-BE49-F238E27FC236}">
                  <a16:creationId xmlns:a16="http://schemas.microsoft.com/office/drawing/2014/main" xmlns="" id="{60BE0308-50A0-44C0-B6DF-F45206A5CF6E}"/>
                </a:ext>
              </a:extLst>
            </p:cNvPr>
            <p:cNvGrpSpPr/>
            <p:nvPr/>
          </p:nvGrpSpPr>
          <p:grpSpPr>
            <a:xfrm>
              <a:off x="4080413" y="1829102"/>
              <a:ext cx="7753338" cy="1910650"/>
              <a:chOff x="4080413" y="1829102"/>
              <a:chExt cx="7753338" cy="1910650"/>
            </a:xfrm>
          </p:grpSpPr>
          <p:grpSp>
            <p:nvGrpSpPr>
              <p:cNvPr id="57" name="Group 56">
                <a:extLst>
                  <a:ext uri="{FF2B5EF4-FFF2-40B4-BE49-F238E27FC236}">
                    <a16:creationId xmlns:a16="http://schemas.microsoft.com/office/drawing/2014/main" xmlns="" id="{39FC0DDF-2EB4-430D-B6EC-AA50E2FC41B6}"/>
                  </a:ext>
                </a:extLst>
              </p:cNvPr>
              <p:cNvGrpSpPr/>
              <p:nvPr/>
            </p:nvGrpSpPr>
            <p:grpSpPr>
              <a:xfrm>
                <a:off x="6767784" y="2688465"/>
                <a:ext cx="4665575" cy="1051287"/>
                <a:chOff x="4296229" y="2692400"/>
                <a:chExt cx="8984342" cy="1153886"/>
              </a:xfrm>
            </p:grpSpPr>
            <p:cxnSp>
              <p:nvCxnSpPr>
                <p:cNvPr id="127" name="Straight Connector 126">
                  <a:extLst>
                    <a:ext uri="{FF2B5EF4-FFF2-40B4-BE49-F238E27FC236}">
                      <a16:creationId xmlns:a16="http://schemas.microsoft.com/office/drawing/2014/main" xmlns="" id="{36212DD1-B029-45F4-9CD0-7607A4EC6766}"/>
                    </a:ext>
                  </a:extLst>
                </p:cNvPr>
                <p:cNvCxnSpPr/>
                <p:nvPr/>
              </p:nvCxnSpPr>
              <p:spPr>
                <a:xfrm>
                  <a:off x="4296229" y="2692400"/>
                  <a:ext cx="89843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23814EE9-567D-4E19-9AF7-619A5A11F210}"/>
                    </a:ext>
                  </a:extLst>
                </p:cNvPr>
                <p:cNvCxnSpPr/>
                <p:nvPr/>
              </p:nvCxnSpPr>
              <p:spPr>
                <a:xfrm>
                  <a:off x="4296229" y="3846286"/>
                  <a:ext cx="89843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8" name="Oval 57">
                <a:extLst>
                  <a:ext uri="{FF2B5EF4-FFF2-40B4-BE49-F238E27FC236}">
                    <a16:creationId xmlns:a16="http://schemas.microsoft.com/office/drawing/2014/main" xmlns="" id="{D9ACAD80-50A2-46AE-B2C5-4B33A8503061}"/>
                  </a:ext>
                </a:extLst>
              </p:cNvPr>
              <p:cNvSpPr/>
              <p:nvPr/>
            </p:nvSpPr>
            <p:spPr>
              <a:xfrm>
                <a:off x="5818959" y="1846693"/>
                <a:ext cx="663725" cy="601679"/>
              </a:xfrm>
              <a:prstGeom prst="ellipse">
                <a:avLst/>
              </a:prstGeom>
              <a:solidFill>
                <a:srgbClr val="00640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xmlns="" id="{E8CE2741-7964-4B22-8E1F-FC1F60AED0FC}"/>
                  </a:ext>
                </a:extLst>
              </p:cNvPr>
              <p:cNvSpPr/>
              <p:nvPr/>
            </p:nvSpPr>
            <p:spPr>
              <a:xfrm>
                <a:off x="5818959" y="2913267"/>
                <a:ext cx="663725" cy="601679"/>
              </a:xfrm>
              <a:prstGeom prst="ellipse">
                <a:avLst/>
              </a:prstGeom>
              <a:solidFill>
                <a:srgbClr val="00640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xmlns="" id="{55E6292C-3366-4E3E-AF6D-A27E8A8F3F7B}"/>
                  </a:ext>
                </a:extLst>
              </p:cNvPr>
              <p:cNvSpPr/>
              <p:nvPr/>
            </p:nvSpPr>
            <p:spPr>
              <a:xfrm>
                <a:off x="6746965" y="1869008"/>
                <a:ext cx="5086786" cy="646331"/>
              </a:xfrm>
              <a:prstGeom prst="rect">
                <a:avLst/>
              </a:prstGeom>
            </p:spPr>
            <p:txBody>
              <a:bodyPr wrap="square" lIns="0" tIns="0" rIns="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Segoe UI" panose="020B0502040204020203" pitchFamily="34" charset="0"/>
                    <a:cs typeface="Segoe UI" panose="020B0502040204020203" pitchFamily="34" charset="0"/>
                  </a:rPr>
                  <a:t>Consistent Focus on Long-Term Debt Reduction </a:t>
                </a: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p>
              <a:p>
                <a:pPr lvl="0" defTabSz="457200">
                  <a:defRPr/>
                </a:pPr>
                <a:r>
                  <a:rPr lang="en-US" sz="1200" dirty="0">
                    <a:solidFill>
                      <a:prstClr val="black"/>
                    </a:solidFill>
                    <a:latin typeface="Segoe UI" panose="020B0502040204020203" pitchFamily="34" charset="0"/>
                    <a:cs typeface="Segoe UI" panose="020B0502040204020203" pitchFamily="34" charset="0"/>
                  </a:rPr>
                  <a:t>On track to reduce debt by </a:t>
                </a:r>
                <a:r>
                  <a:rPr lang="en-US" sz="1400" b="1" dirty="0">
                    <a:solidFill>
                      <a:srgbClr val="FF0000"/>
                    </a:solidFill>
                    <a:latin typeface="Segoe UI" panose="020B0502040204020203" pitchFamily="34" charset="0"/>
                    <a:cs typeface="Segoe UI" panose="020B0502040204020203" pitchFamily="34" charset="0"/>
                  </a:rPr>
                  <a:t>2/3</a:t>
                </a:r>
                <a:r>
                  <a:rPr lang="en-US" sz="1400" b="1" baseline="30000" dirty="0">
                    <a:solidFill>
                      <a:srgbClr val="FF0000"/>
                    </a:solidFill>
                    <a:latin typeface="Segoe UI" panose="020B0502040204020203" pitchFamily="34" charset="0"/>
                    <a:cs typeface="Segoe UI" panose="020B0502040204020203" pitchFamily="34" charset="0"/>
                  </a:rPr>
                  <a:t>rd</a:t>
                </a:r>
                <a:r>
                  <a:rPr lang="en-US" sz="1400" b="1" dirty="0">
                    <a:solidFill>
                      <a:srgbClr val="FF0000"/>
                    </a:solidFill>
                    <a:latin typeface="Segoe UI" panose="020B0502040204020203" pitchFamily="34" charset="0"/>
                    <a:cs typeface="Segoe UI" panose="020B0502040204020203" pitchFamily="34" charset="0"/>
                  </a:rPr>
                  <a:t> in 2024 vs. 2021 </a:t>
                </a:r>
                <a:endParaRPr lang="en-US" sz="1200" b="1" dirty="0">
                  <a:solidFill>
                    <a:srgbClr val="FF0000"/>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4" name="Rectangle 63">
                <a:extLst>
                  <a:ext uri="{FF2B5EF4-FFF2-40B4-BE49-F238E27FC236}">
                    <a16:creationId xmlns:a16="http://schemas.microsoft.com/office/drawing/2014/main" xmlns="" id="{E484475D-64D5-48F2-843B-F77EF98714E4}"/>
                  </a:ext>
                </a:extLst>
              </p:cNvPr>
              <p:cNvSpPr/>
              <p:nvPr/>
            </p:nvSpPr>
            <p:spPr>
              <a:xfrm>
                <a:off x="4080413" y="1829102"/>
                <a:ext cx="5086782" cy="184667"/>
              </a:xfrm>
              <a:prstGeom prst="rect">
                <a:avLst/>
              </a:prstGeom>
            </p:spPr>
            <p:txBody>
              <a:bodyPr wrap="square" lIns="0" tIns="0" rIns="0" bIns="0" anchor="ctr" anchorCtr="0">
                <a:spAutoFit/>
              </a:bodyPr>
              <a:lstStyle/>
              <a:p>
                <a:pPr lvl="0" defTabSz="457200">
                  <a:defRPr/>
                </a:pPr>
                <a:endParaRPr lang="en-US" sz="1200" b="1" dirty="0">
                  <a:solidFill>
                    <a:prstClr val="black"/>
                  </a:solidFill>
                  <a:latin typeface="Segoe UI" panose="020B0502040204020203" pitchFamily="34" charset="0"/>
                  <a:cs typeface="Segoe UI" panose="020B0502040204020203" pitchFamily="34" charset="0"/>
                </a:endParaRPr>
              </a:p>
            </p:txBody>
          </p:sp>
          <p:grpSp>
            <p:nvGrpSpPr>
              <p:cNvPr id="77" name="Group 76">
                <a:extLst>
                  <a:ext uri="{FF2B5EF4-FFF2-40B4-BE49-F238E27FC236}">
                    <a16:creationId xmlns:a16="http://schemas.microsoft.com/office/drawing/2014/main" xmlns="" id="{D355D9AB-CCF5-4ED0-BB86-54D3DA2C6774}"/>
                  </a:ext>
                </a:extLst>
              </p:cNvPr>
              <p:cNvGrpSpPr/>
              <p:nvPr/>
            </p:nvGrpSpPr>
            <p:grpSpPr>
              <a:xfrm>
                <a:off x="6045304" y="2024197"/>
                <a:ext cx="207397" cy="246673"/>
                <a:chOff x="7759675" y="723900"/>
                <a:chExt cx="274663" cy="360363"/>
              </a:xfrm>
              <a:solidFill>
                <a:schemeClr val="bg1"/>
              </a:solidFill>
            </p:grpSpPr>
            <p:sp>
              <p:nvSpPr>
                <p:cNvPr id="98" name="Freeform 1542">
                  <a:extLst>
                    <a:ext uri="{FF2B5EF4-FFF2-40B4-BE49-F238E27FC236}">
                      <a16:creationId xmlns:a16="http://schemas.microsoft.com/office/drawing/2014/main" xmlns="" id="{E3B37D8E-7D77-4AF5-AFDF-D5820F620351}"/>
                    </a:ext>
                  </a:extLst>
                </p:cNvPr>
                <p:cNvSpPr>
                  <a:spLocks/>
                </p:cNvSpPr>
                <p:nvPr/>
              </p:nvSpPr>
              <p:spPr bwMode="auto">
                <a:xfrm>
                  <a:off x="7820025" y="798513"/>
                  <a:ext cx="68263" cy="117475"/>
                </a:xfrm>
                <a:custGeom>
                  <a:avLst/>
                  <a:gdLst>
                    <a:gd name="T0" fmla="*/ 9 w 18"/>
                    <a:gd name="T1" fmla="*/ 31 h 31"/>
                    <a:gd name="T2" fmla="*/ 0 w 18"/>
                    <a:gd name="T3" fmla="*/ 23 h 31"/>
                    <a:gd name="T4" fmla="*/ 2 w 18"/>
                    <a:gd name="T5" fmla="*/ 21 h 31"/>
                    <a:gd name="T6" fmla="*/ 4 w 18"/>
                    <a:gd name="T7" fmla="*/ 23 h 31"/>
                    <a:gd name="T8" fmla="*/ 9 w 18"/>
                    <a:gd name="T9" fmla="*/ 27 h 31"/>
                    <a:gd name="T10" fmla="*/ 14 w 18"/>
                    <a:gd name="T11" fmla="*/ 23 h 31"/>
                    <a:gd name="T12" fmla="*/ 9 w 18"/>
                    <a:gd name="T13" fmla="*/ 18 h 31"/>
                    <a:gd name="T14" fmla="*/ 0 w 18"/>
                    <a:gd name="T15" fmla="*/ 9 h 31"/>
                    <a:gd name="T16" fmla="*/ 9 w 18"/>
                    <a:gd name="T17" fmla="*/ 0 h 31"/>
                    <a:gd name="T18" fmla="*/ 18 w 18"/>
                    <a:gd name="T19" fmla="*/ 9 h 31"/>
                    <a:gd name="T20" fmla="*/ 16 w 18"/>
                    <a:gd name="T21" fmla="*/ 11 h 31"/>
                    <a:gd name="T22" fmla="*/ 14 w 18"/>
                    <a:gd name="T23" fmla="*/ 9 h 31"/>
                    <a:gd name="T24" fmla="*/ 9 w 18"/>
                    <a:gd name="T25" fmla="*/ 4 h 31"/>
                    <a:gd name="T26" fmla="*/ 4 w 18"/>
                    <a:gd name="T27" fmla="*/ 9 h 31"/>
                    <a:gd name="T28" fmla="*/ 9 w 18"/>
                    <a:gd name="T29" fmla="*/ 14 h 31"/>
                    <a:gd name="T30" fmla="*/ 18 w 18"/>
                    <a:gd name="T31" fmla="*/ 23 h 31"/>
                    <a:gd name="T32" fmla="*/ 9 w 1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1">
                      <a:moveTo>
                        <a:pt x="9" y="31"/>
                      </a:moveTo>
                      <a:cubicBezTo>
                        <a:pt x="4" y="31"/>
                        <a:pt x="0" y="28"/>
                        <a:pt x="0" y="23"/>
                      </a:cubicBezTo>
                      <a:cubicBezTo>
                        <a:pt x="0" y="22"/>
                        <a:pt x="1" y="21"/>
                        <a:pt x="2" y="21"/>
                      </a:cubicBezTo>
                      <a:cubicBezTo>
                        <a:pt x="3" y="21"/>
                        <a:pt x="4" y="22"/>
                        <a:pt x="4" y="23"/>
                      </a:cubicBezTo>
                      <a:cubicBezTo>
                        <a:pt x="4" y="25"/>
                        <a:pt x="6" y="27"/>
                        <a:pt x="9" y="27"/>
                      </a:cubicBezTo>
                      <a:cubicBezTo>
                        <a:pt x="12" y="27"/>
                        <a:pt x="14" y="25"/>
                        <a:pt x="14" y="23"/>
                      </a:cubicBezTo>
                      <a:cubicBezTo>
                        <a:pt x="14" y="20"/>
                        <a:pt x="12" y="18"/>
                        <a:pt x="9" y="18"/>
                      </a:cubicBezTo>
                      <a:cubicBezTo>
                        <a:pt x="4" y="18"/>
                        <a:pt x="0" y="14"/>
                        <a:pt x="0" y="9"/>
                      </a:cubicBezTo>
                      <a:cubicBezTo>
                        <a:pt x="0" y="4"/>
                        <a:pt x="4" y="0"/>
                        <a:pt x="9" y="0"/>
                      </a:cubicBezTo>
                      <a:cubicBezTo>
                        <a:pt x="14" y="0"/>
                        <a:pt x="18" y="4"/>
                        <a:pt x="18" y="9"/>
                      </a:cubicBezTo>
                      <a:cubicBezTo>
                        <a:pt x="18" y="10"/>
                        <a:pt x="17" y="11"/>
                        <a:pt x="16" y="11"/>
                      </a:cubicBezTo>
                      <a:cubicBezTo>
                        <a:pt x="15" y="11"/>
                        <a:pt x="14" y="10"/>
                        <a:pt x="14" y="9"/>
                      </a:cubicBezTo>
                      <a:cubicBezTo>
                        <a:pt x="14" y="7"/>
                        <a:pt x="12" y="4"/>
                        <a:pt x="9" y="4"/>
                      </a:cubicBezTo>
                      <a:cubicBezTo>
                        <a:pt x="6" y="4"/>
                        <a:pt x="4" y="7"/>
                        <a:pt x="4" y="9"/>
                      </a:cubicBezTo>
                      <a:cubicBezTo>
                        <a:pt x="4" y="12"/>
                        <a:pt x="6" y="14"/>
                        <a:pt x="9" y="14"/>
                      </a:cubicBezTo>
                      <a:cubicBezTo>
                        <a:pt x="14" y="14"/>
                        <a:pt x="18" y="18"/>
                        <a:pt x="18" y="23"/>
                      </a:cubicBezTo>
                      <a:cubicBezTo>
                        <a:pt x="18" y="28"/>
                        <a:pt x="14" y="31"/>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1543">
                  <a:extLst>
                    <a:ext uri="{FF2B5EF4-FFF2-40B4-BE49-F238E27FC236}">
                      <a16:creationId xmlns:a16="http://schemas.microsoft.com/office/drawing/2014/main" xmlns="" id="{AE8ED564-E7EA-4AAA-B725-3135505A3CA1}"/>
                    </a:ext>
                  </a:extLst>
                </p:cNvPr>
                <p:cNvSpPr>
                  <a:spLocks/>
                </p:cNvSpPr>
                <p:nvPr/>
              </p:nvSpPr>
              <p:spPr bwMode="auto">
                <a:xfrm>
                  <a:off x="7847013" y="900113"/>
                  <a:ext cx="14288" cy="34925"/>
                </a:xfrm>
                <a:custGeom>
                  <a:avLst/>
                  <a:gdLst>
                    <a:gd name="T0" fmla="*/ 2 w 4"/>
                    <a:gd name="T1" fmla="*/ 9 h 9"/>
                    <a:gd name="T2" fmla="*/ 0 w 4"/>
                    <a:gd name="T3" fmla="*/ 7 h 9"/>
                    <a:gd name="T4" fmla="*/ 0 w 4"/>
                    <a:gd name="T5" fmla="*/ 2 h 9"/>
                    <a:gd name="T6" fmla="*/ 2 w 4"/>
                    <a:gd name="T7" fmla="*/ 0 h 9"/>
                    <a:gd name="T8" fmla="*/ 4 w 4"/>
                    <a:gd name="T9" fmla="*/ 2 h 9"/>
                    <a:gd name="T10" fmla="*/ 4 w 4"/>
                    <a:gd name="T11" fmla="*/ 7 h 9"/>
                    <a:gd name="T12" fmla="*/ 2 w 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2" y="9"/>
                      </a:moveTo>
                      <a:cubicBezTo>
                        <a:pt x="1" y="9"/>
                        <a:pt x="0" y="8"/>
                        <a:pt x="0" y="7"/>
                      </a:cubicBezTo>
                      <a:cubicBezTo>
                        <a:pt x="0" y="2"/>
                        <a:pt x="0" y="2"/>
                        <a:pt x="0" y="2"/>
                      </a:cubicBezTo>
                      <a:cubicBezTo>
                        <a:pt x="0" y="1"/>
                        <a:pt x="1" y="0"/>
                        <a:pt x="2" y="0"/>
                      </a:cubicBezTo>
                      <a:cubicBezTo>
                        <a:pt x="3" y="0"/>
                        <a:pt x="4" y="1"/>
                        <a:pt x="4" y="2"/>
                      </a:cubicBezTo>
                      <a:cubicBezTo>
                        <a:pt x="4" y="7"/>
                        <a:pt x="4" y="7"/>
                        <a:pt x="4" y="7"/>
                      </a:cubicBezTo>
                      <a:cubicBezTo>
                        <a:pt x="4" y="8"/>
                        <a:pt x="3" y="9"/>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1544">
                  <a:extLst>
                    <a:ext uri="{FF2B5EF4-FFF2-40B4-BE49-F238E27FC236}">
                      <a16:creationId xmlns:a16="http://schemas.microsoft.com/office/drawing/2014/main" xmlns="" id="{7937F377-EF16-400B-B922-002AC3743E62}"/>
                    </a:ext>
                  </a:extLst>
                </p:cNvPr>
                <p:cNvSpPr>
                  <a:spLocks/>
                </p:cNvSpPr>
                <p:nvPr/>
              </p:nvSpPr>
              <p:spPr bwMode="auto">
                <a:xfrm>
                  <a:off x="7847013" y="784225"/>
                  <a:ext cx="14288" cy="30163"/>
                </a:xfrm>
                <a:custGeom>
                  <a:avLst/>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8"/>
                        <a:pt x="0" y="6"/>
                      </a:cubicBezTo>
                      <a:cubicBezTo>
                        <a:pt x="0" y="2"/>
                        <a:pt x="0" y="2"/>
                        <a:pt x="0" y="2"/>
                      </a:cubicBezTo>
                      <a:cubicBezTo>
                        <a:pt x="0" y="1"/>
                        <a:pt x="1" y="0"/>
                        <a:pt x="2" y="0"/>
                      </a:cubicBezTo>
                      <a:cubicBezTo>
                        <a:pt x="3" y="0"/>
                        <a:pt x="4" y="1"/>
                        <a:pt x="4" y="2"/>
                      </a:cubicBezTo>
                      <a:cubicBezTo>
                        <a:pt x="4" y="6"/>
                        <a:pt x="4" y="6"/>
                        <a:pt x="4" y="6"/>
                      </a:cubicBezTo>
                      <a:cubicBezTo>
                        <a:pt x="4" y="8"/>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1545">
                  <a:extLst>
                    <a:ext uri="{FF2B5EF4-FFF2-40B4-BE49-F238E27FC236}">
                      <a16:creationId xmlns:a16="http://schemas.microsoft.com/office/drawing/2014/main" xmlns="" id="{B4402A7E-3509-431B-ADA6-3FFBB8AE8C44}"/>
                    </a:ext>
                  </a:extLst>
                </p:cNvPr>
                <p:cNvSpPr>
                  <a:spLocks noEditPoints="1"/>
                </p:cNvSpPr>
                <p:nvPr/>
              </p:nvSpPr>
              <p:spPr bwMode="auto">
                <a:xfrm>
                  <a:off x="7759675" y="723900"/>
                  <a:ext cx="269875" cy="360363"/>
                </a:xfrm>
                <a:custGeom>
                  <a:avLst/>
                  <a:gdLst>
                    <a:gd name="T0" fmla="*/ 70 w 72"/>
                    <a:gd name="T1" fmla="*/ 96 h 96"/>
                    <a:gd name="T2" fmla="*/ 2 w 72"/>
                    <a:gd name="T3" fmla="*/ 96 h 96"/>
                    <a:gd name="T4" fmla="*/ 0 w 72"/>
                    <a:gd name="T5" fmla="*/ 94 h 96"/>
                    <a:gd name="T6" fmla="*/ 0 w 72"/>
                    <a:gd name="T7" fmla="*/ 2 h 96"/>
                    <a:gd name="T8" fmla="*/ 2 w 72"/>
                    <a:gd name="T9" fmla="*/ 0 h 96"/>
                    <a:gd name="T10" fmla="*/ 46 w 72"/>
                    <a:gd name="T11" fmla="*/ 0 h 96"/>
                    <a:gd name="T12" fmla="*/ 47 w 72"/>
                    <a:gd name="T13" fmla="*/ 1 h 96"/>
                    <a:gd name="T14" fmla="*/ 71 w 72"/>
                    <a:gd name="T15" fmla="*/ 25 h 96"/>
                    <a:gd name="T16" fmla="*/ 72 w 72"/>
                    <a:gd name="T17" fmla="*/ 26 h 96"/>
                    <a:gd name="T18" fmla="*/ 72 w 72"/>
                    <a:gd name="T19" fmla="*/ 94 h 96"/>
                    <a:gd name="T20" fmla="*/ 70 w 72"/>
                    <a:gd name="T21" fmla="*/ 96 h 96"/>
                    <a:gd name="T22" fmla="*/ 4 w 72"/>
                    <a:gd name="T23" fmla="*/ 92 h 96"/>
                    <a:gd name="T24" fmla="*/ 68 w 72"/>
                    <a:gd name="T25" fmla="*/ 92 h 96"/>
                    <a:gd name="T26" fmla="*/ 68 w 72"/>
                    <a:gd name="T27" fmla="*/ 27 h 96"/>
                    <a:gd name="T28" fmla="*/ 45 w 72"/>
                    <a:gd name="T29" fmla="*/ 4 h 96"/>
                    <a:gd name="T30" fmla="*/ 4 w 72"/>
                    <a:gd name="T31" fmla="*/ 4 h 96"/>
                    <a:gd name="T32" fmla="*/ 4 w 72"/>
                    <a:gd name="T33"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96">
                      <a:moveTo>
                        <a:pt x="70" y="96"/>
                      </a:moveTo>
                      <a:cubicBezTo>
                        <a:pt x="2" y="96"/>
                        <a:pt x="2" y="96"/>
                        <a:pt x="2" y="96"/>
                      </a:cubicBezTo>
                      <a:cubicBezTo>
                        <a:pt x="1" y="96"/>
                        <a:pt x="0" y="95"/>
                        <a:pt x="0" y="94"/>
                      </a:cubicBezTo>
                      <a:cubicBezTo>
                        <a:pt x="0" y="2"/>
                        <a:pt x="0" y="2"/>
                        <a:pt x="0" y="2"/>
                      </a:cubicBezTo>
                      <a:cubicBezTo>
                        <a:pt x="0" y="1"/>
                        <a:pt x="1" y="0"/>
                        <a:pt x="2" y="0"/>
                      </a:cubicBezTo>
                      <a:cubicBezTo>
                        <a:pt x="46" y="0"/>
                        <a:pt x="46" y="0"/>
                        <a:pt x="46" y="0"/>
                      </a:cubicBezTo>
                      <a:cubicBezTo>
                        <a:pt x="47" y="0"/>
                        <a:pt x="47" y="0"/>
                        <a:pt x="47" y="1"/>
                      </a:cubicBezTo>
                      <a:cubicBezTo>
                        <a:pt x="71" y="25"/>
                        <a:pt x="71" y="25"/>
                        <a:pt x="71" y="25"/>
                      </a:cubicBezTo>
                      <a:cubicBezTo>
                        <a:pt x="72" y="25"/>
                        <a:pt x="72" y="25"/>
                        <a:pt x="72" y="26"/>
                      </a:cubicBezTo>
                      <a:cubicBezTo>
                        <a:pt x="72" y="94"/>
                        <a:pt x="72" y="94"/>
                        <a:pt x="72" y="94"/>
                      </a:cubicBezTo>
                      <a:cubicBezTo>
                        <a:pt x="72" y="95"/>
                        <a:pt x="71" y="96"/>
                        <a:pt x="70" y="96"/>
                      </a:cubicBezTo>
                      <a:close/>
                      <a:moveTo>
                        <a:pt x="4" y="92"/>
                      </a:moveTo>
                      <a:cubicBezTo>
                        <a:pt x="68" y="92"/>
                        <a:pt x="68" y="92"/>
                        <a:pt x="68" y="92"/>
                      </a:cubicBezTo>
                      <a:cubicBezTo>
                        <a:pt x="68" y="27"/>
                        <a:pt x="68" y="27"/>
                        <a:pt x="68" y="27"/>
                      </a:cubicBezTo>
                      <a:cubicBezTo>
                        <a:pt x="45" y="4"/>
                        <a:pt x="45" y="4"/>
                        <a:pt x="45" y="4"/>
                      </a:cubicBezTo>
                      <a:cubicBezTo>
                        <a:pt x="4" y="4"/>
                        <a:pt x="4" y="4"/>
                        <a:pt x="4" y="4"/>
                      </a:cubicBezTo>
                      <a:lnTo>
                        <a:pt x="4"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546">
                  <a:extLst>
                    <a:ext uri="{FF2B5EF4-FFF2-40B4-BE49-F238E27FC236}">
                      <a16:creationId xmlns:a16="http://schemas.microsoft.com/office/drawing/2014/main" xmlns="" id="{98ECD8DF-FDDF-459B-A4EF-1C217A068503}"/>
                    </a:ext>
                  </a:extLst>
                </p:cNvPr>
                <p:cNvSpPr>
                  <a:spLocks/>
                </p:cNvSpPr>
                <p:nvPr/>
              </p:nvSpPr>
              <p:spPr bwMode="auto">
                <a:xfrm>
                  <a:off x="7929563" y="723900"/>
                  <a:ext cx="104775" cy="104775"/>
                </a:xfrm>
                <a:custGeom>
                  <a:avLst/>
                  <a:gdLst>
                    <a:gd name="T0" fmla="*/ 26 w 28"/>
                    <a:gd name="T1" fmla="*/ 28 h 28"/>
                    <a:gd name="T2" fmla="*/ 2 w 28"/>
                    <a:gd name="T3" fmla="*/ 28 h 28"/>
                    <a:gd name="T4" fmla="*/ 0 w 28"/>
                    <a:gd name="T5" fmla="*/ 26 h 28"/>
                    <a:gd name="T6" fmla="*/ 0 w 28"/>
                    <a:gd name="T7" fmla="*/ 2 h 28"/>
                    <a:gd name="T8" fmla="*/ 2 w 28"/>
                    <a:gd name="T9" fmla="*/ 0 h 28"/>
                    <a:gd name="T10" fmla="*/ 4 w 28"/>
                    <a:gd name="T11" fmla="*/ 2 h 28"/>
                    <a:gd name="T12" fmla="*/ 4 w 28"/>
                    <a:gd name="T13" fmla="*/ 24 h 28"/>
                    <a:gd name="T14" fmla="*/ 26 w 28"/>
                    <a:gd name="T15" fmla="*/ 24 h 28"/>
                    <a:gd name="T16" fmla="*/ 28 w 28"/>
                    <a:gd name="T17" fmla="*/ 26 h 28"/>
                    <a:gd name="T18" fmla="*/ 26 w 28"/>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26" y="28"/>
                      </a:moveTo>
                      <a:cubicBezTo>
                        <a:pt x="2" y="28"/>
                        <a:pt x="2" y="28"/>
                        <a:pt x="2" y="28"/>
                      </a:cubicBezTo>
                      <a:cubicBezTo>
                        <a:pt x="1" y="28"/>
                        <a:pt x="0" y="27"/>
                        <a:pt x="0" y="26"/>
                      </a:cubicBezTo>
                      <a:cubicBezTo>
                        <a:pt x="0" y="2"/>
                        <a:pt x="0" y="2"/>
                        <a:pt x="0" y="2"/>
                      </a:cubicBezTo>
                      <a:cubicBezTo>
                        <a:pt x="0" y="1"/>
                        <a:pt x="1" y="0"/>
                        <a:pt x="2" y="0"/>
                      </a:cubicBezTo>
                      <a:cubicBezTo>
                        <a:pt x="3" y="0"/>
                        <a:pt x="4" y="1"/>
                        <a:pt x="4" y="2"/>
                      </a:cubicBezTo>
                      <a:cubicBezTo>
                        <a:pt x="4" y="24"/>
                        <a:pt x="4" y="24"/>
                        <a:pt x="4" y="24"/>
                      </a:cubicBezTo>
                      <a:cubicBezTo>
                        <a:pt x="26" y="24"/>
                        <a:pt x="26" y="24"/>
                        <a:pt x="26" y="24"/>
                      </a:cubicBezTo>
                      <a:cubicBezTo>
                        <a:pt x="27" y="24"/>
                        <a:pt x="28" y="25"/>
                        <a:pt x="28" y="26"/>
                      </a:cubicBezTo>
                      <a:cubicBezTo>
                        <a:pt x="28" y="27"/>
                        <a:pt x="27" y="28"/>
                        <a:pt x="2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1547">
                  <a:extLst>
                    <a:ext uri="{FF2B5EF4-FFF2-40B4-BE49-F238E27FC236}">
                      <a16:creationId xmlns:a16="http://schemas.microsoft.com/office/drawing/2014/main" xmlns="" id="{D0093DE4-8001-41ED-8F54-A1CF71EF12CE}"/>
                    </a:ext>
                  </a:extLst>
                </p:cNvPr>
                <p:cNvSpPr>
                  <a:spLocks/>
                </p:cNvSpPr>
                <p:nvPr/>
              </p:nvSpPr>
              <p:spPr bwMode="auto">
                <a:xfrm>
                  <a:off x="7808913" y="965200"/>
                  <a:ext cx="180975" cy="14288"/>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1548">
                  <a:extLst>
                    <a:ext uri="{FF2B5EF4-FFF2-40B4-BE49-F238E27FC236}">
                      <a16:creationId xmlns:a16="http://schemas.microsoft.com/office/drawing/2014/main" xmlns="" id="{4585F30A-5EB3-4C16-8745-2FB930FDD548}"/>
                    </a:ext>
                  </a:extLst>
                </p:cNvPr>
                <p:cNvSpPr>
                  <a:spLocks/>
                </p:cNvSpPr>
                <p:nvPr/>
              </p:nvSpPr>
              <p:spPr bwMode="auto">
                <a:xfrm>
                  <a:off x="7899400" y="935038"/>
                  <a:ext cx="90488" cy="14288"/>
                </a:xfrm>
                <a:custGeom>
                  <a:avLst/>
                  <a:gdLst>
                    <a:gd name="T0" fmla="*/ 22 w 24"/>
                    <a:gd name="T1" fmla="*/ 4 h 4"/>
                    <a:gd name="T2" fmla="*/ 2 w 24"/>
                    <a:gd name="T3" fmla="*/ 4 h 4"/>
                    <a:gd name="T4" fmla="*/ 0 w 24"/>
                    <a:gd name="T5" fmla="*/ 2 h 4"/>
                    <a:gd name="T6" fmla="*/ 2 w 24"/>
                    <a:gd name="T7" fmla="*/ 0 h 4"/>
                    <a:gd name="T8" fmla="*/ 22 w 24"/>
                    <a:gd name="T9" fmla="*/ 0 h 4"/>
                    <a:gd name="T10" fmla="*/ 24 w 24"/>
                    <a:gd name="T11" fmla="*/ 2 h 4"/>
                    <a:gd name="T12" fmla="*/ 2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4"/>
                      </a:moveTo>
                      <a:cubicBezTo>
                        <a:pt x="2" y="4"/>
                        <a:pt x="2" y="4"/>
                        <a:pt x="2" y="4"/>
                      </a:cubicBezTo>
                      <a:cubicBezTo>
                        <a:pt x="1" y="4"/>
                        <a:pt x="0" y="3"/>
                        <a:pt x="0" y="2"/>
                      </a:cubicBezTo>
                      <a:cubicBezTo>
                        <a:pt x="0" y="1"/>
                        <a:pt x="1" y="0"/>
                        <a:pt x="2" y="0"/>
                      </a:cubicBezTo>
                      <a:cubicBezTo>
                        <a:pt x="22" y="0"/>
                        <a:pt x="22" y="0"/>
                        <a:pt x="22" y="0"/>
                      </a:cubicBezTo>
                      <a:cubicBezTo>
                        <a:pt x="23" y="0"/>
                        <a:pt x="24" y="1"/>
                        <a:pt x="24" y="2"/>
                      </a:cubicBezTo>
                      <a:cubicBezTo>
                        <a:pt x="24" y="3"/>
                        <a:pt x="23" y="4"/>
                        <a:pt x="2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1550">
                  <a:extLst>
                    <a:ext uri="{FF2B5EF4-FFF2-40B4-BE49-F238E27FC236}">
                      <a16:creationId xmlns:a16="http://schemas.microsoft.com/office/drawing/2014/main" xmlns="" id="{9F8FA9EB-65FB-40C2-A75C-B0CF9D7AE00A}"/>
                    </a:ext>
                  </a:extLst>
                </p:cNvPr>
                <p:cNvSpPr>
                  <a:spLocks/>
                </p:cNvSpPr>
                <p:nvPr/>
              </p:nvSpPr>
              <p:spPr bwMode="auto">
                <a:xfrm>
                  <a:off x="7929563" y="904875"/>
                  <a:ext cx="60325" cy="14288"/>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1551">
                  <a:extLst>
                    <a:ext uri="{FF2B5EF4-FFF2-40B4-BE49-F238E27FC236}">
                      <a16:creationId xmlns:a16="http://schemas.microsoft.com/office/drawing/2014/main" xmlns="" id="{FA18A308-97D8-440D-B87E-8F91EB50D387}"/>
                    </a:ext>
                  </a:extLst>
                </p:cNvPr>
                <p:cNvSpPr>
                  <a:spLocks/>
                </p:cNvSpPr>
                <p:nvPr/>
              </p:nvSpPr>
              <p:spPr bwMode="auto">
                <a:xfrm>
                  <a:off x="7929563" y="874713"/>
                  <a:ext cx="60325" cy="14288"/>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1552">
                  <a:extLst>
                    <a:ext uri="{FF2B5EF4-FFF2-40B4-BE49-F238E27FC236}">
                      <a16:creationId xmlns:a16="http://schemas.microsoft.com/office/drawing/2014/main" xmlns="" id="{57DE4460-28A2-4808-91B9-54D77A3A7EC0}"/>
                    </a:ext>
                  </a:extLst>
                </p:cNvPr>
                <p:cNvSpPr>
                  <a:spLocks/>
                </p:cNvSpPr>
                <p:nvPr/>
              </p:nvSpPr>
              <p:spPr bwMode="auto">
                <a:xfrm>
                  <a:off x="7808913" y="993775"/>
                  <a:ext cx="180975" cy="15875"/>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1553">
                  <a:extLst>
                    <a:ext uri="{FF2B5EF4-FFF2-40B4-BE49-F238E27FC236}">
                      <a16:creationId xmlns:a16="http://schemas.microsoft.com/office/drawing/2014/main" xmlns="" id="{8AD8D86E-FDB3-4E8E-9E04-E5F3E3A32988}"/>
                    </a:ext>
                  </a:extLst>
                </p:cNvPr>
                <p:cNvSpPr>
                  <a:spLocks/>
                </p:cNvSpPr>
                <p:nvPr/>
              </p:nvSpPr>
              <p:spPr bwMode="auto">
                <a:xfrm>
                  <a:off x="7808913" y="1023938"/>
                  <a:ext cx="180975" cy="15875"/>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1" name="Group 80">
                <a:extLst>
                  <a:ext uri="{FF2B5EF4-FFF2-40B4-BE49-F238E27FC236}">
                    <a16:creationId xmlns:a16="http://schemas.microsoft.com/office/drawing/2014/main" xmlns="" id="{18EA3FE6-2C65-4CDC-8B75-9DB2410DA77E}"/>
                  </a:ext>
                </a:extLst>
              </p:cNvPr>
              <p:cNvGrpSpPr/>
              <p:nvPr/>
            </p:nvGrpSpPr>
            <p:grpSpPr>
              <a:xfrm>
                <a:off x="6020147" y="3095668"/>
                <a:ext cx="261321" cy="236893"/>
                <a:chOff x="5554663" y="723900"/>
                <a:chExt cx="346075" cy="346076"/>
              </a:xfrm>
              <a:solidFill>
                <a:schemeClr val="bg1"/>
              </a:solidFill>
            </p:grpSpPr>
            <p:sp>
              <p:nvSpPr>
                <p:cNvPr id="82" name="Freeform 1743">
                  <a:extLst>
                    <a:ext uri="{FF2B5EF4-FFF2-40B4-BE49-F238E27FC236}">
                      <a16:creationId xmlns:a16="http://schemas.microsoft.com/office/drawing/2014/main" xmlns="" id="{15E50E8D-B14F-451B-A704-CBDD6D04EE81}"/>
                    </a:ext>
                  </a:extLst>
                </p:cNvPr>
                <p:cNvSpPr>
                  <a:spLocks noEditPoints="1"/>
                </p:cNvSpPr>
                <p:nvPr/>
              </p:nvSpPr>
              <p:spPr bwMode="auto">
                <a:xfrm>
                  <a:off x="5595938" y="765175"/>
                  <a:ext cx="263525" cy="263525"/>
                </a:xfrm>
                <a:custGeom>
                  <a:avLst/>
                  <a:gdLst>
                    <a:gd name="T0" fmla="*/ 35 w 70"/>
                    <a:gd name="T1" fmla="*/ 70 h 70"/>
                    <a:gd name="T2" fmla="*/ 0 w 70"/>
                    <a:gd name="T3" fmla="*/ 35 h 70"/>
                    <a:gd name="T4" fmla="*/ 35 w 70"/>
                    <a:gd name="T5" fmla="*/ 0 h 70"/>
                    <a:gd name="T6" fmla="*/ 70 w 70"/>
                    <a:gd name="T7" fmla="*/ 35 h 70"/>
                    <a:gd name="T8" fmla="*/ 35 w 70"/>
                    <a:gd name="T9" fmla="*/ 70 h 70"/>
                    <a:gd name="T10" fmla="*/ 35 w 70"/>
                    <a:gd name="T11" fmla="*/ 4 h 70"/>
                    <a:gd name="T12" fmla="*/ 4 w 70"/>
                    <a:gd name="T13" fmla="*/ 35 h 70"/>
                    <a:gd name="T14" fmla="*/ 35 w 70"/>
                    <a:gd name="T15" fmla="*/ 66 h 70"/>
                    <a:gd name="T16" fmla="*/ 66 w 70"/>
                    <a:gd name="T17" fmla="*/ 35 h 70"/>
                    <a:gd name="T18" fmla="*/ 35 w 70"/>
                    <a:gd name="T19"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5" y="70"/>
                      </a:moveTo>
                      <a:cubicBezTo>
                        <a:pt x="16" y="70"/>
                        <a:pt x="0" y="54"/>
                        <a:pt x="0" y="35"/>
                      </a:cubicBezTo>
                      <a:cubicBezTo>
                        <a:pt x="0" y="16"/>
                        <a:pt x="16" y="0"/>
                        <a:pt x="35" y="0"/>
                      </a:cubicBezTo>
                      <a:cubicBezTo>
                        <a:pt x="54" y="0"/>
                        <a:pt x="70" y="16"/>
                        <a:pt x="70" y="35"/>
                      </a:cubicBezTo>
                      <a:cubicBezTo>
                        <a:pt x="70" y="54"/>
                        <a:pt x="54" y="70"/>
                        <a:pt x="35" y="70"/>
                      </a:cubicBezTo>
                      <a:close/>
                      <a:moveTo>
                        <a:pt x="35" y="4"/>
                      </a:moveTo>
                      <a:cubicBezTo>
                        <a:pt x="18" y="4"/>
                        <a:pt x="4" y="18"/>
                        <a:pt x="4" y="35"/>
                      </a:cubicBezTo>
                      <a:cubicBezTo>
                        <a:pt x="4" y="52"/>
                        <a:pt x="18" y="66"/>
                        <a:pt x="35" y="66"/>
                      </a:cubicBezTo>
                      <a:cubicBezTo>
                        <a:pt x="52" y="66"/>
                        <a:pt x="66" y="52"/>
                        <a:pt x="66" y="35"/>
                      </a:cubicBezTo>
                      <a:cubicBezTo>
                        <a:pt x="66" y="18"/>
                        <a:pt x="52" y="4"/>
                        <a:pt x="3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1744">
                  <a:extLst>
                    <a:ext uri="{FF2B5EF4-FFF2-40B4-BE49-F238E27FC236}">
                      <a16:creationId xmlns:a16="http://schemas.microsoft.com/office/drawing/2014/main" xmlns="" id="{322B65B5-957B-4350-99A1-94C0D6CDFC3D}"/>
                    </a:ext>
                  </a:extLst>
                </p:cNvPr>
                <p:cNvSpPr>
                  <a:spLocks/>
                </p:cNvSpPr>
                <p:nvPr/>
              </p:nvSpPr>
              <p:spPr bwMode="auto">
                <a:xfrm>
                  <a:off x="5719763" y="723900"/>
                  <a:ext cx="15875" cy="87313"/>
                </a:xfrm>
                <a:custGeom>
                  <a:avLst/>
                  <a:gdLst>
                    <a:gd name="T0" fmla="*/ 2 w 4"/>
                    <a:gd name="T1" fmla="*/ 23 h 23"/>
                    <a:gd name="T2" fmla="*/ 0 w 4"/>
                    <a:gd name="T3" fmla="*/ 21 h 23"/>
                    <a:gd name="T4" fmla="*/ 0 w 4"/>
                    <a:gd name="T5" fmla="*/ 2 h 23"/>
                    <a:gd name="T6" fmla="*/ 2 w 4"/>
                    <a:gd name="T7" fmla="*/ 0 h 23"/>
                    <a:gd name="T8" fmla="*/ 4 w 4"/>
                    <a:gd name="T9" fmla="*/ 2 h 23"/>
                    <a:gd name="T10" fmla="*/ 4 w 4"/>
                    <a:gd name="T11" fmla="*/ 21 h 23"/>
                    <a:gd name="T12" fmla="*/ 2 w 4"/>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4" h="23">
                      <a:moveTo>
                        <a:pt x="2" y="23"/>
                      </a:moveTo>
                      <a:cubicBezTo>
                        <a:pt x="1" y="23"/>
                        <a:pt x="0" y="22"/>
                        <a:pt x="0" y="21"/>
                      </a:cubicBezTo>
                      <a:cubicBezTo>
                        <a:pt x="0" y="2"/>
                        <a:pt x="0" y="2"/>
                        <a:pt x="0" y="2"/>
                      </a:cubicBezTo>
                      <a:cubicBezTo>
                        <a:pt x="0" y="1"/>
                        <a:pt x="1" y="0"/>
                        <a:pt x="2" y="0"/>
                      </a:cubicBezTo>
                      <a:cubicBezTo>
                        <a:pt x="3" y="0"/>
                        <a:pt x="4" y="1"/>
                        <a:pt x="4" y="2"/>
                      </a:cubicBezTo>
                      <a:cubicBezTo>
                        <a:pt x="4" y="21"/>
                        <a:pt x="4" y="21"/>
                        <a:pt x="4" y="21"/>
                      </a:cubicBezTo>
                      <a:cubicBezTo>
                        <a:pt x="4"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1745">
                  <a:extLst>
                    <a:ext uri="{FF2B5EF4-FFF2-40B4-BE49-F238E27FC236}">
                      <a16:creationId xmlns:a16="http://schemas.microsoft.com/office/drawing/2014/main" xmlns="" id="{19C296D6-8056-46B0-9E93-68C35A89B1A5}"/>
                    </a:ext>
                  </a:extLst>
                </p:cNvPr>
                <p:cNvSpPr>
                  <a:spLocks/>
                </p:cNvSpPr>
                <p:nvPr/>
              </p:nvSpPr>
              <p:spPr bwMode="auto">
                <a:xfrm>
                  <a:off x="5554663" y="889000"/>
                  <a:ext cx="87313" cy="15875"/>
                </a:xfrm>
                <a:custGeom>
                  <a:avLst/>
                  <a:gdLst>
                    <a:gd name="T0" fmla="*/ 21 w 23"/>
                    <a:gd name="T1" fmla="*/ 4 h 4"/>
                    <a:gd name="T2" fmla="*/ 2 w 23"/>
                    <a:gd name="T3" fmla="*/ 4 h 4"/>
                    <a:gd name="T4" fmla="*/ 0 w 23"/>
                    <a:gd name="T5" fmla="*/ 2 h 4"/>
                    <a:gd name="T6" fmla="*/ 2 w 23"/>
                    <a:gd name="T7" fmla="*/ 0 h 4"/>
                    <a:gd name="T8" fmla="*/ 21 w 23"/>
                    <a:gd name="T9" fmla="*/ 0 h 4"/>
                    <a:gd name="T10" fmla="*/ 23 w 23"/>
                    <a:gd name="T11" fmla="*/ 2 h 4"/>
                    <a:gd name="T12" fmla="*/ 21 w 2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21" y="4"/>
                      </a:moveTo>
                      <a:cubicBezTo>
                        <a:pt x="2" y="4"/>
                        <a:pt x="2" y="4"/>
                        <a:pt x="2" y="4"/>
                      </a:cubicBezTo>
                      <a:cubicBezTo>
                        <a:pt x="1" y="4"/>
                        <a:pt x="0" y="3"/>
                        <a:pt x="0" y="2"/>
                      </a:cubicBezTo>
                      <a:cubicBezTo>
                        <a:pt x="0" y="1"/>
                        <a:pt x="1" y="0"/>
                        <a:pt x="2" y="0"/>
                      </a:cubicBezTo>
                      <a:cubicBezTo>
                        <a:pt x="21" y="0"/>
                        <a:pt x="21" y="0"/>
                        <a:pt x="21" y="0"/>
                      </a:cubicBezTo>
                      <a:cubicBezTo>
                        <a:pt x="22" y="0"/>
                        <a:pt x="23" y="1"/>
                        <a:pt x="23" y="2"/>
                      </a:cubicBezTo>
                      <a:cubicBezTo>
                        <a:pt x="23" y="3"/>
                        <a:pt x="22" y="4"/>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1746">
                  <a:extLst>
                    <a:ext uri="{FF2B5EF4-FFF2-40B4-BE49-F238E27FC236}">
                      <a16:creationId xmlns:a16="http://schemas.microsoft.com/office/drawing/2014/main" xmlns="" id="{6DD8AD7C-1590-42AC-A7CB-244C54781434}"/>
                    </a:ext>
                  </a:extLst>
                </p:cNvPr>
                <p:cNvSpPr>
                  <a:spLocks/>
                </p:cNvSpPr>
                <p:nvPr/>
              </p:nvSpPr>
              <p:spPr bwMode="auto">
                <a:xfrm>
                  <a:off x="5719763" y="982663"/>
                  <a:ext cx="15875" cy="87313"/>
                </a:xfrm>
                <a:custGeom>
                  <a:avLst/>
                  <a:gdLst>
                    <a:gd name="T0" fmla="*/ 2 w 4"/>
                    <a:gd name="T1" fmla="*/ 23 h 23"/>
                    <a:gd name="T2" fmla="*/ 0 w 4"/>
                    <a:gd name="T3" fmla="*/ 21 h 23"/>
                    <a:gd name="T4" fmla="*/ 0 w 4"/>
                    <a:gd name="T5" fmla="*/ 2 h 23"/>
                    <a:gd name="T6" fmla="*/ 2 w 4"/>
                    <a:gd name="T7" fmla="*/ 0 h 23"/>
                    <a:gd name="T8" fmla="*/ 4 w 4"/>
                    <a:gd name="T9" fmla="*/ 2 h 23"/>
                    <a:gd name="T10" fmla="*/ 4 w 4"/>
                    <a:gd name="T11" fmla="*/ 21 h 23"/>
                    <a:gd name="T12" fmla="*/ 2 w 4"/>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4" h="23">
                      <a:moveTo>
                        <a:pt x="2" y="23"/>
                      </a:moveTo>
                      <a:cubicBezTo>
                        <a:pt x="1" y="23"/>
                        <a:pt x="0" y="22"/>
                        <a:pt x="0" y="21"/>
                      </a:cubicBezTo>
                      <a:cubicBezTo>
                        <a:pt x="0" y="2"/>
                        <a:pt x="0" y="2"/>
                        <a:pt x="0" y="2"/>
                      </a:cubicBezTo>
                      <a:cubicBezTo>
                        <a:pt x="0" y="1"/>
                        <a:pt x="1" y="0"/>
                        <a:pt x="2" y="0"/>
                      </a:cubicBezTo>
                      <a:cubicBezTo>
                        <a:pt x="3" y="0"/>
                        <a:pt x="4" y="1"/>
                        <a:pt x="4" y="2"/>
                      </a:cubicBezTo>
                      <a:cubicBezTo>
                        <a:pt x="4" y="21"/>
                        <a:pt x="4" y="21"/>
                        <a:pt x="4" y="21"/>
                      </a:cubicBezTo>
                      <a:cubicBezTo>
                        <a:pt x="4"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1747">
                  <a:extLst>
                    <a:ext uri="{FF2B5EF4-FFF2-40B4-BE49-F238E27FC236}">
                      <a16:creationId xmlns:a16="http://schemas.microsoft.com/office/drawing/2014/main" xmlns="" id="{D14CD673-B2A6-4167-87A5-9F2100508237}"/>
                    </a:ext>
                  </a:extLst>
                </p:cNvPr>
                <p:cNvSpPr>
                  <a:spLocks/>
                </p:cNvSpPr>
                <p:nvPr/>
              </p:nvSpPr>
              <p:spPr bwMode="auto">
                <a:xfrm>
                  <a:off x="5815013" y="889000"/>
                  <a:ext cx="85725" cy="15875"/>
                </a:xfrm>
                <a:custGeom>
                  <a:avLst/>
                  <a:gdLst>
                    <a:gd name="T0" fmla="*/ 21 w 23"/>
                    <a:gd name="T1" fmla="*/ 4 h 4"/>
                    <a:gd name="T2" fmla="*/ 2 w 23"/>
                    <a:gd name="T3" fmla="*/ 4 h 4"/>
                    <a:gd name="T4" fmla="*/ 0 w 23"/>
                    <a:gd name="T5" fmla="*/ 2 h 4"/>
                    <a:gd name="T6" fmla="*/ 2 w 23"/>
                    <a:gd name="T7" fmla="*/ 0 h 4"/>
                    <a:gd name="T8" fmla="*/ 21 w 23"/>
                    <a:gd name="T9" fmla="*/ 0 h 4"/>
                    <a:gd name="T10" fmla="*/ 23 w 23"/>
                    <a:gd name="T11" fmla="*/ 2 h 4"/>
                    <a:gd name="T12" fmla="*/ 21 w 2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21" y="4"/>
                      </a:moveTo>
                      <a:cubicBezTo>
                        <a:pt x="2" y="4"/>
                        <a:pt x="2" y="4"/>
                        <a:pt x="2" y="4"/>
                      </a:cubicBezTo>
                      <a:cubicBezTo>
                        <a:pt x="1" y="4"/>
                        <a:pt x="0" y="3"/>
                        <a:pt x="0" y="2"/>
                      </a:cubicBezTo>
                      <a:cubicBezTo>
                        <a:pt x="0" y="1"/>
                        <a:pt x="1" y="0"/>
                        <a:pt x="2" y="0"/>
                      </a:cubicBezTo>
                      <a:cubicBezTo>
                        <a:pt x="21" y="0"/>
                        <a:pt x="21" y="0"/>
                        <a:pt x="21" y="0"/>
                      </a:cubicBezTo>
                      <a:cubicBezTo>
                        <a:pt x="22" y="0"/>
                        <a:pt x="23" y="1"/>
                        <a:pt x="23" y="2"/>
                      </a:cubicBezTo>
                      <a:cubicBezTo>
                        <a:pt x="23" y="3"/>
                        <a:pt x="22" y="4"/>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1748">
                  <a:extLst>
                    <a:ext uri="{FF2B5EF4-FFF2-40B4-BE49-F238E27FC236}">
                      <a16:creationId xmlns:a16="http://schemas.microsoft.com/office/drawing/2014/main" xmlns="" id="{65CC20A4-5118-4DDA-BEB1-16BD70AB97EB}"/>
                    </a:ext>
                  </a:extLst>
                </p:cNvPr>
                <p:cNvSpPr>
                  <a:spLocks/>
                </p:cNvSpPr>
                <p:nvPr/>
              </p:nvSpPr>
              <p:spPr bwMode="auto">
                <a:xfrm>
                  <a:off x="5697537" y="844551"/>
                  <a:ext cx="60324" cy="104774"/>
                </a:xfrm>
                <a:custGeom>
                  <a:avLst/>
                  <a:gdLst>
                    <a:gd name="T0" fmla="*/ 8 w 16"/>
                    <a:gd name="T1" fmla="*/ 28 h 28"/>
                    <a:gd name="T2" fmla="*/ 0 w 16"/>
                    <a:gd name="T3" fmla="*/ 20 h 28"/>
                    <a:gd name="T4" fmla="*/ 2 w 16"/>
                    <a:gd name="T5" fmla="*/ 18 h 28"/>
                    <a:gd name="T6" fmla="*/ 4 w 16"/>
                    <a:gd name="T7" fmla="*/ 20 h 28"/>
                    <a:gd name="T8" fmla="*/ 8 w 16"/>
                    <a:gd name="T9" fmla="*/ 24 h 28"/>
                    <a:gd name="T10" fmla="*/ 12 w 16"/>
                    <a:gd name="T11" fmla="*/ 20 h 28"/>
                    <a:gd name="T12" fmla="*/ 8 w 16"/>
                    <a:gd name="T13" fmla="*/ 16 h 28"/>
                    <a:gd name="T14" fmla="*/ 0 w 16"/>
                    <a:gd name="T15" fmla="*/ 8 h 28"/>
                    <a:gd name="T16" fmla="*/ 8 w 16"/>
                    <a:gd name="T17" fmla="*/ 0 h 28"/>
                    <a:gd name="T18" fmla="*/ 16 w 16"/>
                    <a:gd name="T19" fmla="*/ 8 h 28"/>
                    <a:gd name="T20" fmla="*/ 14 w 16"/>
                    <a:gd name="T21" fmla="*/ 10 h 28"/>
                    <a:gd name="T22" fmla="*/ 12 w 16"/>
                    <a:gd name="T23" fmla="*/ 8 h 28"/>
                    <a:gd name="T24" fmla="*/ 8 w 16"/>
                    <a:gd name="T25" fmla="*/ 4 h 28"/>
                    <a:gd name="T26" fmla="*/ 4 w 16"/>
                    <a:gd name="T27" fmla="*/ 8 h 28"/>
                    <a:gd name="T28" fmla="*/ 8 w 16"/>
                    <a:gd name="T29" fmla="*/ 12 h 28"/>
                    <a:gd name="T30" fmla="*/ 16 w 16"/>
                    <a:gd name="T31" fmla="*/ 20 h 28"/>
                    <a:gd name="T32" fmla="*/ 8 w 16"/>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8">
                      <a:moveTo>
                        <a:pt x="8" y="28"/>
                      </a:moveTo>
                      <a:cubicBezTo>
                        <a:pt x="4" y="28"/>
                        <a:pt x="0" y="24"/>
                        <a:pt x="0" y="20"/>
                      </a:cubicBezTo>
                      <a:cubicBezTo>
                        <a:pt x="0" y="19"/>
                        <a:pt x="1" y="18"/>
                        <a:pt x="2" y="18"/>
                      </a:cubicBezTo>
                      <a:cubicBezTo>
                        <a:pt x="3" y="18"/>
                        <a:pt x="4" y="19"/>
                        <a:pt x="4" y="20"/>
                      </a:cubicBezTo>
                      <a:cubicBezTo>
                        <a:pt x="4" y="22"/>
                        <a:pt x="6" y="24"/>
                        <a:pt x="8" y="24"/>
                      </a:cubicBezTo>
                      <a:cubicBezTo>
                        <a:pt x="10" y="24"/>
                        <a:pt x="12" y="22"/>
                        <a:pt x="12" y="20"/>
                      </a:cubicBezTo>
                      <a:cubicBezTo>
                        <a:pt x="12" y="18"/>
                        <a:pt x="10" y="16"/>
                        <a:pt x="8" y="16"/>
                      </a:cubicBezTo>
                      <a:cubicBezTo>
                        <a:pt x="4" y="16"/>
                        <a:pt x="0" y="12"/>
                        <a:pt x="0" y="8"/>
                      </a:cubicBezTo>
                      <a:cubicBezTo>
                        <a:pt x="0" y="3"/>
                        <a:pt x="4" y="0"/>
                        <a:pt x="8" y="0"/>
                      </a:cubicBezTo>
                      <a:cubicBezTo>
                        <a:pt x="12" y="0"/>
                        <a:pt x="16" y="3"/>
                        <a:pt x="16" y="8"/>
                      </a:cubicBezTo>
                      <a:cubicBezTo>
                        <a:pt x="16" y="9"/>
                        <a:pt x="15" y="10"/>
                        <a:pt x="14" y="10"/>
                      </a:cubicBezTo>
                      <a:cubicBezTo>
                        <a:pt x="13" y="10"/>
                        <a:pt x="12" y="9"/>
                        <a:pt x="12" y="8"/>
                      </a:cubicBezTo>
                      <a:cubicBezTo>
                        <a:pt x="12" y="5"/>
                        <a:pt x="10" y="4"/>
                        <a:pt x="8" y="4"/>
                      </a:cubicBezTo>
                      <a:cubicBezTo>
                        <a:pt x="6" y="4"/>
                        <a:pt x="4" y="5"/>
                        <a:pt x="4" y="8"/>
                      </a:cubicBezTo>
                      <a:cubicBezTo>
                        <a:pt x="4" y="10"/>
                        <a:pt x="6" y="12"/>
                        <a:pt x="8" y="12"/>
                      </a:cubicBezTo>
                      <a:cubicBezTo>
                        <a:pt x="12" y="12"/>
                        <a:pt x="16" y="15"/>
                        <a:pt x="16" y="20"/>
                      </a:cubicBezTo>
                      <a:cubicBezTo>
                        <a:pt x="16" y="24"/>
                        <a:pt x="12" y="28"/>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1749">
                  <a:extLst>
                    <a:ext uri="{FF2B5EF4-FFF2-40B4-BE49-F238E27FC236}">
                      <a16:creationId xmlns:a16="http://schemas.microsoft.com/office/drawing/2014/main" xmlns="" id="{BD4D3166-BF26-4DBC-A726-46E1A82E556E}"/>
                    </a:ext>
                  </a:extLst>
                </p:cNvPr>
                <p:cNvSpPr>
                  <a:spLocks/>
                </p:cNvSpPr>
                <p:nvPr/>
              </p:nvSpPr>
              <p:spPr bwMode="auto">
                <a:xfrm>
                  <a:off x="5719763" y="828675"/>
                  <a:ext cx="15875" cy="136525"/>
                </a:xfrm>
                <a:custGeom>
                  <a:avLst/>
                  <a:gdLst>
                    <a:gd name="T0" fmla="*/ 2 w 4"/>
                    <a:gd name="T1" fmla="*/ 36 h 36"/>
                    <a:gd name="T2" fmla="*/ 0 w 4"/>
                    <a:gd name="T3" fmla="*/ 34 h 36"/>
                    <a:gd name="T4" fmla="*/ 0 w 4"/>
                    <a:gd name="T5" fmla="*/ 2 h 36"/>
                    <a:gd name="T6" fmla="*/ 2 w 4"/>
                    <a:gd name="T7" fmla="*/ 0 h 36"/>
                    <a:gd name="T8" fmla="*/ 4 w 4"/>
                    <a:gd name="T9" fmla="*/ 2 h 36"/>
                    <a:gd name="T10" fmla="*/ 4 w 4"/>
                    <a:gd name="T11" fmla="*/ 34 h 36"/>
                    <a:gd name="T12" fmla="*/ 2 w 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 h="36">
                      <a:moveTo>
                        <a:pt x="2" y="36"/>
                      </a:moveTo>
                      <a:cubicBezTo>
                        <a:pt x="1" y="36"/>
                        <a:pt x="0" y="35"/>
                        <a:pt x="0" y="34"/>
                      </a:cubicBezTo>
                      <a:cubicBezTo>
                        <a:pt x="0" y="2"/>
                        <a:pt x="0" y="2"/>
                        <a:pt x="0" y="2"/>
                      </a:cubicBezTo>
                      <a:cubicBezTo>
                        <a:pt x="0" y="1"/>
                        <a:pt x="1" y="0"/>
                        <a:pt x="2" y="0"/>
                      </a:cubicBezTo>
                      <a:cubicBezTo>
                        <a:pt x="3" y="0"/>
                        <a:pt x="4" y="1"/>
                        <a:pt x="4" y="2"/>
                      </a:cubicBezTo>
                      <a:cubicBezTo>
                        <a:pt x="4" y="34"/>
                        <a:pt x="4" y="34"/>
                        <a:pt x="4" y="34"/>
                      </a:cubicBezTo>
                      <a:cubicBezTo>
                        <a:pt x="4" y="35"/>
                        <a:pt x="3" y="36"/>
                        <a:pt x="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30" name="Rectangle 129">
            <a:extLst>
              <a:ext uri="{FF2B5EF4-FFF2-40B4-BE49-F238E27FC236}">
                <a16:creationId xmlns:a16="http://schemas.microsoft.com/office/drawing/2014/main" xmlns="" id="{E590757C-3E41-4E4D-B8E7-41BC3741BDC7}"/>
              </a:ext>
            </a:extLst>
          </p:cNvPr>
          <p:cNvSpPr/>
          <p:nvPr/>
        </p:nvSpPr>
        <p:spPr>
          <a:xfrm>
            <a:off x="6096000" y="2337624"/>
            <a:ext cx="1946430" cy="338554"/>
          </a:xfrm>
          <a:prstGeom prst="rect">
            <a:avLst/>
          </a:prstGeom>
        </p:spPr>
        <p:txBody>
          <a:bodyPr wrap="none">
            <a:spAutoFit/>
          </a:bodyPr>
          <a:lstStyle/>
          <a:p>
            <a:pPr defTabSz="457200">
              <a:defRPr/>
            </a:pPr>
            <a:r>
              <a:rPr lang="de-DE" sz="1600" b="1" dirty="0">
                <a:solidFill>
                  <a:prstClr val="black"/>
                </a:solidFill>
                <a:latin typeface="Calibri" panose="020F0502020204030204"/>
              </a:rPr>
              <a:t>Key Business Thrusts</a:t>
            </a:r>
            <a:endParaRPr lang="en-US" sz="1600" b="1" dirty="0">
              <a:solidFill>
                <a:prstClr val="black"/>
              </a:solidFill>
              <a:latin typeface="Calibri" panose="020F0502020204030204"/>
            </a:endParaRPr>
          </a:p>
        </p:txBody>
      </p:sp>
      <p:graphicFrame>
        <p:nvGraphicFramePr>
          <p:cNvPr id="2" name="Table 1">
            <a:extLst>
              <a:ext uri="{FF2B5EF4-FFF2-40B4-BE49-F238E27FC236}">
                <a16:creationId xmlns:a16="http://schemas.microsoft.com/office/drawing/2014/main" xmlns="" id="{07CC7E8B-DE17-4CEE-9C5C-ACBCEFCE0CE5}"/>
              </a:ext>
            </a:extLst>
          </p:cNvPr>
          <p:cNvGraphicFramePr>
            <a:graphicFrameLocks noGrp="1"/>
          </p:cNvGraphicFramePr>
          <p:nvPr>
            <p:extLst>
              <p:ext uri="{D42A27DB-BD31-4B8C-83A1-F6EECF244321}">
                <p14:modId xmlns:p14="http://schemas.microsoft.com/office/powerpoint/2010/main" val="92367177"/>
              </p:ext>
            </p:extLst>
          </p:nvPr>
        </p:nvGraphicFramePr>
        <p:xfrm>
          <a:off x="95067" y="1619776"/>
          <a:ext cx="5621337" cy="1676400"/>
        </p:xfrm>
        <a:graphic>
          <a:graphicData uri="http://schemas.openxmlformats.org/drawingml/2006/table">
            <a:tbl>
              <a:tblPr bandRow="1">
                <a:tableStyleId>{B301B821-A1FF-4177-AEE7-76D212191A09}</a:tableStyleId>
              </a:tblPr>
              <a:tblGrid>
                <a:gridCol w="1646237">
                  <a:extLst>
                    <a:ext uri="{9D8B030D-6E8A-4147-A177-3AD203B41FA5}">
                      <a16:colId xmlns:a16="http://schemas.microsoft.com/office/drawing/2014/main" xmlns="" val="1351671327"/>
                    </a:ext>
                  </a:extLst>
                </a:gridCol>
                <a:gridCol w="977900">
                  <a:extLst>
                    <a:ext uri="{9D8B030D-6E8A-4147-A177-3AD203B41FA5}">
                      <a16:colId xmlns:a16="http://schemas.microsoft.com/office/drawing/2014/main" xmlns="" val="4104422318"/>
                    </a:ext>
                  </a:extLst>
                </a:gridCol>
                <a:gridCol w="977900">
                  <a:extLst>
                    <a:ext uri="{9D8B030D-6E8A-4147-A177-3AD203B41FA5}">
                      <a16:colId xmlns:a16="http://schemas.microsoft.com/office/drawing/2014/main" xmlns="" val="843011406"/>
                    </a:ext>
                  </a:extLst>
                </a:gridCol>
                <a:gridCol w="977900">
                  <a:extLst>
                    <a:ext uri="{9D8B030D-6E8A-4147-A177-3AD203B41FA5}">
                      <a16:colId xmlns:a16="http://schemas.microsoft.com/office/drawing/2014/main" xmlns="" val="3187040665"/>
                    </a:ext>
                  </a:extLst>
                </a:gridCol>
                <a:gridCol w="1041400">
                  <a:extLst>
                    <a:ext uri="{9D8B030D-6E8A-4147-A177-3AD203B41FA5}">
                      <a16:colId xmlns:a16="http://schemas.microsoft.com/office/drawing/2014/main" xmlns="" val="503845276"/>
                    </a:ext>
                  </a:extLst>
                </a:gridCol>
              </a:tblGrid>
              <a:tr h="126356">
                <a:tc>
                  <a:txBody>
                    <a:bodyPr/>
                    <a:lstStyle/>
                    <a:p>
                      <a:pPr algn="l" fontAlgn="b"/>
                      <a:r>
                        <a:rPr lang="en-US" sz="1100" b="1" u="none" strike="noStrike" dirty="0">
                          <a:solidFill>
                            <a:schemeClr val="bg1"/>
                          </a:solidFill>
                          <a:effectLst/>
                        </a:rPr>
                        <a:t>PKR Bn</a:t>
                      </a:r>
                      <a:endParaRPr lang="en-US" sz="1100" b="1" i="0" u="none" strike="noStrike" dirty="0">
                        <a:solidFill>
                          <a:schemeClr val="bg1"/>
                        </a:solidFill>
                        <a:effectLst/>
                        <a:latin typeface="Calibri" panose="020F0502020204030204" pitchFamily="34" charset="0"/>
                      </a:endParaRPr>
                    </a:p>
                  </a:txBody>
                  <a:tcPr marL="0" marR="0" marT="0" marB="0" anchor="b">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006400"/>
                    </a:solidFill>
                  </a:tcPr>
                </a:tc>
                <a:tc>
                  <a:txBody>
                    <a:bodyPr/>
                    <a:lstStyle/>
                    <a:p>
                      <a:pPr algn="ctr" fontAlgn="b"/>
                      <a:r>
                        <a:rPr lang="en-US" sz="1100" b="1" u="none" strike="noStrike" dirty="0">
                          <a:solidFill>
                            <a:schemeClr val="bg1"/>
                          </a:solidFill>
                          <a:effectLst/>
                        </a:rPr>
                        <a:t> 2021 </a:t>
                      </a:r>
                      <a:endParaRPr lang="en-US" sz="1100" b="1" i="0" u="none" strike="noStrike" dirty="0">
                        <a:solidFill>
                          <a:schemeClr val="bg1"/>
                        </a:solidFill>
                        <a:effectLst/>
                        <a:latin typeface="Calibri" panose="020F0502020204030204" pitchFamily="34" charset="0"/>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006400"/>
                    </a:solidFill>
                  </a:tcPr>
                </a:tc>
                <a:tc>
                  <a:txBody>
                    <a:bodyPr/>
                    <a:lstStyle/>
                    <a:p>
                      <a:pPr algn="ctr" fontAlgn="b"/>
                      <a:r>
                        <a:rPr lang="en-US" sz="1100" b="1" u="none" strike="noStrike" dirty="0">
                          <a:solidFill>
                            <a:schemeClr val="bg1"/>
                          </a:solidFill>
                          <a:effectLst/>
                        </a:rPr>
                        <a:t> 2022 </a:t>
                      </a:r>
                      <a:endParaRPr lang="en-US" sz="1100" b="1" i="0" u="none" strike="noStrike" dirty="0">
                        <a:solidFill>
                          <a:schemeClr val="bg1"/>
                        </a:solidFill>
                        <a:effectLst/>
                        <a:latin typeface="Calibri" panose="020F0502020204030204" pitchFamily="34" charset="0"/>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006400"/>
                    </a:solidFill>
                  </a:tcPr>
                </a:tc>
                <a:tc>
                  <a:txBody>
                    <a:bodyPr/>
                    <a:lstStyle/>
                    <a:p>
                      <a:pPr algn="ctr" fontAlgn="b"/>
                      <a:r>
                        <a:rPr lang="en-US" sz="1100" b="1" u="none" strike="noStrike" dirty="0">
                          <a:solidFill>
                            <a:schemeClr val="bg1"/>
                          </a:solidFill>
                          <a:effectLst/>
                        </a:rPr>
                        <a:t> 2023 </a:t>
                      </a:r>
                      <a:endParaRPr lang="en-US" sz="1100" b="1" i="0" u="none" strike="noStrike" dirty="0">
                        <a:solidFill>
                          <a:schemeClr val="bg1"/>
                        </a:solidFill>
                        <a:effectLst/>
                        <a:latin typeface="Calibri" panose="020F0502020204030204" pitchFamily="34" charset="0"/>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006400"/>
                    </a:solidFill>
                  </a:tcPr>
                </a:tc>
                <a:tc>
                  <a:txBody>
                    <a:bodyPr/>
                    <a:lstStyle/>
                    <a:p>
                      <a:pPr algn="ctr" fontAlgn="b"/>
                      <a:r>
                        <a:rPr lang="en-US" sz="1100" b="1" u="none" strike="noStrike" dirty="0">
                          <a:solidFill>
                            <a:schemeClr val="bg1"/>
                          </a:solidFill>
                          <a:effectLst/>
                        </a:rPr>
                        <a:t> 2024  planned</a:t>
                      </a:r>
                      <a:endParaRPr lang="en-US" sz="1100" b="1" i="0" u="none" strike="noStrike" dirty="0">
                        <a:solidFill>
                          <a:schemeClr val="bg1"/>
                        </a:solidFill>
                        <a:effectLst/>
                        <a:latin typeface="Calibri" panose="020F0502020204030204" pitchFamily="34" charset="0"/>
                      </a:endParaRPr>
                    </a:p>
                  </a:txBody>
                  <a:tcPr marL="0" marR="0" marT="0" marB="0" anchor="b">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006400"/>
                    </a:solidFill>
                  </a:tcPr>
                </a:tc>
                <a:extLst>
                  <a:ext uri="{0D108BD9-81ED-4DB2-BD59-A6C34878D82A}">
                    <a16:rowId xmlns:a16="http://schemas.microsoft.com/office/drawing/2014/main" xmlns="" val="3699486994"/>
                  </a:ext>
                </a:extLst>
              </a:tr>
              <a:tr h="126356">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xmlns="" val="2692016298"/>
                  </a:ext>
                </a:extLst>
              </a:tr>
              <a:tr h="126356">
                <a:tc>
                  <a:txBody>
                    <a:bodyPr/>
                    <a:lstStyle/>
                    <a:p>
                      <a:pPr marL="0" algn="l" defTabSz="914400" rtl="0" eaLnBrk="1" fontAlgn="b" latinLnBrk="0" hangingPunct="1"/>
                      <a:r>
                        <a:rPr lang="en-US" sz="1100" u="none" strike="noStrike" kern="1200" dirty="0">
                          <a:solidFill>
                            <a:schemeClr val="dk1"/>
                          </a:solidFill>
                          <a:effectLst/>
                          <a:latin typeface="+mn-lt"/>
                          <a:ea typeface="+mn-ea"/>
                          <a:cs typeface="+mn-cs"/>
                        </a:rPr>
                        <a:t>Debt - Total (Dec Closing)</a:t>
                      </a:r>
                    </a:p>
                  </a:txBody>
                  <a:tcPr marL="0" marR="0" marT="0" marB="0" anchor="b">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tc>
                  <a:txBody>
                    <a:bodyPr/>
                    <a:lstStyle/>
                    <a:p>
                      <a:pPr marL="0" algn="ctr" defTabSz="914400" rtl="0" eaLnBrk="1" fontAlgn="b" latinLnBrk="0" hangingPunct="1"/>
                      <a:r>
                        <a:rPr lang="en-US" sz="1100" u="none" strike="noStrike" kern="1200" dirty="0">
                          <a:solidFill>
                            <a:schemeClr val="dk1"/>
                          </a:solidFill>
                          <a:effectLst/>
                          <a:latin typeface="+mn-lt"/>
                          <a:ea typeface="+mn-ea"/>
                          <a:cs typeface="+mn-cs"/>
                        </a:rPr>
                        <a:t>23.8</a:t>
                      </a: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tc>
                  <a:txBody>
                    <a:bodyPr/>
                    <a:lstStyle/>
                    <a:p>
                      <a:pPr marL="0" algn="ctr" defTabSz="914400" rtl="0" eaLnBrk="1" fontAlgn="b" latinLnBrk="0" hangingPunct="1"/>
                      <a:r>
                        <a:rPr lang="en-US" sz="1100" u="none" strike="noStrike" kern="1200" dirty="0">
                          <a:solidFill>
                            <a:schemeClr val="dk1"/>
                          </a:solidFill>
                          <a:effectLst/>
                          <a:latin typeface="+mn-lt"/>
                          <a:ea typeface="+mn-ea"/>
                          <a:cs typeface="+mn-cs"/>
                        </a:rPr>
                        <a:t>23.7</a:t>
                      </a: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tc>
                  <a:txBody>
                    <a:bodyPr/>
                    <a:lstStyle/>
                    <a:p>
                      <a:pPr marL="0" algn="ctr" defTabSz="914400" rtl="0" eaLnBrk="1" fontAlgn="b" latinLnBrk="0" hangingPunct="1"/>
                      <a:r>
                        <a:rPr lang="en-US" sz="1100" u="none" strike="noStrike" kern="1200" dirty="0">
                          <a:solidFill>
                            <a:schemeClr val="dk1"/>
                          </a:solidFill>
                          <a:effectLst/>
                          <a:latin typeface="+mn-lt"/>
                          <a:ea typeface="+mn-ea"/>
                          <a:cs typeface="+mn-cs"/>
                        </a:rPr>
                        <a:t>14.6</a:t>
                      </a: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tc>
                  <a:txBody>
                    <a:bodyPr/>
                    <a:lstStyle/>
                    <a:p>
                      <a:pPr marL="0" algn="ctr" defTabSz="914400" rtl="0" eaLnBrk="1" fontAlgn="b" latinLnBrk="0" hangingPunct="1"/>
                      <a:r>
                        <a:rPr lang="en-US" sz="1100" u="none" strike="noStrike" kern="1200" dirty="0">
                          <a:solidFill>
                            <a:schemeClr val="dk1"/>
                          </a:solidFill>
                          <a:effectLst/>
                          <a:latin typeface="+mn-lt"/>
                          <a:ea typeface="+mn-ea"/>
                          <a:cs typeface="+mn-cs"/>
                        </a:rPr>
                        <a:t>9.8</a:t>
                      </a:r>
                    </a:p>
                  </a:txBody>
                  <a:tcPr marL="0" marR="0" marT="0" marB="0" anchor="b">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extLst>
                  <a:ext uri="{0D108BD9-81ED-4DB2-BD59-A6C34878D82A}">
                    <a16:rowId xmlns:a16="http://schemas.microsoft.com/office/drawing/2014/main" xmlns="" val="3540043407"/>
                  </a:ext>
                </a:extLst>
              </a:tr>
              <a:tr h="126356">
                <a:tc>
                  <a:txBody>
                    <a:bodyPr/>
                    <a:lstStyle/>
                    <a:p>
                      <a:pPr marL="0" algn="l" defTabSz="914400" rtl="0" eaLnBrk="1" fontAlgn="b" latinLnBrk="0" hangingPunct="1"/>
                      <a:r>
                        <a:rPr lang="en-US" sz="1100" u="none" strike="noStrike" kern="1200" dirty="0">
                          <a:effectLst/>
                        </a:rPr>
                        <a:t>WC - Total</a:t>
                      </a:r>
                      <a:endParaRPr lang="en-US" sz="1100" u="none" strike="noStrike" kern="1200" dirty="0">
                        <a:solidFill>
                          <a:schemeClr val="dk1"/>
                        </a:solidFill>
                        <a:effectLst/>
                        <a:latin typeface="+mn-lt"/>
                        <a:ea typeface="+mn-ea"/>
                        <a:cs typeface="+mn-cs"/>
                      </a:endParaRPr>
                    </a:p>
                  </a:txBody>
                  <a:tcPr marL="0" marR="0" marT="0" marB="0" anchor="b">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algn="ctr" defTabSz="914400" rtl="0" eaLnBrk="1" fontAlgn="b" latinLnBrk="0" hangingPunct="1"/>
                      <a:r>
                        <a:rPr lang="en-US" sz="1100" u="none" strike="noStrike" kern="1200" dirty="0">
                          <a:effectLst/>
                        </a:rPr>
                        <a:t>19.1</a:t>
                      </a:r>
                      <a:endParaRPr lang="en-US" sz="1100" u="none" strike="noStrike" kern="1200" dirty="0">
                        <a:solidFill>
                          <a:schemeClr val="dk1"/>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algn="ctr" defTabSz="914400" rtl="0" eaLnBrk="1" fontAlgn="b" latinLnBrk="0" hangingPunct="1"/>
                      <a:r>
                        <a:rPr lang="en-US" sz="1100" u="none" strike="noStrike" kern="1200" dirty="0">
                          <a:effectLst/>
                        </a:rPr>
                        <a:t>19.9</a:t>
                      </a:r>
                      <a:endParaRPr lang="en-US" sz="1100" u="none" strike="noStrike" kern="1200" dirty="0">
                        <a:solidFill>
                          <a:schemeClr val="dk1"/>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algn="ctr" defTabSz="914400" rtl="0" eaLnBrk="1" fontAlgn="b" latinLnBrk="0" hangingPunct="1"/>
                      <a:r>
                        <a:rPr lang="en-US" sz="1100" u="none" strike="noStrike" kern="1200" dirty="0">
                          <a:effectLst/>
                        </a:rPr>
                        <a:t>15.9</a:t>
                      </a:r>
                      <a:endParaRPr lang="en-US" sz="1100" u="none" strike="noStrike" kern="1200" dirty="0">
                        <a:solidFill>
                          <a:schemeClr val="dk1"/>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algn="ctr" defTabSz="914400" rtl="0" eaLnBrk="1" fontAlgn="b" latinLnBrk="0" hangingPunct="1"/>
                      <a:r>
                        <a:rPr lang="en-US" sz="1100" u="none" strike="noStrike" kern="1200" dirty="0">
                          <a:effectLst/>
                        </a:rPr>
                        <a:t>15.2 </a:t>
                      </a:r>
                      <a:endParaRPr lang="en-US" sz="1100" u="none" strike="noStrike" kern="1200" dirty="0">
                        <a:solidFill>
                          <a:schemeClr val="dk1"/>
                        </a:solidFill>
                        <a:effectLst/>
                        <a:latin typeface="+mn-lt"/>
                        <a:ea typeface="+mn-ea"/>
                        <a:cs typeface="+mn-cs"/>
                      </a:endParaRPr>
                    </a:p>
                  </a:txBody>
                  <a:tcPr marL="0" marR="0" marT="0" marB="0" anchor="b">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xmlns="" val="751667168"/>
                  </a:ext>
                </a:extLst>
              </a:tr>
              <a:tr h="126356">
                <a:tc>
                  <a:txBody>
                    <a:bodyPr/>
                    <a:lstStyle/>
                    <a:p>
                      <a:pPr marL="0" algn="l" defTabSz="914400" rtl="0" eaLnBrk="1" fontAlgn="b" latinLnBrk="0" hangingPunct="1"/>
                      <a:endParaRPr lang="en-US" sz="1100" u="none" strike="noStrike" kern="1200" dirty="0">
                        <a:solidFill>
                          <a:schemeClr val="dk1"/>
                        </a:solidFill>
                        <a:effectLst/>
                        <a:latin typeface="+mn-lt"/>
                        <a:ea typeface="+mn-ea"/>
                        <a:cs typeface="+mn-cs"/>
                      </a:endParaRPr>
                    </a:p>
                  </a:txBody>
                  <a:tcPr marL="0" marR="0" marT="0" marB="0" anchor="b">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tc>
                  <a:txBody>
                    <a:bodyPr/>
                    <a:lstStyle/>
                    <a:p>
                      <a:pPr marL="0" algn="ctr" defTabSz="914400" rtl="0" eaLnBrk="1" fontAlgn="b" latinLnBrk="0" hangingPunct="1"/>
                      <a:endParaRPr lang="en-US" sz="1100" u="none" strike="noStrike" kern="1200" dirty="0">
                        <a:solidFill>
                          <a:schemeClr val="dk1"/>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tc>
                  <a:txBody>
                    <a:bodyPr/>
                    <a:lstStyle/>
                    <a:p>
                      <a:pPr marL="0" algn="ctr" defTabSz="914400" rtl="0" eaLnBrk="1" fontAlgn="b" latinLnBrk="0" hangingPunct="1"/>
                      <a:endParaRPr lang="en-US" sz="1100" u="none" strike="noStrike" kern="1200" dirty="0">
                        <a:solidFill>
                          <a:schemeClr val="dk1"/>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tc>
                  <a:txBody>
                    <a:bodyPr/>
                    <a:lstStyle/>
                    <a:p>
                      <a:pPr marL="0" algn="ctr" defTabSz="914400" rtl="0" eaLnBrk="1" fontAlgn="b" latinLnBrk="0" hangingPunct="1"/>
                      <a:endParaRPr lang="en-US" sz="1100" u="none" strike="noStrike" kern="1200" dirty="0">
                        <a:solidFill>
                          <a:schemeClr val="dk1"/>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tc>
                  <a:txBody>
                    <a:bodyPr/>
                    <a:lstStyle/>
                    <a:p>
                      <a:pPr marL="0" algn="ctr" defTabSz="914400" rtl="0" eaLnBrk="1" fontAlgn="b" latinLnBrk="0" hangingPunct="1"/>
                      <a:endParaRPr lang="en-US" sz="1100" u="none" strike="noStrike" kern="1200" dirty="0">
                        <a:solidFill>
                          <a:schemeClr val="dk1"/>
                        </a:solidFill>
                        <a:effectLst/>
                        <a:latin typeface="+mn-lt"/>
                        <a:ea typeface="+mn-ea"/>
                        <a:cs typeface="+mn-cs"/>
                      </a:endParaRPr>
                    </a:p>
                  </a:txBody>
                  <a:tcPr marL="0" marR="0" marT="0" marB="0" anchor="b">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extLst>
                  <a:ext uri="{0D108BD9-81ED-4DB2-BD59-A6C34878D82A}">
                    <a16:rowId xmlns:a16="http://schemas.microsoft.com/office/drawing/2014/main" xmlns="" val="2277379943"/>
                  </a:ext>
                </a:extLst>
              </a:tr>
              <a:tr h="126356">
                <a:tc>
                  <a:txBody>
                    <a:bodyPr/>
                    <a:lstStyle/>
                    <a:p>
                      <a:pPr marL="0" algn="l" defTabSz="914400" rtl="0" eaLnBrk="1" fontAlgn="b" latinLnBrk="0" hangingPunct="1"/>
                      <a:r>
                        <a:rPr lang="en-US" sz="1100" u="none" strike="noStrike" kern="1200" dirty="0">
                          <a:effectLst/>
                        </a:rPr>
                        <a:t>WC - AD</a:t>
                      </a:r>
                      <a:endParaRPr lang="en-US" sz="1100" u="none" strike="noStrike" kern="1200" dirty="0">
                        <a:solidFill>
                          <a:schemeClr val="dk1"/>
                        </a:solidFill>
                        <a:effectLst/>
                        <a:latin typeface="+mn-lt"/>
                        <a:ea typeface="+mn-ea"/>
                        <a:cs typeface="+mn-cs"/>
                      </a:endParaRPr>
                    </a:p>
                  </a:txBody>
                  <a:tcPr marL="0" marR="0" marT="0" marB="0" anchor="b">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algn="ctr" defTabSz="914400" rtl="0" eaLnBrk="1" fontAlgn="b" latinLnBrk="0" hangingPunct="1"/>
                      <a:r>
                        <a:rPr lang="en-US" sz="1100" u="none" strike="noStrike" kern="1200" dirty="0">
                          <a:effectLst/>
                        </a:rPr>
                        <a:t>12.1</a:t>
                      </a:r>
                      <a:endParaRPr lang="en-US" sz="1100" u="none" strike="noStrike" kern="1200" dirty="0">
                        <a:solidFill>
                          <a:schemeClr val="dk1"/>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algn="ctr" defTabSz="914400" rtl="0" eaLnBrk="1" fontAlgn="b" latinLnBrk="0" hangingPunct="1"/>
                      <a:r>
                        <a:rPr lang="en-US" sz="1100" u="none" strike="noStrike" kern="1200" dirty="0">
                          <a:effectLst/>
                        </a:rPr>
                        <a:t>11.9</a:t>
                      </a:r>
                      <a:endParaRPr lang="en-US" sz="1100" u="none" strike="noStrike" kern="1200" dirty="0">
                        <a:solidFill>
                          <a:schemeClr val="dk1"/>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algn="ctr" defTabSz="914400" rtl="0" eaLnBrk="1" fontAlgn="b" latinLnBrk="0" hangingPunct="1"/>
                      <a:r>
                        <a:rPr lang="en-US" sz="1100" u="none" strike="noStrike" kern="1200" dirty="0">
                          <a:effectLst/>
                        </a:rPr>
                        <a:t>7.0 </a:t>
                      </a:r>
                      <a:endParaRPr lang="en-US" sz="1100" u="none" strike="noStrike" kern="1200" dirty="0">
                        <a:solidFill>
                          <a:schemeClr val="dk1"/>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algn="ctr" defTabSz="914400" rtl="0" eaLnBrk="1" fontAlgn="b" latinLnBrk="0" hangingPunct="1"/>
                      <a:r>
                        <a:rPr lang="en-US" sz="1100" u="none" strike="noStrike" kern="1200" dirty="0">
                          <a:effectLst/>
                        </a:rPr>
                        <a:t>8.4</a:t>
                      </a:r>
                      <a:endParaRPr lang="en-US" sz="1100" u="none" strike="noStrike" kern="1200" dirty="0">
                        <a:solidFill>
                          <a:schemeClr val="dk1"/>
                        </a:solidFill>
                        <a:effectLst/>
                        <a:latin typeface="+mn-lt"/>
                        <a:ea typeface="+mn-ea"/>
                        <a:cs typeface="+mn-cs"/>
                      </a:endParaRPr>
                    </a:p>
                  </a:txBody>
                  <a:tcPr marL="0" marR="0" marT="0" marB="0" anchor="b">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xmlns="" val="2722152826"/>
                  </a:ext>
                </a:extLst>
              </a:tr>
              <a:tr h="126356">
                <a:tc>
                  <a:txBody>
                    <a:bodyPr/>
                    <a:lstStyle/>
                    <a:p>
                      <a:pPr marL="0" algn="l" defTabSz="914400" rtl="0" eaLnBrk="1" fontAlgn="b" latinLnBrk="0" hangingPunct="1"/>
                      <a:r>
                        <a:rPr lang="en-US" sz="1100" i="1" u="none" strike="noStrike" kern="1200" dirty="0">
                          <a:solidFill>
                            <a:srgbClr val="9D0E2D"/>
                          </a:solidFill>
                          <a:effectLst/>
                        </a:rPr>
                        <a:t>as % of NSV</a:t>
                      </a:r>
                      <a:endParaRPr lang="en-US" sz="1100" b="1" i="1" u="none" strike="noStrike" kern="1200" dirty="0">
                        <a:solidFill>
                          <a:srgbClr val="9D0E2D"/>
                        </a:solidFill>
                        <a:effectLst/>
                        <a:latin typeface="+mn-lt"/>
                        <a:ea typeface="+mn-ea"/>
                        <a:cs typeface="+mn-cs"/>
                      </a:endParaRPr>
                    </a:p>
                  </a:txBody>
                  <a:tcPr marL="0" marR="0" marT="0" marB="0" anchor="b">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tc>
                  <a:txBody>
                    <a:bodyPr/>
                    <a:lstStyle/>
                    <a:p>
                      <a:pPr marL="0" algn="ctr" defTabSz="914400" rtl="0" eaLnBrk="1" fontAlgn="b" latinLnBrk="0" hangingPunct="1"/>
                      <a:r>
                        <a:rPr lang="en-US" sz="1100" i="1" u="none" strike="noStrike" kern="1200" dirty="0">
                          <a:solidFill>
                            <a:srgbClr val="9D0E2D"/>
                          </a:solidFill>
                          <a:effectLst/>
                        </a:rPr>
                        <a:t>49%</a:t>
                      </a:r>
                      <a:endParaRPr lang="en-US" sz="1100" b="1" i="1" u="none" strike="noStrike" kern="1200" dirty="0">
                        <a:solidFill>
                          <a:srgbClr val="9D0E2D"/>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tc>
                  <a:txBody>
                    <a:bodyPr/>
                    <a:lstStyle/>
                    <a:p>
                      <a:pPr marL="0" algn="ctr" defTabSz="914400" rtl="0" eaLnBrk="1" fontAlgn="b" latinLnBrk="0" hangingPunct="1"/>
                      <a:r>
                        <a:rPr lang="en-US" sz="1100" i="1" u="none" strike="noStrike" kern="1200" dirty="0">
                          <a:solidFill>
                            <a:srgbClr val="9D0E2D"/>
                          </a:solidFill>
                          <a:effectLst/>
                        </a:rPr>
                        <a:t>46%</a:t>
                      </a:r>
                      <a:endParaRPr lang="en-US" sz="1100" b="1" i="1" u="none" strike="noStrike" kern="1200" dirty="0">
                        <a:solidFill>
                          <a:srgbClr val="9D0E2D"/>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tc>
                  <a:txBody>
                    <a:bodyPr/>
                    <a:lstStyle/>
                    <a:p>
                      <a:pPr marL="0" algn="ctr" defTabSz="914400" rtl="0" eaLnBrk="1" fontAlgn="b" latinLnBrk="0" hangingPunct="1"/>
                      <a:r>
                        <a:rPr lang="en-US" sz="1100" i="1" u="none" strike="noStrike" kern="1200" dirty="0">
                          <a:solidFill>
                            <a:srgbClr val="9D0E2D"/>
                          </a:solidFill>
                          <a:effectLst/>
                        </a:rPr>
                        <a:t>38%</a:t>
                      </a:r>
                      <a:endParaRPr lang="en-US" sz="1100" b="1" i="1" u="none" strike="noStrike" kern="1200" dirty="0">
                        <a:solidFill>
                          <a:srgbClr val="9D0E2D"/>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tc>
                  <a:txBody>
                    <a:bodyPr/>
                    <a:lstStyle/>
                    <a:p>
                      <a:pPr marL="0" algn="ctr" defTabSz="914400" rtl="0" eaLnBrk="1" fontAlgn="b" latinLnBrk="0" hangingPunct="1"/>
                      <a:r>
                        <a:rPr lang="en-US" sz="1100" i="1" u="none" strike="noStrike" kern="1200" dirty="0">
                          <a:solidFill>
                            <a:srgbClr val="9D0E2D"/>
                          </a:solidFill>
                          <a:effectLst/>
                        </a:rPr>
                        <a:t>27%</a:t>
                      </a:r>
                      <a:endParaRPr lang="en-US" sz="1100" b="1" i="1" u="none" strike="noStrike" kern="1200" dirty="0">
                        <a:solidFill>
                          <a:srgbClr val="9D0E2D"/>
                        </a:solidFill>
                        <a:effectLst/>
                        <a:latin typeface="+mn-lt"/>
                        <a:ea typeface="+mn-ea"/>
                        <a:cs typeface="+mn-cs"/>
                      </a:endParaRPr>
                    </a:p>
                  </a:txBody>
                  <a:tcPr marL="0" marR="0" marT="0" marB="0" anchor="b">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extLst>
                  <a:ext uri="{0D108BD9-81ED-4DB2-BD59-A6C34878D82A}">
                    <a16:rowId xmlns:a16="http://schemas.microsoft.com/office/drawing/2014/main" xmlns="" val="3380976422"/>
                  </a:ext>
                </a:extLst>
              </a:tr>
              <a:tr h="126356">
                <a:tc>
                  <a:txBody>
                    <a:bodyPr/>
                    <a:lstStyle/>
                    <a:p>
                      <a:pPr marL="0" algn="l" defTabSz="914400" rtl="0" eaLnBrk="1" fontAlgn="b" latinLnBrk="0" hangingPunct="1"/>
                      <a:endParaRPr lang="en-US" sz="1100" u="none" strike="noStrike" kern="1200" dirty="0">
                        <a:solidFill>
                          <a:schemeClr val="dk1"/>
                        </a:solidFill>
                        <a:effectLst/>
                        <a:latin typeface="+mn-lt"/>
                        <a:ea typeface="+mn-ea"/>
                        <a:cs typeface="+mn-cs"/>
                      </a:endParaRPr>
                    </a:p>
                  </a:txBody>
                  <a:tcPr marL="0" marR="0" marT="0" marB="0" anchor="b">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algn="ctr" defTabSz="914400" rtl="0" eaLnBrk="1" fontAlgn="b" latinLnBrk="0" hangingPunct="1"/>
                      <a:endParaRPr lang="en-US" sz="1100" u="none" strike="noStrike" kern="1200" dirty="0">
                        <a:solidFill>
                          <a:schemeClr val="dk1"/>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algn="ctr" defTabSz="914400" rtl="0" eaLnBrk="1" fontAlgn="b" latinLnBrk="0" hangingPunct="1"/>
                      <a:endParaRPr lang="en-US" sz="1100" u="none" strike="noStrike" kern="1200" dirty="0">
                        <a:solidFill>
                          <a:schemeClr val="dk1"/>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algn="ctr" defTabSz="914400" rtl="0" eaLnBrk="1" fontAlgn="b" latinLnBrk="0" hangingPunct="1"/>
                      <a:endParaRPr lang="en-US" sz="1100" u="none" strike="noStrike" kern="1200" dirty="0">
                        <a:solidFill>
                          <a:schemeClr val="dk1"/>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algn="ctr" defTabSz="914400" rtl="0" eaLnBrk="1" fontAlgn="b" latinLnBrk="0" hangingPunct="1"/>
                      <a:endParaRPr lang="en-US" sz="1100" u="none" strike="noStrike" kern="1200" dirty="0">
                        <a:solidFill>
                          <a:schemeClr val="dk1"/>
                        </a:solidFill>
                        <a:effectLst/>
                        <a:latin typeface="+mn-lt"/>
                        <a:ea typeface="+mn-ea"/>
                        <a:cs typeface="+mn-cs"/>
                      </a:endParaRPr>
                    </a:p>
                  </a:txBody>
                  <a:tcPr marL="0" marR="0" marT="0" marB="0" anchor="b">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xmlns="" val="2630931742"/>
                  </a:ext>
                </a:extLst>
              </a:tr>
              <a:tr h="126356">
                <a:tc>
                  <a:txBody>
                    <a:bodyPr/>
                    <a:lstStyle/>
                    <a:p>
                      <a:pPr marL="0" algn="l" defTabSz="914400" rtl="0" eaLnBrk="1" fontAlgn="b" latinLnBrk="0" hangingPunct="1"/>
                      <a:r>
                        <a:rPr lang="en-US" sz="1100" u="none" strike="noStrike" kern="1200" dirty="0">
                          <a:effectLst/>
                        </a:rPr>
                        <a:t>WC - PD</a:t>
                      </a:r>
                      <a:endParaRPr lang="en-US" sz="1100" u="none" strike="noStrike" kern="1200" dirty="0">
                        <a:solidFill>
                          <a:schemeClr val="dk1"/>
                        </a:solidFill>
                        <a:effectLst/>
                        <a:latin typeface="+mn-lt"/>
                        <a:ea typeface="+mn-ea"/>
                        <a:cs typeface="+mn-cs"/>
                      </a:endParaRPr>
                    </a:p>
                  </a:txBody>
                  <a:tcPr marL="0" marR="0" marT="0" marB="0" anchor="b">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tc>
                  <a:txBody>
                    <a:bodyPr/>
                    <a:lstStyle/>
                    <a:p>
                      <a:pPr marL="0" algn="ctr" defTabSz="914400" rtl="0" eaLnBrk="1" fontAlgn="b" latinLnBrk="0" hangingPunct="1"/>
                      <a:r>
                        <a:rPr lang="en-US" sz="1100" u="none" strike="noStrike" kern="1200" dirty="0">
                          <a:effectLst/>
                        </a:rPr>
                        <a:t>6.9</a:t>
                      </a:r>
                      <a:endParaRPr lang="en-US" sz="1100" u="none" strike="noStrike" kern="1200" dirty="0">
                        <a:solidFill>
                          <a:schemeClr val="dk1"/>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tc>
                  <a:txBody>
                    <a:bodyPr/>
                    <a:lstStyle/>
                    <a:p>
                      <a:pPr marL="0" algn="ctr" defTabSz="914400" rtl="0" eaLnBrk="1" fontAlgn="b" latinLnBrk="0" hangingPunct="1"/>
                      <a:r>
                        <a:rPr lang="en-US" sz="1100" u="none" strike="noStrike" kern="1200" dirty="0">
                          <a:effectLst/>
                        </a:rPr>
                        <a:t>8.0</a:t>
                      </a:r>
                      <a:endParaRPr lang="en-US" sz="1100" u="none" strike="noStrike" kern="1200" dirty="0">
                        <a:solidFill>
                          <a:schemeClr val="dk1"/>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tc>
                  <a:txBody>
                    <a:bodyPr/>
                    <a:lstStyle/>
                    <a:p>
                      <a:pPr marL="0" algn="ctr" defTabSz="914400" rtl="0" eaLnBrk="1" fontAlgn="b" latinLnBrk="0" hangingPunct="1"/>
                      <a:r>
                        <a:rPr lang="en-US" sz="1100" u="none" strike="noStrike" kern="1200" dirty="0">
                          <a:effectLst/>
                        </a:rPr>
                        <a:t>8.8</a:t>
                      </a:r>
                      <a:endParaRPr lang="en-US" sz="1100" u="none" strike="noStrike" kern="1200" dirty="0">
                        <a:solidFill>
                          <a:schemeClr val="dk1"/>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tc>
                  <a:txBody>
                    <a:bodyPr/>
                    <a:lstStyle/>
                    <a:p>
                      <a:pPr marL="0" algn="ctr" defTabSz="914400" rtl="0" eaLnBrk="1" fontAlgn="b" latinLnBrk="0" hangingPunct="1"/>
                      <a:r>
                        <a:rPr lang="en-US" sz="1100" u="none" strike="noStrike" kern="1200" dirty="0">
                          <a:effectLst/>
                        </a:rPr>
                        <a:t>6.8</a:t>
                      </a:r>
                      <a:endParaRPr lang="en-US" sz="1100" u="none" strike="noStrike" kern="1200" dirty="0">
                        <a:solidFill>
                          <a:schemeClr val="dk1"/>
                        </a:solidFill>
                        <a:effectLst/>
                        <a:latin typeface="+mn-lt"/>
                        <a:ea typeface="+mn-ea"/>
                        <a:cs typeface="+mn-cs"/>
                      </a:endParaRPr>
                    </a:p>
                  </a:txBody>
                  <a:tcPr marL="0" marR="0" marT="0" marB="0" anchor="b">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4F6DC"/>
                    </a:solidFill>
                  </a:tcPr>
                </a:tc>
                <a:extLst>
                  <a:ext uri="{0D108BD9-81ED-4DB2-BD59-A6C34878D82A}">
                    <a16:rowId xmlns:a16="http://schemas.microsoft.com/office/drawing/2014/main" xmlns="" val="3733554591"/>
                  </a:ext>
                </a:extLst>
              </a:tr>
              <a:tr h="126356">
                <a:tc>
                  <a:txBody>
                    <a:bodyPr/>
                    <a:lstStyle/>
                    <a:p>
                      <a:pPr marL="0" algn="l" defTabSz="914400" rtl="0" eaLnBrk="1" fontAlgn="b" latinLnBrk="0" hangingPunct="1"/>
                      <a:r>
                        <a:rPr lang="en-US" sz="1100" i="1" u="none" strike="noStrike" kern="1200" dirty="0">
                          <a:solidFill>
                            <a:srgbClr val="9D0E2D"/>
                          </a:solidFill>
                          <a:effectLst/>
                        </a:rPr>
                        <a:t>% of NSV</a:t>
                      </a:r>
                      <a:endParaRPr lang="en-US" sz="1100" b="1" i="1" u="none" strike="noStrike" kern="1200" dirty="0">
                        <a:solidFill>
                          <a:srgbClr val="9D0E2D"/>
                        </a:solidFill>
                        <a:effectLst/>
                        <a:latin typeface="+mn-lt"/>
                        <a:ea typeface="+mn-ea"/>
                        <a:cs typeface="+mn-cs"/>
                      </a:endParaRPr>
                    </a:p>
                  </a:txBody>
                  <a:tcPr marL="0" marR="0" marT="0" marB="0" anchor="b">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algn="ctr" defTabSz="914400" rtl="0" eaLnBrk="1" fontAlgn="b" latinLnBrk="0" hangingPunct="1"/>
                      <a:r>
                        <a:rPr lang="en-US" sz="1100" i="1" u="none" strike="noStrike" kern="1200" dirty="0">
                          <a:solidFill>
                            <a:srgbClr val="9D0E2D"/>
                          </a:solidFill>
                          <a:effectLst/>
                        </a:rPr>
                        <a:t>39%</a:t>
                      </a:r>
                      <a:endParaRPr lang="en-US" sz="1100" b="1" i="1" u="none" strike="noStrike" kern="1200" dirty="0">
                        <a:solidFill>
                          <a:srgbClr val="9D0E2D"/>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algn="ctr" defTabSz="914400" rtl="0" eaLnBrk="1" fontAlgn="b" latinLnBrk="0" hangingPunct="1"/>
                      <a:r>
                        <a:rPr lang="en-US" sz="1100" i="1" u="none" strike="noStrike" kern="1200" dirty="0">
                          <a:solidFill>
                            <a:srgbClr val="9D0E2D"/>
                          </a:solidFill>
                          <a:effectLst/>
                        </a:rPr>
                        <a:t>29%</a:t>
                      </a:r>
                      <a:endParaRPr lang="en-US" sz="1100" b="1" i="1" u="none" strike="noStrike" kern="1200" dirty="0">
                        <a:solidFill>
                          <a:srgbClr val="9D0E2D"/>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algn="ctr" defTabSz="914400" rtl="0" eaLnBrk="1" fontAlgn="b" latinLnBrk="0" hangingPunct="1"/>
                      <a:r>
                        <a:rPr lang="en-US" sz="1100" i="1" u="none" strike="noStrike" kern="1200" dirty="0">
                          <a:solidFill>
                            <a:srgbClr val="9D0E2D"/>
                          </a:solidFill>
                          <a:effectLst/>
                        </a:rPr>
                        <a:t>36%</a:t>
                      </a:r>
                      <a:endParaRPr lang="en-US" sz="1100" b="1" i="1" u="none" strike="noStrike" kern="1200" dirty="0">
                        <a:solidFill>
                          <a:srgbClr val="9D0E2D"/>
                        </a:solidFill>
                        <a:effectLst/>
                        <a:latin typeface="+mn-lt"/>
                        <a:ea typeface="+mn-ea"/>
                        <a:cs typeface="+mn-cs"/>
                      </a:endParaRPr>
                    </a:p>
                  </a:txBody>
                  <a:tcPr marL="0" marR="0" marT="0"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algn="ctr" defTabSz="914400" rtl="0" eaLnBrk="1" fontAlgn="b" latinLnBrk="0" hangingPunct="1"/>
                      <a:r>
                        <a:rPr lang="en-US" sz="1100" i="1" u="none" strike="noStrike" kern="1200" dirty="0">
                          <a:solidFill>
                            <a:srgbClr val="9D0E2D"/>
                          </a:solidFill>
                          <a:effectLst/>
                        </a:rPr>
                        <a:t>25%</a:t>
                      </a:r>
                      <a:endParaRPr lang="en-US" sz="1100" b="1" i="1" u="none" strike="noStrike" kern="1200" dirty="0">
                        <a:solidFill>
                          <a:srgbClr val="9D0E2D"/>
                        </a:solidFill>
                        <a:effectLst/>
                        <a:latin typeface="+mn-lt"/>
                        <a:ea typeface="+mn-ea"/>
                        <a:cs typeface="+mn-cs"/>
                      </a:endParaRPr>
                    </a:p>
                  </a:txBody>
                  <a:tcPr marL="0" marR="0" marT="0" marB="0" anchor="b">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xmlns="" val="2024312708"/>
                  </a:ext>
                </a:extLst>
              </a:tr>
            </a:tbl>
          </a:graphicData>
        </a:graphic>
      </p:graphicFrame>
      <p:graphicFrame>
        <p:nvGraphicFramePr>
          <p:cNvPr id="71" name="Chart 70">
            <a:extLst>
              <a:ext uri="{FF2B5EF4-FFF2-40B4-BE49-F238E27FC236}">
                <a16:creationId xmlns:a16="http://schemas.microsoft.com/office/drawing/2014/main" xmlns="" id="{896D8F6B-20C3-418D-86A4-B131AC89C7D1}"/>
              </a:ext>
            </a:extLst>
          </p:cNvPr>
          <p:cNvGraphicFramePr>
            <a:graphicFrameLocks/>
          </p:cNvGraphicFramePr>
          <p:nvPr>
            <p:extLst>
              <p:ext uri="{D42A27DB-BD31-4B8C-83A1-F6EECF244321}">
                <p14:modId xmlns:p14="http://schemas.microsoft.com/office/powerpoint/2010/main" val="3375285339"/>
              </p:ext>
            </p:extLst>
          </p:nvPr>
        </p:nvGraphicFramePr>
        <p:xfrm>
          <a:off x="168415" y="3296176"/>
          <a:ext cx="3039019" cy="26028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3" name="Chart 72">
            <a:extLst>
              <a:ext uri="{FF2B5EF4-FFF2-40B4-BE49-F238E27FC236}">
                <a16:creationId xmlns:a16="http://schemas.microsoft.com/office/drawing/2014/main" xmlns="" id="{2819C871-3995-439C-A6D8-E774EF1F7AF2}"/>
              </a:ext>
            </a:extLst>
          </p:cNvPr>
          <p:cNvGraphicFramePr>
            <a:graphicFrameLocks/>
          </p:cNvGraphicFramePr>
          <p:nvPr>
            <p:extLst>
              <p:ext uri="{D42A27DB-BD31-4B8C-83A1-F6EECF244321}">
                <p14:modId xmlns:p14="http://schemas.microsoft.com/office/powerpoint/2010/main" val="1784247896"/>
              </p:ext>
            </p:extLst>
          </p:nvPr>
        </p:nvGraphicFramePr>
        <p:xfrm>
          <a:off x="3000913" y="3313767"/>
          <a:ext cx="3039019" cy="2591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2122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186">
            <a:extLst>
              <a:ext uri="{FF2B5EF4-FFF2-40B4-BE49-F238E27FC236}">
                <a16:creationId xmlns:a16="http://schemas.microsoft.com/office/drawing/2014/main" xmlns="" id="{60C8054F-30EF-4E5D-ADE2-145A93C3D7AD}"/>
              </a:ext>
            </a:extLst>
          </p:cNvPr>
          <p:cNvSpPr/>
          <p:nvPr/>
        </p:nvSpPr>
        <p:spPr bwMode="gray">
          <a:xfrm>
            <a:off x="7097" y="1067094"/>
            <a:ext cx="12184903" cy="5037687"/>
          </a:xfrm>
          <a:prstGeom prst="rect">
            <a:avLst/>
          </a:prstGeom>
          <a:solidFill>
            <a:srgbClr val="F5DBDA"/>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101" name="Title 1">
            <a:extLst>
              <a:ext uri="{FF2B5EF4-FFF2-40B4-BE49-F238E27FC236}">
                <a16:creationId xmlns:a16="http://schemas.microsoft.com/office/drawing/2014/main" xmlns="" id="{0F556EC0-F0D7-4724-A5F7-78A7C4C045CC}"/>
              </a:ext>
            </a:extLst>
          </p:cNvPr>
          <p:cNvSpPr>
            <a:spLocks noGrp="1"/>
          </p:cNvSpPr>
          <p:nvPr>
            <p:ph type="title"/>
          </p:nvPr>
        </p:nvSpPr>
        <p:spPr>
          <a:xfrm>
            <a:off x="-47227" y="-279832"/>
            <a:ext cx="11314124" cy="1681229"/>
          </a:xfrm>
        </p:spPr>
        <p:txBody>
          <a:bodyPr wrap="square" lIns="0" tIns="0" rIns="0" bIns="0">
            <a:spAutoFit/>
          </a:bodyPr>
          <a:lstStyle/>
          <a:p>
            <a:r>
              <a:rPr lang="en-US" sz="11500" dirty="0">
                <a:solidFill>
                  <a:srgbClr val="631F1F"/>
                </a:solidFill>
              </a:rPr>
              <a:t>B</a:t>
            </a:r>
            <a:r>
              <a:rPr lang="en-US" sz="3600" dirty="0">
                <a:solidFill>
                  <a:srgbClr val="631F1F"/>
                </a:solidFill>
              </a:rPr>
              <a:t>usiness unit overview</a:t>
            </a:r>
            <a:endParaRPr lang="en-ID" sz="3600" dirty="0">
              <a:solidFill>
                <a:srgbClr val="631F1F"/>
              </a:solidFill>
            </a:endParaRPr>
          </a:p>
        </p:txBody>
      </p:sp>
      <p:grpSp>
        <p:nvGrpSpPr>
          <p:cNvPr id="151" name="Group 150">
            <a:extLst>
              <a:ext uri="{FF2B5EF4-FFF2-40B4-BE49-F238E27FC236}">
                <a16:creationId xmlns:a16="http://schemas.microsoft.com/office/drawing/2014/main" xmlns="" id="{6C86B50B-9F8A-4C73-8AB6-B2E209F8F7B6}"/>
              </a:ext>
            </a:extLst>
          </p:cNvPr>
          <p:cNvGrpSpPr/>
          <p:nvPr/>
        </p:nvGrpSpPr>
        <p:grpSpPr>
          <a:xfrm>
            <a:off x="5975295" y="3588837"/>
            <a:ext cx="6052995" cy="2943448"/>
            <a:chOff x="6096000" y="1310076"/>
            <a:chExt cx="6052995" cy="2943448"/>
          </a:xfrm>
        </p:grpSpPr>
        <p:sp>
          <p:nvSpPr>
            <p:cNvPr id="152" name="Rectangle 151">
              <a:extLst>
                <a:ext uri="{FF2B5EF4-FFF2-40B4-BE49-F238E27FC236}">
                  <a16:creationId xmlns:a16="http://schemas.microsoft.com/office/drawing/2014/main" xmlns="" id="{F99982C0-529D-42D8-8E09-C81E4CEA1FBF}"/>
                </a:ext>
              </a:extLst>
            </p:cNvPr>
            <p:cNvSpPr/>
            <p:nvPr/>
          </p:nvSpPr>
          <p:spPr>
            <a:xfrm>
              <a:off x="6613071" y="1622699"/>
              <a:ext cx="5518536" cy="2119546"/>
            </a:xfrm>
            <a:prstGeom prst="rect">
              <a:avLst/>
            </a:prstGeom>
            <a:solidFill>
              <a:srgbClr val="F6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53" name="Group 152">
              <a:extLst>
                <a:ext uri="{FF2B5EF4-FFF2-40B4-BE49-F238E27FC236}">
                  <a16:creationId xmlns:a16="http://schemas.microsoft.com/office/drawing/2014/main" xmlns="" id="{F1879BD1-0031-41D9-9C2A-25901D6B1FAB}"/>
                </a:ext>
              </a:extLst>
            </p:cNvPr>
            <p:cNvGrpSpPr/>
            <p:nvPr/>
          </p:nvGrpSpPr>
          <p:grpSpPr>
            <a:xfrm>
              <a:off x="7064528" y="2723015"/>
              <a:ext cx="4665575" cy="1051286"/>
              <a:chOff x="4296229" y="3846286"/>
              <a:chExt cx="8984342" cy="1153886"/>
            </a:xfrm>
          </p:grpSpPr>
          <p:cxnSp>
            <p:nvCxnSpPr>
              <p:cNvPr id="185" name="Straight Connector 184">
                <a:extLst>
                  <a:ext uri="{FF2B5EF4-FFF2-40B4-BE49-F238E27FC236}">
                    <a16:creationId xmlns:a16="http://schemas.microsoft.com/office/drawing/2014/main" xmlns="" id="{C4713D55-247D-4709-AF19-2550F3A36DF9}"/>
                  </a:ext>
                </a:extLst>
              </p:cNvPr>
              <p:cNvCxnSpPr/>
              <p:nvPr/>
            </p:nvCxnSpPr>
            <p:spPr>
              <a:xfrm>
                <a:off x="4296229" y="3846286"/>
                <a:ext cx="89843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64D072B1-ED3A-4AF0-B751-423B7E6F220A}"/>
                  </a:ext>
                </a:extLst>
              </p:cNvPr>
              <p:cNvCxnSpPr/>
              <p:nvPr/>
            </p:nvCxnSpPr>
            <p:spPr>
              <a:xfrm>
                <a:off x="4296229" y="5000172"/>
                <a:ext cx="89843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54" name="Oval 153">
              <a:extLst>
                <a:ext uri="{FF2B5EF4-FFF2-40B4-BE49-F238E27FC236}">
                  <a16:creationId xmlns:a16="http://schemas.microsoft.com/office/drawing/2014/main" xmlns="" id="{9ED21664-9AF8-47A0-8194-F9A25D14AE24}"/>
                </a:ext>
              </a:extLst>
            </p:cNvPr>
            <p:cNvSpPr/>
            <p:nvPr/>
          </p:nvSpPr>
          <p:spPr>
            <a:xfrm>
              <a:off x="6096000" y="1824499"/>
              <a:ext cx="663725" cy="601679"/>
            </a:xfrm>
            <a:prstGeom prst="ellipse">
              <a:avLst/>
            </a:prstGeom>
            <a:solidFill>
              <a:srgbClr val="631F1F"/>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5" name="Oval 154">
              <a:extLst>
                <a:ext uri="{FF2B5EF4-FFF2-40B4-BE49-F238E27FC236}">
                  <a16:creationId xmlns:a16="http://schemas.microsoft.com/office/drawing/2014/main" xmlns="" id="{1F941AC4-BAA8-415D-B671-1225C7263BA7}"/>
                </a:ext>
              </a:extLst>
            </p:cNvPr>
            <p:cNvSpPr/>
            <p:nvPr/>
          </p:nvSpPr>
          <p:spPr>
            <a:xfrm>
              <a:off x="6096000" y="2891073"/>
              <a:ext cx="663725" cy="601679"/>
            </a:xfrm>
            <a:prstGeom prst="ellipse">
              <a:avLst/>
            </a:prstGeom>
            <a:solidFill>
              <a:srgbClr val="631F1F"/>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Rectangle 155">
              <a:extLst>
                <a:ext uri="{FF2B5EF4-FFF2-40B4-BE49-F238E27FC236}">
                  <a16:creationId xmlns:a16="http://schemas.microsoft.com/office/drawing/2014/main" xmlns="" id="{FD759E04-B7C5-492B-9B32-CB6C6F5AFF6D}"/>
                </a:ext>
              </a:extLst>
            </p:cNvPr>
            <p:cNvSpPr/>
            <p:nvPr/>
          </p:nvSpPr>
          <p:spPr>
            <a:xfrm>
              <a:off x="7039177" y="1816490"/>
              <a:ext cx="5086786" cy="738664"/>
            </a:xfrm>
            <a:prstGeom prst="rect">
              <a:avLst/>
            </a:prstGeom>
          </p:spPr>
          <p:txBody>
            <a:bodyPr wrap="square" lIns="0" tIns="0" rIns="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Segoe UI" panose="020B0502040204020203" pitchFamily="34" charset="0"/>
                  <a:cs typeface="Segoe UI" panose="020B0502040204020203" pitchFamily="34" charset="0"/>
                </a:rPr>
                <a:t>Maintain Share in stable categories and grow in growth categories</a:t>
              </a: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p>
            <a:p>
              <a:pPr marR="0" lvl="0" algn="l" defTabSz="457200" rtl="0" eaLnBrk="1" fontAlgn="auto" latinLnBrk="0" hangingPunct="1">
                <a:lnSpc>
                  <a:spcPct val="100000"/>
                </a:lnSpc>
                <a:spcBef>
                  <a:spcPts val="0"/>
                </a:spcBef>
                <a:spcAft>
                  <a:spcPts val="0"/>
                </a:spcAft>
                <a:buClrTx/>
                <a:buSzTx/>
                <a:tabLst>
                  <a:tab pos="227013" algn="l"/>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Despite 50% vol loss due to Forex limitation business was bottom</a:t>
              </a:r>
              <a:r>
                <a:rPr lang="en-US" sz="1200" dirty="0">
                  <a:solidFill>
                    <a:prstClr val="black"/>
                  </a:solidFill>
                  <a:latin typeface="Segoe UI" panose="020B0502040204020203" pitchFamily="34" charset="0"/>
                  <a:cs typeface="Segoe UI" panose="020B0502040204020203" pitchFamily="34" charset="0"/>
                </a:rPr>
                <a:t> positive</a:t>
              </a:r>
            </a:p>
            <a:p>
              <a:pPr marR="0" lvl="0" algn="l" defTabSz="457200" rtl="0" eaLnBrk="1" fontAlgn="auto" latinLnBrk="0" hangingPunct="1">
                <a:lnSpc>
                  <a:spcPct val="100000"/>
                </a:lnSpc>
                <a:spcBef>
                  <a:spcPts val="0"/>
                </a:spcBef>
                <a:spcAft>
                  <a:spcPts val="0"/>
                </a:spcAft>
                <a:buClrTx/>
                <a:buSzTx/>
                <a:tabLst>
                  <a:tab pos="227013" algn="l"/>
                </a:tabLst>
                <a:defRPr/>
              </a:pPr>
              <a:r>
                <a:rPr lang="en-US" sz="1200" dirty="0">
                  <a:solidFill>
                    <a:prstClr val="black"/>
                  </a:solidFill>
                  <a:latin typeface="Segoe UI" panose="020B0502040204020203" pitchFamily="34" charset="0"/>
                  <a:cs typeface="Segoe UI" panose="020B0502040204020203" pitchFamily="34" charset="0"/>
                </a:rPr>
                <a:t>Aggressive pricing avg 40% vs. 2022 enable operating margin recovery</a:t>
              </a:r>
            </a:p>
            <a:p>
              <a:pPr marR="0" lvl="0" algn="l" defTabSz="457200" rtl="0" eaLnBrk="1" fontAlgn="auto" latinLnBrk="0" hangingPunct="1">
                <a:lnSpc>
                  <a:spcPct val="100000"/>
                </a:lnSpc>
                <a:spcBef>
                  <a:spcPts val="0"/>
                </a:spcBef>
                <a:spcAft>
                  <a:spcPts val="0"/>
                </a:spcAft>
                <a:buClrTx/>
                <a:buSzTx/>
                <a:tabLst>
                  <a:tab pos="227013" algn="l"/>
                </a:tabLst>
                <a:defRPr/>
              </a:pPr>
              <a:endParaRPr lang="en-US" sz="1200" dirty="0">
                <a:solidFill>
                  <a:prstClr val="black"/>
                </a:solidFill>
                <a:latin typeface="Segoe UI" panose="020B0502040204020203" pitchFamily="34" charset="0"/>
                <a:cs typeface="Segoe UI" panose="020B0502040204020203" pitchFamily="34" charset="0"/>
              </a:endParaRPr>
            </a:p>
          </p:txBody>
        </p:sp>
        <p:sp>
          <p:nvSpPr>
            <p:cNvPr id="157" name="Rectangle 156">
              <a:extLst>
                <a:ext uri="{FF2B5EF4-FFF2-40B4-BE49-F238E27FC236}">
                  <a16:creationId xmlns:a16="http://schemas.microsoft.com/office/drawing/2014/main" xmlns="" id="{BAFA2613-05AD-445D-96B8-1CA235767A91}"/>
                </a:ext>
              </a:extLst>
            </p:cNvPr>
            <p:cNvSpPr/>
            <p:nvPr/>
          </p:nvSpPr>
          <p:spPr>
            <a:xfrm>
              <a:off x="7044826" y="2826604"/>
              <a:ext cx="5104169" cy="738664"/>
            </a:xfrm>
            <a:prstGeom prst="rect">
              <a:avLst/>
            </a:prstGeom>
          </p:spPr>
          <p:txBody>
            <a:bodyPr wrap="square" lIns="0" tIns="0" rIns="0" bIns="0" anchor="ctr" anchorCtr="0">
              <a:spAutoFit/>
            </a:bodyPr>
            <a:lstStyle/>
            <a:p>
              <a:pPr defTabSz="457200">
                <a:defRPr/>
              </a:pPr>
              <a:r>
                <a:rPr lang="en-US" sz="1200" b="1" dirty="0">
                  <a:solidFill>
                    <a:prstClr val="black"/>
                  </a:solidFill>
                  <a:latin typeface="Segoe UI" panose="020B0502040204020203" pitchFamily="34" charset="0"/>
                  <a:cs typeface="Segoe UI" panose="020B0502040204020203" pitchFamily="34" charset="0"/>
                </a:rPr>
                <a:t>Streamline Dealership and Supply Chain network:</a:t>
              </a:r>
            </a:p>
            <a:p>
              <a:pPr defTabSz="457200">
                <a:defRPr/>
              </a:pPr>
              <a:r>
                <a:rPr lang="en-US" sz="1200" dirty="0">
                  <a:solidFill>
                    <a:prstClr val="black"/>
                  </a:solidFill>
                  <a:latin typeface="Segoe UI" panose="020B0502040204020203" pitchFamily="34" charset="0"/>
                  <a:cs typeface="Segoe UI" panose="020B0502040204020203" pitchFamily="34" charset="0"/>
                </a:rPr>
                <a:t>YOY improvement on margin from operations </a:t>
              </a:r>
            </a:p>
            <a:p>
              <a:pPr marL="628650" lvl="1" indent="-171450" defTabSz="457200">
                <a:buFont typeface="Arial" panose="020B0604020202020204" pitchFamily="34" charset="0"/>
                <a:buChar char="•"/>
                <a:defRPr/>
              </a:pPr>
              <a:r>
                <a:rPr lang="en-US" sz="1200" dirty="0">
                  <a:solidFill>
                    <a:prstClr val="black"/>
                  </a:solidFill>
                  <a:latin typeface="Segoe UI" panose="020B0502040204020203" pitchFamily="34" charset="0"/>
                  <a:cs typeface="Segoe UI" panose="020B0502040204020203" pitchFamily="34" charset="0"/>
                </a:rPr>
                <a:t>Reduced Credit Day from </a:t>
              </a:r>
              <a:r>
                <a:rPr lang="en-US" sz="1200" b="1" dirty="0">
                  <a:solidFill>
                    <a:prstClr val="black"/>
                  </a:solidFill>
                  <a:latin typeface="Segoe UI" panose="020B0502040204020203" pitchFamily="34" charset="0"/>
                  <a:cs typeface="Segoe UI" panose="020B0502040204020203" pitchFamily="34" charset="0"/>
                </a:rPr>
                <a:t>126 Days to 83 Days</a:t>
              </a:r>
            </a:p>
            <a:p>
              <a:pPr marL="628650" lvl="1" indent="-171450" defTabSz="457200">
                <a:buFont typeface="Arial" panose="020B0604020202020204" pitchFamily="34" charset="0"/>
                <a:buChar char="•"/>
                <a:defRPr/>
              </a:pPr>
              <a:r>
                <a:rPr lang="en-US" sz="1200" dirty="0">
                  <a:solidFill>
                    <a:prstClr val="black"/>
                  </a:solidFill>
                  <a:latin typeface="Segoe UI" panose="020B0502040204020203" pitchFamily="34" charset="0"/>
                  <a:cs typeface="Segoe UI" panose="020B0502040204020203" pitchFamily="34" charset="0"/>
                </a:rPr>
                <a:t>Reduced Inventory Days from </a:t>
              </a:r>
              <a:r>
                <a:rPr lang="en-US" sz="1200" b="1" dirty="0">
                  <a:solidFill>
                    <a:prstClr val="black"/>
                  </a:solidFill>
                  <a:latin typeface="Segoe UI" panose="020B0502040204020203" pitchFamily="34" charset="0"/>
                  <a:cs typeface="Segoe UI" panose="020B0502040204020203" pitchFamily="34" charset="0"/>
                </a:rPr>
                <a:t>128 Days 119 Days </a:t>
              </a:r>
            </a:p>
          </p:txBody>
        </p:sp>
        <p:grpSp>
          <p:nvGrpSpPr>
            <p:cNvPr id="158" name="Group 157">
              <a:extLst>
                <a:ext uri="{FF2B5EF4-FFF2-40B4-BE49-F238E27FC236}">
                  <a16:creationId xmlns:a16="http://schemas.microsoft.com/office/drawing/2014/main" xmlns="" id="{D0AF3B09-26BE-47FF-AB41-2E1C60169805}"/>
                </a:ext>
              </a:extLst>
            </p:cNvPr>
            <p:cNvGrpSpPr/>
            <p:nvPr/>
          </p:nvGrpSpPr>
          <p:grpSpPr>
            <a:xfrm>
              <a:off x="6383005" y="4161157"/>
              <a:ext cx="10789" cy="92367"/>
              <a:chOff x="7118350" y="784225"/>
              <a:chExt cx="14288" cy="134938"/>
            </a:xfrm>
            <a:solidFill>
              <a:schemeClr val="bg1"/>
            </a:solidFill>
          </p:grpSpPr>
          <p:sp>
            <p:nvSpPr>
              <p:cNvPr id="180" name="Freeform 1465">
                <a:extLst>
                  <a:ext uri="{FF2B5EF4-FFF2-40B4-BE49-F238E27FC236}">
                    <a16:creationId xmlns:a16="http://schemas.microsoft.com/office/drawing/2014/main" xmlns="" id="{8F2738E9-94CD-4EFA-A0C4-F6A21E8BDF4A}"/>
                  </a:ext>
                </a:extLst>
              </p:cNvPr>
              <p:cNvSpPr>
                <a:spLocks/>
              </p:cNvSpPr>
              <p:nvPr/>
            </p:nvSpPr>
            <p:spPr bwMode="auto">
              <a:xfrm>
                <a:off x="7118350" y="889000"/>
                <a:ext cx="14288" cy="30163"/>
              </a:xfrm>
              <a:custGeom>
                <a:avLst/>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7"/>
                      <a:pt x="0" y="6"/>
                    </a:cubicBezTo>
                    <a:cubicBezTo>
                      <a:pt x="0" y="2"/>
                      <a:pt x="0" y="2"/>
                      <a:pt x="0" y="2"/>
                    </a:cubicBezTo>
                    <a:cubicBezTo>
                      <a:pt x="0" y="1"/>
                      <a:pt x="1" y="0"/>
                      <a:pt x="2" y="0"/>
                    </a:cubicBezTo>
                    <a:cubicBezTo>
                      <a:pt x="3" y="0"/>
                      <a:pt x="4" y="1"/>
                      <a:pt x="4" y="2"/>
                    </a:cubicBezTo>
                    <a:cubicBezTo>
                      <a:pt x="4" y="6"/>
                      <a:pt x="4" y="6"/>
                      <a:pt x="4" y="6"/>
                    </a:cubicBezTo>
                    <a:cubicBezTo>
                      <a:pt x="4" y="7"/>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1466">
                <a:extLst>
                  <a:ext uri="{FF2B5EF4-FFF2-40B4-BE49-F238E27FC236}">
                    <a16:creationId xmlns:a16="http://schemas.microsoft.com/office/drawing/2014/main" xmlns="" id="{162DC4AC-BB8F-488D-AB56-550115AF1DBF}"/>
                  </a:ext>
                </a:extLst>
              </p:cNvPr>
              <p:cNvSpPr>
                <a:spLocks/>
              </p:cNvSpPr>
              <p:nvPr/>
            </p:nvSpPr>
            <p:spPr bwMode="auto">
              <a:xfrm>
                <a:off x="7118350" y="784225"/>
                <a:ext cx="14288" cy="30163"/>
              </a:xfrm>
              <a:custGeom>
                <a:avLst/>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7"/>
                      <a:pt x="0" y="6"/>
                    </a:cubicBezTo>
                    <a:cubicBezTo>
                      <a:pt x="0" y="2"/>
                      <a:pt x="0" y="2"/>
                      <a:pt x="0" y="2"/>
                    </a:cubicBezTo>
                    <a:cubicBezTo>
                      <a:pt x="0" y="1"/>
                      <a:pt x="1" y="0"/>
                      <a:pt x="2" y="0"/>
                    </a:cubicBezTo>
                    <a:cubicBezTo>
                      <a:pt x="3" y="0"/>
                      <a:pt x="4" y="1"/>
                      <a:pt x="4" y="2"/>
                    </a:cubicBezTo>
                    <a:cubicBezTo>
                      <a:pt x="4" y="6"/>
                      <a:pt x="4" y="6"/>
                      <a:pt x="4" y="6"/>
                    </a:cubicBezTo>
                    <a:cubicBezTo>
                      <a:pt x="4" y="7"/>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9" name="Group 158">
              <a:extLst>
                <a:ext uri="{FF2B5EF4-FFF2-40B4-BE49-F238E27FC236}">
                  <a16:creationId xmlns:a16="http://schemas.microsoft.com/office/drawing/2014/main" xmlns="" id="{7E90507F-E1CC-4CEB-9CB2-68BBC514BAD8}"/>
                </a:ext>
              </a:extLst>
            </p:cNvPr>
            <p:cNvGrpSpPr/>
            <p:nvPr/>
          </p:nvGrpSpPr>
          <p:grpSpPr>
            <a:xfrm>
              <a:off x="6322345" y="2002004"/>
              <a:ext cx="207397" cy="246673"/>
              <a:chOff x="7759675" y="723900"/>
              <a:chExt cx="274663" cy="360363"/>
            </a:xfrm>
            <a:solidFill>
              <a:schemeClr val="bg1"/>
            </a:solidFill>
          </p:grpSpPr>
          <p:sp>
            <p:nvSpPr>
              <p:cNvPr id="169" name="Freeform 1542">
                <a:extLst>
                  <a:ext uri="{FF2B5EF4-FFF2-40B4-BE49-F238E27FC236}">
                    <a16:creationId xmlns:a16="http://schemas.microsoft.com/office/drawing/2014/main" xmlns="" id="{5F885857-D954-49C9-A074-E5B195C324FB}"/>
                  </a:ext>
                </a:extLst>
              </p:cNvPr>
              <p:cNvSpPr>
                <a:spLocks/>
              </p:cNvSpPr>
              <p:nvPr/>
            </p:nvSpPr>
            <p:spPr bwMode="auto">
              <a:xfrm>
                <a:off x="7820025" y="799305"/>
                <a:ext cx="68263" cy="117475"/>
              </a:xfrm>
              <a:custGeom>
                <a:avLst/>
                <a:gdLst>
                  <a:gd name="T0" fmla="*/ 9 w 18"/>
                  <a:gd name="T1" fmla="*/ 31 h 31"/>
                  <a:gd name="T2" fmla="*/ 0 w 18"/>
                  <a:gd name="T3" fmla="*/ 23 h 31"/>
                  <a:gd name="T4" fmla="*/ 2 w 18"/>
                  <a:gd name="T5" fmla="*/ 21 h 31"/>
                  <a:gd name="T6" fmla="*/ 4 w 18"/>
                  <a:gd name="T7" fmla="*/ 23 h 31"/>
                  <a:gd name="T8" fmla="*/ 9 w 18"/>
                  <a:gd name="T9" fmla="*/ 27 h 31"/>
                  <a:gd name="T10" fmla="*/ 14 w 18"/>
                  <a:gd name="T11" fmla="*/ 23 h 31"/>
                  <a:gd name="T12" fmla="*/ 9 w 18"/>
                  <a:gd name="T13" fmla="*/ 18 h 31"/>
                  <a:gd name="T14" fmla="*/ 0 w 18"/>
                  <a:gd name="T15" fmla="*/ 9 h 31"/>
                  <a:gd name="T16" fmla="*/ 9 w 18"/>
                  <a:gd name="T17" fmla="*/ 0 h 31"/>
                  <a:gd name="T18" fmla="*/ 18 w 18"/>
                  <a:gd name="T19" fmla="*/ 9 h 31"/>
                  <a:gd name="T20" fmla="*/ 16 w 18"/>
                  <a:gd name="T21" fmla="*/ 11 h 31"/>
                  <a:gd name="T22" fmla="*/ 14 w 18"/>
                  <a:gd name="T23" fmla="*/ 9 h 31"/>
                  <a:gd name="T24" fmla="*/ 9 w 18"/>
                  <a:gd name="T25" fmla="*/ 4 h 31"/>
                  <a:gd name="T26" fmla="*/ 4 w 18"/>
                  <a:gd name="T27" fmla="*/ 9 h 31"/>
                  <a:gd name="T28" fmla="*/ 9 w 18"/>
                  <a:gd name="T29" fmla="*/ 14 h 31"/>
                  <a:gd name="T30" fmla="*/ 18 w 18"/>
                  <a:gd name="T31" fmla="*/ 23 h 31"/>
                  <a:gd name="T32" fmla="*/ 9 w 1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1">
                    <a:moveTo>
                      <a:pt x="9" y="31"/>
                    </a:moveTo>
                    <a:cubicBezTo>
                      <a:pt x="4" y="31"/>
                      <a:pt x="0" y="28"/>
                      <a:pt x="0" y="23"/>
                    </a:cubicBezTo>
                    <a:cubicBezTo>
                      <a:pt x="0" y="22"/>
                      <a:pt x="1" y="21"/>
                      <a:pt x="2" y="21"/>
                    </a:cubicBezTo>
                    <a:cubicBezTo>
                      <a:pt x="3" y="21"/>
                      <a:pt x="4" y="22"/>
                      <a:pt x="4" y="23"/>
                    </a:cubicBezTo>
                    <a:cubicBezTo>
                      <a:pt x="4" y="25"/>
                      <a:pt x="6" y="27"/>
                      <a:pt x="9" y="27"/>
                    </a:cubicBezTo>
                    <a:cubicBezTo>
                      <a:pt x="12" y="27"/>
                      <a:pt x="14" y="25"/>
                      <a:pt x="14" y="23"/>
                    </a:cubicBezTo>
                    <a:cubicBezTo>
                      <a:pt x="14" y="20"/>
                      <a:pt x="12" y="18"/>
                      <a:pt x="9" y="18"/>
                    </a:cubicBezTo>
                    <a:cubicBezTo>
                      <a:pt x="4" y="18"/>
                      <a:pt x="0" y="14"/>
                      <a:pt x="0" y="9"/>
                    </a:cubicBezTo>
                    <a:cubicBezTo>
                      <a:pt x="0" y="4"/>
                      <a:pt x="4" y="0"/>
                      <a:pt x="9" y="0"/>
                    </a:cubicBezTo>
                    <a:cubicBezTo>
                      <a:pt x="14" y="0"/>
                      <a:pt x="18" y="4"/>
                      <a:pt x="18" y="9"/>
                    </a:cubicBezTo>
                    <a:cubicBezTo>
                      <a:pt x="18" y="10"/>
                      <a:pt x="17" y="11"/>
                      <a:pt x="16" y="11"/>
                    </a:cubicBezTo>
                    <a:cubicBezTo>
                      <a:pt x="15" y="11"/>
                      <a:pt x="14" y="10"/>
                      <a:pt x="14" y="9"/>
                    </a:cubicBezTo>
                    <a:cubicBezTo>
                      <a:pt x="14" y="7"/>
                      <a:pt x="12" y="4"/>
                      <a:pt x="9" y="4"/>
                    </a:cubicBezTo>
                    <a:cubicBezTo>
                      <a:pt x="6" y="4"/>
                      <a:pt x="4" y="7"/>
                      <a:pt x="4" y="9"/>
                    </a:cubicBezTo>
                    <a:cubicBezTo>
                      <a:pt x="4" y="12"/>
                      <a:pt x="6" y="14"/>
                      <a:pt x="9" y="14"/>
                    </a:cubicBezTo>
                    <a:cubicBezTo>
                      <a:pt x="14" y="14"/>
                      <a:pt x="18" y="18"/>
                      <a:pt x="18" y="23"/>
                    </a:cubicBezTo>
                    <a:cubicBezTo>
                      <a:pt x="18" y="28"/>
                      <a:pt x="14" y="31"/>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1543">
                <a:extLst>
                  <a:ext uri="{FF2B5EF4-FFF2-40B4-BE49-F238E27FC236}">
                    <a16:creationId xmlns:a16="http://schemas.microsoft.com/office/drawing/2014/main" xmlns="" id="{80A3B190-290C-4086-91B1-13FD229C4817}"/>
                  </a:ext>
                </a:extLst>
              </p:cNvPr>
              <p:cNvSpPr>
                <a:spLocks/>
              </p:cNvSpPr>
              <p:nvPr/>
            </p:nvSpPr>
            <p:spPr bwMode="auto">
              <a:xfrm>
                <a:off x="7847013" y="900113"/>
                <a:ext cx="14288" cy="34925"/>
              </a:xfrm>
              <a:custGeom>
                <a:avLst/>
                <a:gdLst>
                  <a:gd name="T0" fmla="*/ 2 w 4"/>
                  <a:gd name="T1" fmla="*/ 9 h 9"/>
                  <a:gd name="T2" fmla="*/ 0 w 4"/>
                  <a:gd name="T3" fmla="*/ 7 h 9"/>
                  <a:gd name="T4" fmla="*/ 0 w 4"/>
                  <a:gd name="T5" fmla="*/ 2 h 9"/>
                  <a:gd name="T6" fmla="*/ 2 w 4"/>
                  <a:gd name="T7" fmla="*/ 0 h 9"/>
                  <a:gd name="T8" fmla="*/ 4 w 4"/>
                  <a:gd name="T9" fmla="*/ 2 h 9"/>
                  <a:gd name="T10" fmla="*/ 4 w 4"/>
                  <a:gd name="T11" fmla="*/ 7 h 9"/>
                  <a:gd name="T12" fmla="*/ 2 w 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2" y="9"/>
                    </a:moveTo>
                    <a:cubicBezTo>
                      <a:pt x="1" y="9"/>
                      <a:pt x="0" y="8"/>
                      <a:pt x="0" y="7"/>
                    </a:cubicBezTo>
                    <a:cubicBezTo>
                      <a:pt x="0" y="2"/>
                      <a:pt x="0" y="2"/>
                      <a:pt x="0" y="2"/>
                    </a:cubicBezTo>
                    <a:cubicBezTo>
                      <a:pt x="0" y="1"/>
                      <a:pt x="1" y="0"/>
                      <a:pt x="2" y="0"/>
                    </a:cubicBezTo>
                    <a:cubicBezTo>
                      <a:pt x="3" y="0"/>
                      <a:pt x="4" y="1"/>
                      <a:pt x="4" y="2"/>
                    </a:cubicBezTo>
                    <a:cubicBezTo>
                      <a:pt x="4" y="7"/>
                      <a:pt x="4" y="7"/>
                      <a:pt x="4" y="7"/>
                    </a:cubicBezTo>
                    <a:cubicBezTo>
                      <a:pt x="4" y="8"/>
                      <a:pt x="3" y="9"/>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1544">
                <a:extLst>
                  <a:ext uri="{FF2B5EF4-FFF2-40B4-BE49-F238E27FC236}">
                    <a16:creationId xmlns:a16="http://schemas.microsoft.com/office/drawing/2014/main" xmlns="" id="{A16EADEA-823E-47D4-91BF-FF6F4F6844E2}"/>
                  </a:ext>
                </a:extLst>
              </p:cNvPr>
              <p:cNvSpPr>
                <a:spLocks/>
              </p:cNvSpPr>
              <p:nvPr/>
            </p:nvSpPr>
            <p:spPr bwMode="auto">
              <a:xfrm>
                <a:off x="7847013" y="784225"/>
                <a:ext cx="14288" cy="30163"/>
              </a:xfrm>
              <a:custGeom>
                <a:avLst/>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8"/>
                      <a:pt x="0" y="6"/>
                    </a:cubicBezTo>
                    <a:cubicBezTo>
                      <a:pt x="0" y="2"/>
                      <a:pt x="0" y="2"/>
                      <a:pt x="0" y="2"/>
                    </a:cubicBezTo>
                    <a:cubicBezTo>
                      <a:pt x="0" y="1"/>
                      <a:pt x="1" y="0"/>
                      <a:pt x="2" y="0"/>
                    </a:cubicBezTo>
                    <a:cubicBezTo>
                      <a:pt x="3" y="0"/>
                      <a:pt x="4" y="1"/>
                      <a:pt x="4" y="2"/>
                    </a:cubicBezTo>
                    <a:cubicBezTo>
                      <a:pt x="4" y="6"/>
                      <a:pt x="4" y="6"/>
                      <a:pt x="4" y="6"/>
                    </a:cubicBezTo>
                    <a:cubicBezTo>
                      <a:pt x="4" y="8"/>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1545">
                <a:extLst>
                  <a:ext uri="{FF2B5EF4-FFF2-40B4-BE49-F238E27FC236}">
                    <a16:creationId xmlns:a16="http://schemas.microsoft.com/office/drawing/2014/main" xmlns="" id="{F7B741AD-2300-40EB-AFF6-FEF31B8C24D0}"/>
                  </a:ext>
                </a:extLst>
              </p:cNvPr>
              <p:cNvSpPr>
                <a:spLocks noEditPoints="1"/>
              </p:cNvSpPr>
              <p:nvPr/>
            </p:nvSpPr>
            <p:spPr bwMode="auto">
              <a:xfrm>
                <a:off x="7759675" y="723900"/>
                <a:ext cx="269875" cy="360363"/>
              </a:xfrm>
              <a:custGeom>
                <a:avLst/>
                <a:gdLst>
                  <a:gd name="T0" fmla="*/ 70 w 72"/>
                  <a:gd name="T1" fmla="*/ 96 h 96"/>
                  <a:gd name="T2" fmla="*/ 2 w 72"/>
                  <a:gd name="T3" fmla="*/ 96 h 96"/>
                  <a:gd name="T4" fmla="*/ 0 w 72"/>
                  <a:gd name="T5" fmla="*/ 94 h 96"/>
                  <a:gd name="T6" fmla="*/ 0 w 72"/>
                  <a:gd name="T7" fmla="*/ 2 h 96"/>
                  <a:gd name="T8" fmla="*/ 2 w 72"/>
                  <a:gd name="T9" fmla="*/ 0 h 96"/>
                  <a:gd name="T10" fmla="*/ 46 w 72"/>
                  <a:gd name="T11" fmla="*/ 0 h 96"/>
                  <a:gd name="T12" fmla="*/ 47 w 72"/>
                  <a:gd name="T13" fmla="*/ 1 h 96"/>
                  <a:gd name="T14" fmla="*/ 71 w 72"/>
                  <a:gd name="T15" fmla="*/ 25 h 96"/>
                  <a:gd name="T16" fmla="*/ 72 w 72"/>
                  <a:gd name="T17" fmla="*/ 26 h 96"/>
                  <a:gd name="T18" fmla="*/ 72 w 72"/>
                  <a:gd name="T19" fmla="*/ 94 h 96"/>
                  <a:gd name="T20" fmla="*/ 70 w 72"/>
                  <a:gd name="T21" fmla="*/ 96 h 96"/>
                  <a:gd name="T22" fmla="*/ 4 w 72"/>
                  <a:gd name="T23" fmla="*/ 92 h 96"/>
                  <a:gd name="T24" fmla="*/ 68 w 72"/>
                  <a:gd name="T25" fmla="*/ 92 h 96"/>
                  <a:gd name="T26" fmla="*/ 68 w 72"/>
                  <a:gd name="T27" fmla="*/ 27 h 96"/>
                  <a:gd name="T28" fmla="*/ 45 w 72"/>
                  <a:gd name="T29" fmla="*/ 4 h 96"/>
                  <a:gd name="T30" fmla="*/ 4 w 72"/>
                  <a:gd name="T31" fmla="*/ 4 h 96"/>
                  <a:gd name="T32" fmla="*/ 4 w 72"/>
                  <a:gd name="T33"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96">
                    <a:moveTo>
                      <a:pt x="70" y="96"/>
                    </a:moveTo>
                    <a:cubicBezTo>
                      <a:pt x="2" y="96"/>
                      <a:pt x="2" y="96"/>
                      <a:pt x="2" y="96"/>
                    </a:cubicBezTo>
                    <a:cubicBezTo>
                      <a:pt x="1" y="96"/>
                      <a:pt x="0" y="95"/>
                      <a:pt x="0" y="94"/>
                    </a:cubicBezTo>
                    <a:cubicBezTo>
                      <a:pt x="0" y="2"/>
                      <a:pt x="0" y="2"/>
                      <a:pt x="0" y="2"/>
                    </a:cubicBezTo>
                    <a:cubicBezTo>
                      <a:pt x="0" y="1"/>
                      <a:pt x="1" y="0"/>
                      <a:pt x="2" y="0"/>
                    </a:cubicBezTo>
                    <a:cubicBezTo>
                      <a:pt x="46" y="0"/>
                      <a:pt x="46" y="0"/>
                      <a:pt x="46" y="0"/>
                    </a:cubicBezTo>
                    <a:cubicBezTo>
                      <a:pt x="47" y="0"/>
                      <a:pt x="47" y="0"/>
                      <a:pt x="47" y="1"/>
                    </a:cubicBezTo>
                    <a:cubicBezTo>
                      <a:pt x="71" y="25"/>
                      <a:pt x="71" y="25"/>
                      <a:pt x="71" y="25"/>
                    </a:cubicBezTo>
                    <a:cubicBezTo>
                      <a:pt x="72" y="25"/>
                      <a:pt x="72" y="25"/>
                      <a:pt x="72" y="26"/>
                    </a:cubicBezTo>
                    <a:cubicBezTo>
                      <a:pt x="72" y="94"/>
                      <a:pt x="72" y="94"/>
                      <a:pt x="72" y="94"/>
                    </a:cubicBezTo>
                    <a:cubicBezTo>
                      <a:pt x="72" y="95"/>
                      <a:pt x="71" y="96"/>
                      <a:pt x="70" y="96"/>
                    </a:cubicBezTo>
                    <a:close/>
                    <a:moveTo>
                      <a:pt x="4" y="92"/>
                    </a:moveTo>
                    <a:cubicBezTo>
                      <a:pt x="68" y="92"/>
                      <a:pt x="68" y="92"/>
                      <a:pt x="68" y="92"/>
                    </a:cubicBezTo>
                    <a:cubicBezTo>
                      <a:pt x="68" y="27"/>
                      <a:pt x="68" y="27"/>
                      <a:pt x="68" y="27"/>
                    </a:cubicBezTo>
                    <a:cubicBezTo>
                      <a:pt x="45" y="4"/>
                      <a:pt x="45" y="4"/>
                      <a:pt x="45" y="4"/>
                    </a:cubicBezTo>
                    <a:cubicBezTo>
                      <a:pt x="4" y="4"/>
                      <a:pt x="4" y="4"/>
                      <a:pt x="4" y="4"/>
                    </a:cubicBezTo>
                    <a:lnTo>
                      <a:pt x="4"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1546">
                <a:extLst>
                  <a:ext uri="{FF2B5EF4-FFF2-40B4-BE49-F238E27FC236}">
                    <a16:creationId xmlns:a16="http://schemas.microsoft.com/office/drawing/2014/main" xmlns="" id="{6505DA34-927F-44A6-9E3B-0EB1E9F484BB}"/>
                  </a:ext>
                </a:extLst>
              </p:cNvPr>
              <p:cNvSpPr>
                <a:spLocks/>
              </p:cNvSpPr>
              <p:nvPr/>
            </p:nvSpPr>
            <p:spPr bwMode="auto">
              <a:xfrm>
                <a:off x="7929563" y="723900"/>
                <a:ext cx="104775" cy="104775"/>
              </a:xfrm>
              <a:custGeom>
                <a:avLst/>
                <a:gdLst>
                  <a:gd name="T0" fmla="*/ 26 w 28"/>
                  <a:gd name="T1" fmla="*/ 28 h 28"/>
                  <a:gd name="T2" fmla="*/ 2 w 28"/>
                  <a:gd name="T3" fmla="*/ 28 h 28"/>
                  <a:gd name="T4" fmla="*/ 0 w 28"/>
                  <a:gd name="T5" fmla="*/ 26 h 28"/>
                  <a:gd name="T6" fmla="*/ 0 w 28"/>
                  <a:gd name="T7" fmla="*/ 2 h 28"/>
                  <a:gd name="T8" fmla="*/ 2 w 28"/>
                  <a:gd name="T9" fmla="*/ 0 h 28"/>
                  <a:gd name="T10" fmla="*/ 4 w 28"/>
                  <a:gd name="T11" fmla="*/ 2 h 28"/>
                  <a:gd name="T12" fmla="*/ 4 w 28"/>
                  <a:gd name="T13" fmla="*/ 24 h 28"/>
                  <a:gd name="T14" fmla="*/ 26 w 28"/>
                  <a:gd name="T15" fmla="*/ 24 h 28"/>
                  <a:gd name="T16" fmla="*/ 28 w 28"/>
                  <a:gd name="T17" fmla="*/ 26 h 28"/>
                  <a:gd name="T18" fmla="*/ 26 w 28"/>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26" y="28"/>
                    </a:moveTo>
                    <a:cubicBezTo>
                      <a:pt x="2" y="28"/>
                      <a:pt x="2" y="28"/>
                      <a:pt x="2" y="28"/>
                    </a:cubicBezTo>
                    <a:cubicBezTo>
                      <a:pt x="1" y="28"/>
                      <a:pt x="0" y="27"/>
                      <a:pt x="0" y="26"/>
                    </a:cubicBezTo>
                    <a:cubicBezTo>
                      <a:pt x="0" y="2"/>
                      <a:pt x="0" y="2"/>
                      <a:pt x="0" y="2"/>
                    </a:cubicBezTo>
                    <a:cubicBezTo>
                      <a:pt x="0" y="1"/>
                      <a:pt x="1" y="0"/>
                      <a:pt x="2" y="0"/>
                    </a:cubicBezTo>
                    <a:cubicBezTo>
                      <a:pt x="3" y="0"/>
                      <a:pt x="4" y="1"/>
                      <a:pt x="4" y="2"/>
                    </a:cubicBezTo>
                    <a:cubicBezTo>
                      <a:pt x="4" y="24"/>
                      <a:pt x="4" y="24"/>
                      <a:pt x="4" y="24"/>
                    </a:cubicBezTo>
                    <a:cubicBezTo>
                      <a:pt x="26" y="24"/>
                      <a:pt x="26" y="24"/>
                      <a:pt x="26" y="24"/>
                    </a:cubicBezTo>
                    <a:cubicBezTo>
                      <a:pt x="27" y="24"/>
                      <a:pt x="28" y="25"/>
                      <a:pt x="28" y="26"/>
                    </a:cubicBezTo>
                    <a:cubicBezTo>
                      <a:pt x="28" y="27"/>
                      <a:pt x="27" y="28"/>
                      <a:pt x="2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1547">
                <a:extLst>
                  <a:ext uri="{FF2B5EF4-FFF2-40B4-BE49-F238E27FC236}">
                    <a16:creationId xmlns:a16="http://schemas.microsoft.com/office/drawing/2014/main" xmlns="" id="{30F367BF-EB82-42A4-AF39-2BA3D934DB2E}"/>
                  </a:ext>
                </a:extLst>
              </p:cNvPr>
              <p:cNvSpPr>
                <a:spLocks/>
              </p:cNvSpPr>
              <p:nvPr/>
            </p:nvSpPr>
            <p:spPr bwMode="auto">
              <a:xfrm>
                <a:off x="7808913" y="965200"/>
                <a:ext cx="180975" cy="14288"/>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1548">
                <a:extLst>
                  <a:ext uri="{FF2B5EF4-FFF2-40B4-BE49-F238E27FC236}">
                    <a16:creationId xmlns:a16="http://schemas.microsoft.com/office/drawing/2014/main" xmlns="" id="{D996E04F-32EA-4B1A-BD50-7D01BAA43BAE}"/>
                  </a:ext>
                </a:extLst>
              </p:cNvPr>
              <p:cNvSpPr>
                <a:spLocks/>
              </p:cNvSpPr>
              <p:nvPr/>
            </p:nvSpPr>
            <p:spPr bwMode="auto">
              <a:xfrm>
                <a:off x="7899400" y="935038"/>
                <a:ext cx="90488" cy="14288"/>
              </a:xfrm>
              <a:custGeom>
                <a:avLst/>
                <a:gdLst>
                  <a:gd name="T0" fmla="*/ 22 w 24"/>
                  <a:gd name="T1" fmla="*/ 4 h 4"/>
                  <a:gd name="T2" fmla="*/ 2 w 24"/>
                  <a:gd name="T3" fmla="*/ 4 h 4"/>
                  <a:gd name="T4" fmla="*/ 0 w 24"/>
                  <a:gd name="T5" fmla="*/ 2 h 4"/>
                  <a:gd name="T6" fmla="*/ 2 w 24"/>
                  <a:gd name="T7" fmla="*/ 0 h 4"/>
                  <a:gd name="T8" fmla="*/ 22 w 24"/>
                  <a:gd name="T9" fmla="*/ 0 h 4"/>
                  <a:gd name="T10" fmla="*/ 24 w 24"/>
                  <a:gd name="T11" fmla="*/ 2 h 4"/>
                  <a:gd name="T12" fmla="*/ 2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4"/>
                    </a:moveTo>
                    <a:cubicBezTo>
                      <a:pt x="2" y="4"/>
                      <a:pt x="2" y="4"/>
                      <a:pt x="2" y="4"/>
                    </a:cubicBezTo>
                    <a:cubicBezTo>
                      <a:pt x="1" y="4"/>
                      <a:pt x="0" y="3"/>
                      <a:pt x="0" y="2"/>
                    </a:cubicBezTo>
                    <a:cubicBezTo>
                      <a:pt x="0" y="1"/>
                      <a:pt x="1" y="0"/>
                      <a:pt x="2" y="0"/>
                    </a:cubicBezTo>
                    <a:cubicBezTo>
                      <a:pt x="22" y="0"/>
                      <a:pt x="22" y="0"/>
                      <a:pt x="22" y="0"/>
                    </a:cubicBezTo>
                    <a:cubicBezTo>
                      <a:pt x="23" y="0"/>
                      <a:pt x="24" y="1"/>
                      <a:pt x="24" y="2"/>
                    </a:cubicBezTo>
                    <a:cubicBezTo>
                      <a:pt x="24" y="3"/>
                      <a:pt x="23" y="4"/>
                      <a:pt x="2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1550">
                <a:extLst>
                  <a:ext uri="{FF2B5EF4-FFF2-40B4-BE49-F238E27FC236}">
                    <a16:creationId xmlns:a16="http://schemas.microsoft.com/office/drawing/2014/main" xmlns="" id="{5411EBEE-8ADF-42F9-AE61-86E82B00CE65}"/>
                  </a:ext>
                </a:extLst>
              </p:cNvPr>
              <p:cNvSpPr>
                <a:spLocks/>
              </p:cNvSpPr>
              <p:nvPr/>
            </p:nvSpPr>
            <p:spPr bwMode="auto">
              <a:xfrm>
                <a:off x="7929563" y="904875"/>
                <a:ext cx="60325" cy="14288"/>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1551">
                <a:extLst>
                  <a:ext uri="{FF2B5EF4-FFF2-40B4-BE49-F238E27FC236}">
                    <a16:creationId xmlns:a16="http://schemas.microsoft.com/office/drawing/2014/main" xmlns="" id="{EC8371C6-268C-4832-8A86-90355E7FF4D6}"/>
                  </a:ext>
                </a:extLst>
              </p:cNvPr>
              <p:cNvSpPr>
                <a:spLocks/>
              </p:cNvSpPr>
              <p:nvPr/>
            </p:nvSpPr>
            <p:spPr bwMode="auto">
              <a:xfrm>
                <a:off x="7929563" y="874713"/>
                <a:ext cx="60325" cy="14288"/>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8" name="Freeform 1552">
                <a:extLst>
                  <a:ext uri="{FF2B5EF4-FFF2-40B4-BE49-F238E27FC236}">
                    <a16:creationId xmlns:a16="http://schemas.microsoft.com/office/drawing/2014/main" xmlns="" id="{40A789D6-F9E9-4486-8BC8-260F8432F2BC}"/>
                  </a:ext>
                </a:extLst>
              </p:cNvPr>
              <p:cNvSpPr>
                <a:spLocks/>
              </p:cNvSpPr>
              <p:nvPr/>
            </p:nvSpPr>
            <p:spPr bwMode="auto">
              <a:xfrm>
                <a:off x="7808913" y="993775"/>
                <a:ext cx="180975" cy="15875"/>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1553">
                <a:extLst>
                  <a:ext uri="{FF2B5EF4-FFF2-40B4-BE49-F238E27FC236}">
                    <a16:creationId xmlns:a16="http://schemas.microsoft.com/office/drawing/2014/main" xmlns="" id="{D1C433F2-A87D-414D-B684-1448A433E475}"/>
                  </a:ext>
                </a:extLst>
              </p:cNvPr>
              <p:cNvSpPr>
                <a:spLocks/>
              </p:cNvSpPr>
              <p:nvPr/>
            </p:nvSpPr>
            <p:spPr bwMode="auto">
              <a:xfrm>
                <a:off x="7808913" y="1023938"/>
                <a:ext cx="180975" cy="15875"/>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0" name="Group 159">
              <a:extLst>
                <a:ext uri="{FF2B5EF4-FFF2-40B4-BE49-F238E27FC236}">
                  <a16:creationId xmlns:a16="http://schemas.microsoft.com/office/drawing/2014/main" xmlns="" id="{BD8041BA-4383-4AD3-8ADC-F93F1AA49F6E}"/>
                </a:ext>
              </a:extLst>
            </p:cNvPr>
            <p:cNvGrpSpPr/>
            <p:nvPr/>
          </p:nvGrpSpPr>
          <p:grpSpPr>
            <a:xfrm>
              <a:off x="6297188" y="3073475"/>
              <a:ext cx="261321" cy="236893"/>
              <a:chOff x="5554663" y="723900"/>
              <a:chExt cx="346075" cy="346076"/>
            </a:xfrm>
            <a:solidFill>
              <a:schemeClr val="bg1"/>
            </a:solidFill>
          </p:grpSpPr>
          <p:sp>
            <p:nvSpPr>
              <p:cNvPr id="162" name="Freeform 1743">
                <a:extLst>
                  <a:ext uri="{FF2B5EF4-FFF2-40B4-BE49-F238E27FC236}">
                    <a16:creationId xmlns:a16="http://schemas.microsoft.com/office/drawing/2014/main" xmlns="" id="{9A33886E-A58D-44D0-8749-275CA8CB1EE3}"/>
                  </a:ext>
                </a:extLst>
              </p:cNvPr>
              <p:cNvSpPr>
                <a:spLocks noEditPoints="1"/>
              </p:cNvSpPr>
              <p:nvPr/>
            </p:nvSpPr>
            <p:spPr bwMode="auto">
              <a:xfrm>
                <a:off x="5595938" y="765175"/>
                <a:ext cx="263525" cy="263525"/>
              </a:xfrm>
              <a:custGeom>
                <a:avLst/>
                <a:gdLst>
                  <a:gd name="T0" fmla="*/ 35 w 70"/>
                  <a:gd name="T1" fmla="*/ 70 h 70"/>
                  <a:gd name="T2" fmla="*/ 0 w 70"/>
                  <a:gd name="T3" fmla="*/ 35 h 70"/>
                  <a:gd name="T4" fmla="*/ 35 w 70"/>
                  <a:gd name="T5" fmla="*/ 0 h 70"/>
                  <a:gd name="T6" fmla="*/ 70 w 70"/>
                  <a:gd name="T7" fmla="*/ 35 h 70"/>
                  <a:gd name="T8" fmla="*/ 35 w 70"/>
                  <a:gd name="T9" fmla="*/ 70 h 70"/>
                  <a:gd name="T10" fmla="*/ 35 w 70"/>
                  <a:gd name="T11" fmla="*/ 4 h 70"/>
                  <a:gd name="T12" fmla="*/ 4 w 70"/>
                  <a:gd name="T13" fmla="*/ 35 h 70"/>
                  <a:gd name="T14" fmla="*/ 35 w 70"/>
                  <a:gd name="T15" fmla="*/ 66 h 70"/>
                  <a:gd name="T16" fmla="*/ 66 w 70"/>
                  <a:gd name="T17" fmla="*/ 35 h 70"/>
                  <a:gd name="T18" fmla="*/ 35 w 70"/>
                  <a:gd name="T19"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5" y="70"/>
                    </a:moveTo>
                    <a:cubicBezTo>
                      <a:pt x="16" y="70"/>
                      <a:pt x="0" y="54"/>
                      <a:pt x="0" y="35"/>
                    </a:cubicBezTo>
                    <a:cubicBezTo>
                      <a:pt x="0" y="16"/>
                      <a:pt x="16" y="0"/>
                      <a:pt x="35" y="0"/>
                    </a:cubicBezTo>
                    <a:cubicBezTo>
                      <a:pt x="54" y="0"/>
                      <a:pt x="70" y="16"/>
                      <a:pt x="70" y="35"/>
                    </a:cubicBezTo>
                    <a:cubicBezTo>
                      <a:pt x="70" y="54"/>
                      <a:pt x="54" y="70"/>
                      <a:pt x="35" y="70"/>
                    </a:cubicBezTo>
                    <a:close/>
                    <a:moveTo>
                      <a:pt x="35" y="4"/>
                    </a:moveTo>
                    <a:cubicBezTo>
                      <a:pt x="18" y="4"/>
                      <a:pt x="4" y="18"/>
                      <a:pt x="4" y="35"/>
                    </a:cubicBezTo>
                    <a:cubicBezTo>
                      <a:pt x="4" y="52"/>
                      <a:pt x="18" y="66"/>
                      <a:pt x="35" y="66"/>
                    </a:cubicBezTo>
                    <a:cubicBezTo>
                      <a:pt x="52" y="66"/>
                      <a:pt x="66" y="52"/>
                      <a:pt x="66" y="35"/>
                    </a:cubicBezTo>
                    <a:cubicBezTo>
                      <a:pt x="66" y="18"/>
                      <a:pt x="52" y="4"/>
                      <a:pt x="3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1744">
                <a:extLst>
                  <a:ext uri="{FF2B5EF4-FFF2-40B4-BE49-F238E27FC236}">
                    <a16:creationId xmlns:a16="http://schemas.microsoft.com/office/drawing/2014/main" xmlns="" id="{94E1BEF1-A8D0-4823-B3BE-98D9C7F87B66}"/>
                  </a:ext>
                </a:extLst>
              </p:cNvPr>
              <p:cNvSpPr>
                <a:spLocks/>
              </p:cNvSpPr>
              <p:nvPr/>
            </p:nvSpPr>
            <p:spPr bwMode="auto">
              <a:xfrm>
                <a:off x="5719763" y="723900"/>
                <a:ext cx="15875" cy="87313"/>
              </a:xfrm>
              <a:custGeom>
                <a:avLst/>
                <a:gdLst>
                  <a:gd name="T0" fmla="*/ 2 w 4"/>
                  <a:gd name="T1" fmla="*/ 23 h 23"/>
                  <a:gd name="T2" fmla="*/ 0 w 4"/>
                  <a:gd name="T3" fmla="*/ 21 h 23"/>
                  <a:gd name="T4" fmla="*/ 0 w 4"/>
                  <a:gd name="T5" fmla="*/ 2 h 23"/>
                  <a:gd name="T6" fmla="*/ 2 w 4"/>
                  <a:gd name="T7" fmla="*/ 0 h 23"/>
                  <a:gd name="T8" fmla="*/ 4 w 4"/>
                  <a:gd name="T9" fmla="*/ 2 h 23"/>
                  <a:gd name="T10" fmla="*/ 4 w 4"/>
                  <a:gd name="T11" fmla="*/ 21 h 23"/>
                  <a:gd name="T12" fmla="*/ 2 w 4"/>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4" h="23">
                    <a:moveTo>
                      <a:pt x="2" y="23"/>
                    </a:moveTo>
                    <a:cubicBezTo>
                      <a:pt x="1" y="23"/>
                      <a:pt x="0" y="22"/>
                      <a:pt x="0" y="21"/>
                    </a:cubicBezTo>
                    <a:cubicBezTo>
                      <a:pt x="0" y="2"/>
                      <a:pt x="0" y="2"/>
                      <a:pt x="0" y="2"/>
                    </a:cubicBezTo>
                    <a:cubicBezTo>
                      <a:pt x="0" y="1"/>
                      <a:pt x="1" y="0"/>
                      <a:pt x="2" y="0"/>
                    </a:cubicBezTo>
                    <a:cubicBezTo>
                      <a:pt x="3" y="0"/>
                      <a:pt x="4" y="1"/>
                      <a:pt x="4" y="2"/>
                    </a:cubicBezTo>
                    <a:cubicBezTo>
                      <a:pt x="4" y="21"/>
                      <a:pt x="4" y="21"/>
                      <a:pt x="4" y="21"/>
                    </a:cubicBezTo>
                    <a:cubicBezTo>
                      <a:pt x="4"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1745">
                <a:extLst>
                  <a:ext uri="{FF2B5EF4-FFF2-40B4-BE49-F238E27FC236}">
                    <a16:creationId xmlns:a16="http://schemas.microsoft.com/office/drawing/2014/main" xmlns="" id="{4FDA890D-BC2D-496A-BCA2-1DA184CA9E91}"/>
                  </a:ext>
                </a:extLst>
              </p:cNvPr>
              <p:cNvSpPr>
                <a:spLocks/>
              </p:cNvSpPr>
              <p:nvPr/>
            </p:nvSpPr>
            <p:spPr bwMode="auto">
              <a:xfrm>
                <a:off x="5554663" y="889000"/>
                <a:ext cx="87313" cy="15875"/>
              </a:xfrm>
              <a:custGeom>
                <a:avLst/>
                <a:gdLst>
                  <a:gd name="T0" fmla="*/ 21 w 23"/>
                  <a:gd name="T1" fmla="*/ 4 h 4"/>
                  <a:gd name="T2" fmla="*/ 2 w 23"/>
                  <a:gd name="T3" fmla="*/ 4 h 4"/>
                  <a:gd name="T4" fmla="*/ 0 w 23"/>
                  <a:gd name="T5" fmla="*/ 2 h 4"/>
                  <a:gd name="T6" fmla="*/ 2 w 23"/>
                  <a:gd name="T7" fmla="*/ 0 h 4"/>
                  <a:gd name="T8" fmla="*/ 21 w 23"/>
                  <a:gd name="T9" fmla="*/ 0 h 4"/>
                  <a:gd name="T10" fmla="*/ 23 w 23"/>
                  <a:gd name="T11" fmla="*/ 2 h 4"/>
                  <a:gd name="T12" fmla="*/ 21 w 2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21" y="4"/>
                    </a:moveTo>
                    <a:cubicBezTo>
                      <a:pt x="2" y="4"/>
                      <a:pt x="2" y="4"/>
                      <a:pt x="2" y="4"/>
                    </a:cubicBezTo>
                    <a:cubicBezTo>
                      <a:pt x="1" y="4"/>
                      <a:pt x="0" y="3"/>
                      <a:pt x="0" y="2"/>
                    </a:cubicBezTo>
                    <a:cubicBezTo>
                      <a:pt x="0" y="1"/>
                      <a:pt x="1" y="0"/>
                      <a:pt x="2" y="0"/>
                    </a:cubicBezTo>
                    <a:cubicBezTo>
                      <a:pt x="21" y="0"/>
                      <a:pt x="21" y="0"/>
                      <a:pt x="21" y="0"/>
                    </a:cubicBezTo>
                    <a:cubicBezTo>
                      <a:pt x="22" y="0"/>
                      <a:pt x="23" y="1"/>
                      <a:pt x="23" y="2"/>
                    </a:cubicBezTo>
                    <a:cubicBezTo>
                      <a:pt x="23" y="3"/>
                      <a:pt x="22" y="4"/>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1746">
                <a:extLst>
                  <a:ext uri="{FF2B5EF4-FFF2-40B4-BE49-F238E27FC236}">
                    <a16:creationId xmlns:a16="http://schemas.microsoft.com/office/drawing/2014/main" xmlns="" id="{DCFE15E7-F345-4697-B7BF-BCD0395D7B37}"/>
                  </a:ext>
                </a:extLst>
              </p:cNvPr>
              <p:cNvSpPr>
                <a:spLocks/>
              </p:cNvSpPr>
              <p:nvPr/>
            </p:nvSpPr>
            <p:spPr bwMode="auto">
              <a:xfrm>
                <a:off x="5719763" y="982663"/>
                <a:ext cx="15875" cy="87313"/>
              </a:xfrm>
              <a:custGeom>
                <a:avLst/>
                <a:gdLst>
                  <a:gd name="T0" fmla="*/ 2 w 4"/>
                  <a:gd name="T1" fmla="*/ 23 h 23"/>
                  <a:gd name="T2" fmla="*/ 0 w 4"/>
                  <a:gd name="T3" fmla="*/ 21 h 23"/>
                  <a:gd name="T4" fmla="*/ 0 w 4"/>
                  <a:gd name="T5" fmla="*/ 2 h 23"/>
                  <a:gd name="T6" fmla="*/ 2 w 4"/>
                  <a:gd name="T7" fmla="*/ 0 h 23"/>
                  <a:gd name="T8" fmla="*/ 4 w 4"/>
                  <a:gd name="T9" fmla="*/ 2 h 23"/>
                  <a:gd name="T10" fmla="*/ 4 w 4"/>
                  <a:gd name="T11" fmla="*/ 21 h 23"/>
                  <a:gd name="T12" fmla="*/ 2 w 4"/>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4" h="23">
                    <a:moveTo>
                      <a:pt x="2" y="23"/>
                    </a:moveTo>
                    <a:cubicBezTo>
                      <a:pt x="1" y="23"/>
                      <a:pt x="0" y="22"/>
                      <a:pt x="0" y="21"/>
                    </a:cubicBezTo>
                    <a:cubicBezTo>
                      <a:pt x="0" y="2"/>
                      <a:pt x="0" y="2"/>
                      <a:pt x="0" y="2"/>
                    </a:cubicBezTo>
                    <a:cubicBezTo>
                      <a:pt x="0" y="1"/>
                      <a:pt x="1" y="0"/>
                      <a:pt x="2" y="0"/>
                    </a:cubicBezTo>
                    <a:cubicBezTo>
                      <a:pt x="3" y="0"/>
                      <a:pt x="4" y="1"/>
                      <a:pt x="4" y="2"/>
                    </a:cubicBezTo>
                    <a:cubicBezTo>
                      <a:pt x="4" y="21"/>
                      <a:pt x="4" y="21"/>
                      <a:pt x="4" y="21"/>
                    </a:cubicBezTo>
                    <a:cubicBezTo>
                      <a:pt x="4"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1747">
                <a:extLst>
                  <a:ext uri="{FF2B5EF4-FFF2-40B4-BE49-F238E27FC236}">
                    <a16:creationId xmlns:a16="http://schemas.microsoft.com/office/drawing/2014/main" xmlns="" id="{35FC277A-1E56-408D-B1F7-1035CBD57FDD}"/>
                  </a:ext>
                </a:extLst>
              </p:cNvPr>
              <p:cNvSpPr>
                <a:spLocks/>
              </p:cNvSpPr>
              <p:nvPr/>
            </p:nvSpPr>
            <p:spPr bwMode="auto">
              <a:xfrm>
                <a:off x="5815013" y="889000"/>
                <a:ext cx="85725" cy="15875"/>
              </a:xfrm>
              <a:custGeom>
                <a:avLst/>
                <a:gdLst>
                  <a:gd name="T0" fmla="*/ 21 w 23"/>
                  <a:gd name="T1" fmla="*/ 4 h 4"/>
                  <a:gd name="T2" fmla="*/ 2 w 23"/>
                  <a:gd name="T3" fmla="*/ 4 h 4"/>
                  <a:gd name="T4" fmla="*/ 0 w 23"/>
                  <a:gd name="T5" fmla="*/ 2 h 4"/>
                  <a:gd name="T6" fmla="*/ 2 w 23"/>
                  <a:gd name="T7" fmla="*/ 0 h 4"/>
                  <a:gd name="T8" fmla="*/ 21 w 23"/>
                  <a:gd name="T9" fmla="*/ 0 h 4"/>
                  <a:gd name="T10" fmla="*/ 23 w 23"/>
                  <a:gd name="T11" fmla="*/ 2 h 4"/>
                  <a:gd name="T12" fmla="*/ 21 w 2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21" y="4"/>
                    </a:moveTo>
                    <a:cubicBezTo>
                      <a:pt x="2" y="4"/>
                      <a:pt x="2" y="4"/>
                      <a:pt x="2" y="4"/>
                    </a:cubicBezTo>
                    <a:cubicBezTo>
                      <a:pt x="1" y="4"/>
                      <a:pt x="0" y="3"/>
                      <a:pt x="0" y="2"/>
                    </a:cubicBezTo>
                    <a:cubicBezTo>
                      <a:pt x="0" y="1"/>
                      <a:pt x="1" y="0"/>
                      <a:pt x="2" y="0"/>
                    </a:cubicBezTo>
                    <a:cubicBezTo>
                      <a:pt x="21" y="0"/>
                      <a:pt x="21" y="0"/>
                      <a:pt x="21" y="0"/>
                    </a:cubicBezTo>
                    <a:cubicBezTo>
                      <a:pt x="22" y="0"/>
                      <a:pt x="23" y="1"/>
                      <a:pt x="23" y="2"/>
                    </a:cubicBezTo>
                    <a:cubicBezTo>
                      <a:pt x="23" y="3"/>
                      <a:pt x="22" y="4"/>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1748">
                <a:extLst>
                  <a:ext uri="{FF2B5EF4-FFF2-40B4-BE49-F238E27FC236}">
                    <a16:creationId xmlns:a16="http://schemas.microsoft.com/office/drawing/2014/main" xmlns="" id="{F837F24F-C15B-47C2-8CE6-AB9BB8C5909C}"/>
                  </a:ext>
                </a:extLst>
              </p:cNvPr>
              <p:cNvSpPr>
                <a:spLocks/>
              </p:cNvSpPr>
              <p:nvPr/>
            </p:nvSpPr>
            <p:spPr bwMode="auto">
              <a:xfrm>
                <a:off x="5697537" y="844551"/>
                <a:ext cx="60324" cy="104774"/>
              </a:xfrm>
              <a:custGeom>
                <a:avLst/>
                <a:gdLst>
                  <a:gd name="T0" fmla="*/ 8 w 16"/>
                  <a:gd name="T1" fmla="*/ 28 h 28"/>
                  <a:gd name="T2" fmla="*/ 0 w 16"/>
                  <a:gd name="T3" fmla="*/ 20 h 28"/>
                  <a:gd name="T4" fmla="*/ 2 w 16"/>
                  <a:gd name="T5" fmla="*/ 18 h 28"/>
                  <a:gd name="T6" fmla="*/ 4 w 16"/>
                  <a:gd name="T7" fmla="*/ 20 h 28"/>
                  <a:gd name="T8" fmla="*/ 8 w 16"/>
                  <a:gd name="T9" fmla="*/ 24 h 28"/>
                  <a:gd name="T10" fmla="*/ 12 w 16"/>
                  <a:gd name="T11" fmla="*/ 20 h 28"/>
                  <a:gd name="T12" fmla="*/ 8 w 16"/>
                  <a:gd name="T13" fmla="*/ 16 h 28"/>
                  <a:gd name="T14" fmla="*/ 0 w 16"/>
                  <a:gd name="T15" fmla="*/ 8 h 28"/>
                  <a:gd name="T16" fmla="*/ 8 w 16"/>
                  <a:gd name="T17" fmla="*/ 0 h 28"/>
                  <a:gd name="T18" fmla="*/ 16 w 16"/>
                  <a:gd name="T19" fmla="*/ 8 h 28"/>
                  <a:gd name="T20" fmla="*/ 14 w 16"/>
                  <a:gd name="T21" fmla="*/ 10 h 28"/>
                  <a:gd name="T22" fmla="*/ 12 w 16"/>
                  <a:gd name="T23" fmla="*/ 8 h 28"/>
                  <a:gd name="T24" fmla="*/ 8 w 16"/>
                  <a:gd name="T25" fmla="*/ 4 h 28"/>
                  <a:gd name="T26" fmla="*/ 4 w 16"/>
                  <a:gd name="T27" fmla="*/ 8 h 28"/>
                  <a:gd name="T28" fmla="*/ 8 w 16"/>
                  <a:gd name="T29" fmla="*/ 12 h 28"/>
                  <a:gd name="T30" fmla="*/ 16 w 16"/>
                  <a:gd name="T31" fmla="*/ 20 h 28"/>
                  <a:gd name="T32" fmla="*/ 8 w 16"/>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8">
                    <a:moveTo>
                      <a:pt x="8" y="28"/>
                    </a:moveTo>
                    <a:cubicBezTo>
                      <a:pt x="4" y="28"/>
                      <a:pt x="0" y="24"/>
                      <a:pt x="0" y="20"/>
                    </a:cubicBezTo>
                    <a:cubicBezTo>
                      <a:pt x="0" y="19"/>
                      <a:pt x="1" y="18"/>
                      <a:pt x="2" y="18"/>
                    </a:cubicBezTo>
                    <a:cubicBezTo>
                      <a:pt x="3" y="18"/>
                      <a:pt x="4" y="19"/>
                      <a:pt x="4" y="20"/>
                    </a:cubicBezTo>
                    <a:cubicBezTo>
                      <a:pt x="4" y="22"/>
                      <a:pt x="6" y="24"/>
                      <a:pt x="8" y="24"/>
                    </a:cubicBezTo>
                    <a:cubicBezTo>
                      <a:pt x="10" y="24"/>
                      <a:pt x="12" y="22"/>
                      <a:pt x="12" y="20"/>
                    </a:cubicBezTo>
                    <a:cubicBezTo>
                      <a:pt x="12" y="18"/>
                      <a:pt x="10" y="16"/>
                      <a:pt x="8" y="16"/>
                    </a:cubicBezTo>
                    <a:cubicBezTo>
                      <a:pt x="4" y="16"/>
                      <a:pt x="0" y="12"/>
                      <a:pt x="0" y="8"/>
                    </a:cubicBezTo>
                    <a:cubicBezTo>
                      <a:pt x="0" y="3"/>
                      <a:pt x="4" y="0"/>
                      <a:pt x="8" y="0"/>
                    </a:cubicBezTo>
                    <a:cubicBezTo>
                      <a:pt x="12" y="0"/>
                      <a:pt x="16" y="3"/>
                      <a:pt x="16" y="8"/>
                    </a:cubicBezTo>
                    <a:cubicBezTo>
                      <a:pt x="16" y="9"/>
                      <a:pt x="15" y="10"/>
                      <a:pt x="14" y="10"/>
                    </a:cubicBezTo>
                    <a:cubicBezTo>
                      <a:pt x="13" y="10"/>
                      <a:pt x="12" y="9"/>
                      <a:pt x="12" y="8"/>
                    </a:cubicBezTo>
                    <a:cubicBezTo>
                      <a:pt x="12" y="5"/>
                      <a:pt x="10" y="4"/>
                      <a:pt x="8" y="4"/>
                    </a:cubicBezTo>
                    <a:cubicBezTo>
                      <a:pt x="6" y="4"/>
                      <a:pt x="4" y="5"/>
                      <a:pt x="4" y="8"/>
                    </a:cubicBezTo>
                    <a:cubicBezTo>
                      <a:pt x="4" y="10"/>
                      <a:pt x="6" y="12"/>
                      <a:pt x="8" y="12"/>
                    </a:cubicBezTo>
                    <a:cubicBezTo>
                      <a:pt x="12" y="12"/>
                      <a:pt x="16" y="15"/>
                      <a:pt x="16" y="20"/>
                    </a:cubicBezTo>
                    <a:cubicBezTo>
                      <a:pt x="16" y="24"/>
                      <a:pt x="12" y="28"/>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1749">
                <a:extLst>
                  <a:ext uri="{FF2B5EF4-FFF2-40B4-BE49-F238E27FC236}">
                    <a16:creationId xmlns:a16="http://schemas.microsoft.com/office/drawing/2014/main" xmlns="" id="{B3446939-2DFF-494C-8487-27E0E8AC09F3}"/>
                  </a:ext>
                </a:extLst>
              </p:cNvPr>
              <p:cNvSpPr>
                <a:spLocks/>
              </p:cNvSpPr>
              <p:nvPr/>
            </p:nvSpPr>
            <p:spPr bwMode="auto">
              <a:xfrm>
                <a:off x="5719763" y="828675"/>
                <a:ext cx="15875" cy="136525"/>
              </a:xfrm>
              <a:custGeom>
                <a:avLst/>
                <a:gdLst>
                  <a:gd name="T0" fmla="*/ 2 w 4"/>
                  <a:gd name="T1" fmla="*/ 36 h 36"/>
                  <a:gd name="T2" fmla="*/ 0 w 4"/>
                  <a:gd name="T3" fmla="*/ 34 h 36"/>
                  <a:gd name="T4" fmla="*/ 0 w 4"/>
                  <a:gd name="T5" fmla="*/ 2 h 36"/>
                  <a:gd name="T6" fmla="*/ 2 w 4"/>
                  <a:gd name="T7" fmla="*/ 0 h 36"/>
                  <a:gd name="T8" fmla="*/ 4 w 4"/>
                  <a:gd name="T9" fmla="*/ 2 h 36"/>
                  <a:gd name="T10" fmla="*/ 4 w 4"/>
                  <a:gd name="T11" fmla="*/ 34 h 36"/>
                  <a:gd name="T12" fmla="*/ 2 w 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 h="36">
                    <a:moveTo>
                      <a:pt x="2" y="36"/>
                    </a:moveTo>
                    <a:cubicBezTo>
                      <a:pt x="1" y="36"/>
                      <a:pt x="0" y="35"/>
                      <a:pt x="0" y="34"/>
                    </a:cubicBezTo>
                    <a:cubicBezTo>
                      <a:pt x="0" y="2"/>
                      <a:pt x="0" y="2"/>
                      <a:pt x="0" y="2"/>
                    </a:cubicBezTo>
                    <a:cubicBezTo>
                      <a:pt x="0" y="1"/>
                      <a:pt x="1" y="0"/>
                      <a:pt x="2" y="0"/>
                    </a:cubicBezTo>
                    <a:cubicBezTo>
                      <a:pt x="3" y="0"/>
                      <a:pt x="4" y="1"/>
                      <a:pt x="4" y="2"/>
                    </a:cubicBezTo>
                    <a:cubicBezTo>
                      <a:pt x="4" y="34"/>
                      <a:pt x="4" y="34"/>
                      <a:pt x="4" y="34"/>
                    </a:cubicBezTo>
                    <a:cubicBezTo>
                      <a:pt x="4" y="35"/>
                      <a:pt x="3" y="36"/>
                      <a:pt x="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1" name="Rectangle 160">
              <a:extLst>
                <a:ext uri="{FF2B5EF4-FFF2-40B4-BE49-F238E27FC236}">
                  <a16:creationId xmlns:a16="http://schemas.microsoft.com/office/drawing/2014/main" xmlns="" id="{23B40FC9-38DA-46C5-93A5-76982C7417BA}"/>
                </a:ext>
              </a:extLst>
            </p:cNvPr>
            <p:cNvSpPr/>
            <p:nvPr/>
          </p:nvSpPr>
          <p:spPr>
            <a:xfrm>
              <a:off x="6526127" y="1310076"/>
              <a:ext cx="3166508" cy="338554"/>
            </a:xfrm>
            <a:prstGeom prst="rect">
              <a:avLst/>
            </a:prstGeom>
          </p:spPr>
          <p:txBody>
            <a:bodyPr wrap="none">
              <a:spAutoFit/>
            </a:bodyPr>
            <a:lstStyle/>
            <a:p>
              <a:pPr defTabSz="457200">
                <a:defRPr/>
              </a:pPr>
              <a:r>
                <a:rPr lang="de-DE" sz="1600" b="1" dirty="0">
                  <a:solidFill>
                    <a:prstClr val="black"/>
                  </a:solidFill>
                  <a:latin typeface="Calibri" panose="020F0502020204030204"/>
                </a:rPr>
                <a:t>Key Drivers For Appliances Division</a:t>
              </a:r>
              <a:endParaRPr lang="en-US" sz="1600" b="1" dirty="0">
                <a:solidFill>
                  <a:prstClr val="black"/>
                </a:solidFill>
                <a:latin typeface="Calibri" panose="020F0502020204030204"/>
              </a:endParaRPr>
            </a:p>
          </p:txBody>
        </p:sp>
      </p:grpSp>
      <p:grpSp>
        <p:nvGrpSpPr>
          <p:cNvPr id="188" name="Group 187">
            <a:extLst>
              <a:ext uri="{FF2B5EF4-FFF2-40B4-BE49-F238E27FC236}">
                <a16:creationId xmlns:a16="http://schemas.microsoft.com/office/drawing/2014/main" xmlns="" id="{5033F103-4F74-477B-BA5A-690E4052377D}"/>
              </a:ext>
            </a:extLst>
          </p:cNvPr>
          <p:cNvGrpSpPr/>
          <p:nvPr/>
        </p:nvGrpSpPr>
        <p:grpSpPr>
          <a:xfrm>
            <a:off x="5975295" y="1144715"/>
            <a:ext cx="6052995" cy="2943448"/>
            <a:chOff x="6096000" y="1310076"/>
            <a:chExt cx="6052995" cy="2943448"/>
          </a:xfrm>
        </p:grpSpPr>
        <p:sp>
          <p:nvSpPr>
            <p:cNvPr id="189" name="Rectangle 188">
              <a:extLst>
                <a:ext uri="{FF2B5EF4-FFF2-40B4-BE49-F238E27FC236}">
                  <a16:creationId xmlns:a16="http://schemas.microsoft.com/office/drawing/2014/main" xmlns="" id="{651FB6D8-EE31-469E-BFD7-3F347A30F440}"/>
                </a:ext>
              </a:extLst>
            </p:cNvPr>
            <p:cNvSpPr/>
            <p:nvPr/>
          </p:nvSpPr>
          <p:spPr>
            <a:xfrm>
              <a:off x="6613071" y="1622699"/>
              <a:ext cx="5518536" cy="2119546"/>
            </a:xfrm>
            <a:prstGeom prst="rect">
              <a:avLst/>
            </a:prstGeom>
            <a:solidFill>
              <a:srgbClr val="F6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21" name="Straight Connector 220">
              <a:extLst>
                <a:ext uri="{FF2B5EF4-FFF2-40B4-BE49-F238E27FC236}">
                  <a16:creationId xmlns:a16="http://schemas.microsoft.com/office/drawing/2014/main" xmlns="" id="{B4A656F9-FBC2-457B-9729-D081807C2809}"/>
                </a:ext>
              </a:extLst>
            </p:cNvPr>
            <p:cNvCxnSpPr/>
            <p:nvPr/>
          </p:nvCxnSpPr>
          <p:spPr>
            <a:xfrm>
              <a:off x="7064528" y="2634824"/>
              <a:ext cx="466557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xmlns="" id="{3B974061-2DE9-4125-8BFA-074C2D6AC4AB}"/>
                </a:ext>
              </a:extLst>
            </p:cNvPr>
            <p:cNvSpPr/>
            <p:nvPr/>
          </p:nvSpPr>
          <p:spPr>
            <a:xfrm>
              <a:off x="6096000" y="1824499"/>
              <a:ext cx="663725" cy="601679"/>
            </a:xfrm>
            <a:prstGeom prst="ellipse">
              <a:avLst/>
            </a:prstGeom>
            <a:solidFill>
              <a:srgbClr val="631F1F"/>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2" name="Oval 191">
              <a:extLst>
                <a:ext uri="{FF2B5EF4-FFF2-40B4-BE49-F238E27FC236}">
                  <a16:creationId xmlns:a16="http://schemas.microsoft.com/office/drawing/2014/main" xmlns="" id="{3BF2ECC5-9490-47D4-8BFD-1D7A12864B41}"/>
                </a:ext>
              </a:extLst>
            </p:cNvPr>
            <p:cNvSpPr/>
            <p:nvPr/>
          </p:nvSpPr>
          <p:spPr>
            <a:xfrm>
              <a:off x="6096000" y="2891073"/>
              <a:ext cx="663725" cy="601679"/>
            </a:xfrm>
            <a:prstGeom prst="ellipse">
              <a:avLst/>
            </a:prstGeom>
            <a:solidFill>
              <a:srgbClr val="631F1F"/>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192">
              <a:extLst>
                <a:ext uri="{FF2B5EF4-FFF2-40B4-BE49-F238E27FC236}">
                  <a16:creationId xmlns:a16="http://schemas.microsoft.com/office/drawing/2014/main" xmlns="" id="{AEE700B6-FEDA-4E28-A7B6-FF2B1B5DE189}"/>
                </a:ext>
              </a:extLst>
            </p:cNvPr>
            <p:cNvSpPr/>
            <p:nvPr/>
          </p:nvSpPr>
          <p:spPr>
            <a:xfrm>
              <a:off x="7044825" y="1764062"/>
              <a:ext cx="5086786" cy="738664"/>
            </a:xfrm>
            <a:prstGeom prst="rect">
              <a:avLst/>
            </a:prstGeom>
          </p:spPr>
          <p:txBody>
            <a:bodyPr wrap="square" lIns="0" tIns="0" rIns="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Expansion Of Distribution Network: </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p>
            <a:p>
              <a:pPr marR="0" lvl="0" algn="l" defTabSz="457200" rtl="0" eaLnBrk="1" fontAlgn="auto" latinLnBrk="0" hangingPunct="1">
                <a:lnSpc>
                  <a:spcPct val="100000"/>
                </a:lnSpc>
                <a:spcBef>
                  <a:spcPts val="0"/>
                </a:spcBef>
                <a:spcAft>
                  <a:spcPts val="0"/>
                </a:spcAft>
                <a:buClrTx/>
                <a:buSzTx/>
                <a:tabLst>
                  <a:tab pos="227013" algn="l"/>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Increase focus by government to bring efficiency in distribution network</a:t>
              </a:r>
            </a:p>
            <a:p>
              <a:pPr marL="628650" lvl="1" indent="-171450" defTabSz="457200">
                <a:buFont typeface="Arial" panose="020B0604020202020204" pitchFamily="34" charset="0"/>
                <a:buChar char="•"/>
                <a:tabLst>
                  <a:tab pos="227013" algn="l"/>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Consistent order stream </a:t>
              </a: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5-7% vol increase YOY </a:t>
              </a:r>
            </a:p>
            <a:p>
              <a:pPr marL="628650" lvl="1" indent="-171450" defTabSz="457200">
                <a:buFont typeface="Arial" panose="020B0604020202020204" pitchFamily="34" charset="0"/>
                <a:buChar char="•"/>
                <a:tabLst>
                  <a:tab pos="227013" algn="l"/>
                </a:tabLst>
                <a:defRPr/>
              </a:pPr>
              <a:endPar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94" name="Rectangle 193">
              <a:extLst>
                <a:ext uri="{FF2B5EF4-FFF2-40B4-BE49-F238E27FC236}">
                  <a16:creationId xmlns:a16="http://schemas.microsoft.com/office/drawing/2014/main" xmlns="" id="{3BF063DE-7849-4C0D-8DAD-93F2697EC4D7}"/>
                </a:ext>
              </a:extLst>
            </p:cNvPr>
            <p:cNvSpPr/>
            <p:nvPr/>
          </p:nvSpPr>
          <p:spPr>
            <a:xfrm>
              <a:off x="7044826" y="2795827"/>
              <a:ext cx="5104169" cy="800219"/>
            </a:xfrm>
            <a:prstGeom prst="rect">
              <a:avLst/>
            </a:prstGeom>
          </p:spPr>
          <p:txBody>
            <a:bodyPr wrap="square" lIns="0" tIns="0" rIns="0" bIns="0" anchor="ctr" anchorCtr="0">
              <a:spAutoFit/>
            </a:bodyPr>
            <a:lstStyle/>
            <a:p>
              <a:pPr defTabSz="457200">
                <a:defRPr/>
              </a:pPr>
              <a:r>
                <a:rPr lang="en-US" sz="1200" b="1" dirty="0">
                  <a:solidFill>
                    <a:prstClr val="black"/>
                  </a:solidFill>
                  <a:latin typeface="Segoe UI" panose="020B0502040204020203" pitchFamily="34" charset="0"/>
                  <a:cs typeface="Segoe UI" panose="020B0502040204020203" pitchFamily="34" charset="0"/>
                </a:rPr>
                <a:t>Continue to lead on cost to remain </a:t>
              </a:r>
              <a:r>
                <a:rPr lang="en-US" sz="1600" b="1" dirty="0">
                  <a:solidFill>
                    <a:prstClr val="black"/>
                  </a:solidFill>
                  <a:latin typeface="Segoe UI" panose="020B0502040204020203" pitchFamily="34" charset="0"/>
                  <a:cs typeface="Segoe UI" panose="020B0502040204020203" pitchFamily="34" charset="0"/>
                </a:rPr>
                <a:t>market leader:</a:t>
              </a:r>
            </a:p>
            <a:p>
              <a:pPr defTabSz="457200">
                <a:defRPr/>
              </a:pPr>
              <a:r>
                <a:rPr lang="en-US" sz="1200" dirty="0">
                  <a:solidFill>
                    <a:prstClr val="black"/>
                  </a:solidFill>
                  <a:latin typeface="Segoe UI" panose="020B0502040204020203" pitchFamily="34" charset="0"/>
                  <a:cs typeface="Segoe UI" panose="020B0502040204020203" pitchFamily="34" charset="0"/>
                </a:rPr>
                <a:t>Improve Cash</a:t>
              </a:r>
              <a:r>
                <a:rPr kumimoji="0" lang="en-US" sz="120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conversion cycle by </a:t>
              </a:r>
            </a:p>
            <a:p>
              <a:pPr marL="628650" lvl="1" indent="-171450" defTabSz="457200">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Reduced Credit Day from </a:t>
              </a: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37 Days (2021) to 24 Days</a:t>
              </a:r>
            </a:p>
            <a:p>
              <a:pPr marL="628650" lvl="1" indent="-171450" defTabSz="457200">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Reduced Inventory Days from </a:t>
              </a: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80 Days (2021) to 53 Days </a:t>
              </a:r>
            </a:p>
          </p:txBody>
        </p:sp>
        <p:grpSp>
          <p:nvGrpSpPr>
            <p:cNvPr id="195" name="Group 194">
              <a:extLst>
                <a:ext uri="{FF2B5EF4-FFF2-40B4-BE49-F238E27FC236}">
                  <a16:creationId xmlns:a16="http://schemas.microsoft.com/office/drawing/2014/main" xmlns="" id="{ECDCC32E-C327-41C7-889E-D76433E07C94}"/>
                </a:ext>
              </a:extLst>
            </p:cNvPr>
            <p:cNvGrpSpPr/>
            <p:nvPr/>
          </p:nvGrpSpPr>
          <p:grpSpPr>
            <a:xfrm>
              <a:off x="6383005" y="4161157"/>
              <a:ext cx="10789" cy="92367"/>
              <a:chOff x="7118350" y="784225"/>
              <a:chExt cx="14288" cy="134938"/>
            </a:xfrm>
            <a:solidFill>
              <a:schemeClr val="bg1"/>
            </a:solidFill>
          </p:grpSpPr>
          <p:sp>
            <p:nvSpPr>
              <p:cNvPr id="217" name="Freeform 1465">
                <a:extLst>
                  <a:ext uri="{FF2B5EF4-FFF2-40B4-BE49-F238E27FC236}">
                    <a16:creationId xmlns:a16="http://schemas.microsoft.com/office/drawing/2014/main" xmlns="" id="{D8D58624-7705-460F-A4D0-32C5A4B2082E}"/>
                  </a:ext>
                </a:extLst>
              </p:cNvPr>
              <p:cNvSpPr>
                <a:spLocks/>
              </p:cNvSpPr>
              <p:nvPr/>
            </p:nvSpPr>
            <p:spPr bwMode="auto">
              <a:xfrm>
                <a:off x="7118350" y="889000"/>
                <a:ext cx="14288" cy="30163"/>
              </a:xfrm>
              <a:custGeom>
                <a:avLst/>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7"/>
                      <a:pt x="0" y="6"/>
                    </a:cubicBezTo>
                    <a:cubicBezTo>
                      <a:pt x="0" y="2"/>
                      <a:pt x="0" y="2"/>
                      <a:pt x="0" y="2"/>
                    </a:cubicBezTo>
                    <a:cubicBezTo>
                      <a:pt x="0" y="1"/>
                      <a:pt x="1" y="0"/>
                      <a:pt x="2" y="0"/>
                    </a:cubicBezTo>
                    <a:cubicBezTo>
                      <a:pt x="3" y="0"/>
                      <a:pt x="4" y="1"/>
                      <a:pt x="4" y="2"/>
                    </a:cubicBezTo>
                    <a:cubicBezTo>
                      <a:pt x="4" y="6"/>
                      <a:pt x="4" y="6"/>
                      <a:pt x="4" y="6"/>
                    </a:cubicBezTo>
                    <a:cubicBezTo>
                      <a:pt x="4" y="7"/>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1466">
                <a:extLst>
                  <a:ext uri="{FF2B5EF4-FFF2-40B4-BE49-F238E27FC236}">
                    <a16:creationId xmlns:a16="http://schemas.microsoft.com/office/drawing/2014/main" xmlns="" id="{01C4F784-4DDA-4B09-A246-490B2F8234FC}"/>
                  </a:ext>
                </a:extLst>
              </p:cNvPr>
              <p:cNvSpPr>
                <a:spLocks/>
              </p:cNvSpPr>
              <p:nvPr/>
            </p:nvSpPr>
            <p:spPr bwMode="auto">
              <a:xfrm>
                <a:off x="7118350" y="784225"/>
                <a:ext cx="14288" cy="30163"/>
              </a:xfrm>
              <a:custGeom>
                <a:avLst/>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7"/>
                      <a:pt x="0" y="6"/>
                    </a:cubicBezTo>
                    <a:cubicBezTo>
                      <a:pt x="0" y="2"/>
                      <a:pt x="0" y="2"/>
                      <a:pt x="0" y="2"/>
                    </a:cubicBezTo>
                    <a:cubicBezTo>
                      <a:pt x="0" y="1"/>
                      <a:pt x="1" y="0"/>
                      <a:pt x="2" y="0"/>
                    </a:cubicBezTo>
                    <a:cubicBezTo>
                      <a:pt x="3" y="0"/>
                      <a:pt x="4" y="1"/>
                      <a:pt x="4" y="2"/>
                    </a:cubicBezTo>
                    <a:cubicBezTo>
                      <a:pt x="4" y="6"/>
                      <a:pt x="4" y="6"/>
                      <a:pt x="4" y="6"/>
                    </a:cubicBezTo>
                    <a:cubicBezTo>
                      <a:pt x="4" y="7"/>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6" name="Group 195">
              <a:extLst>
                <a:ext uri="{FF2B5EF4-FFF2-40B4-BE49-F238E27FC236}">
                  <a16:creationId xmlns:a16="http://schemas.microsoft.com/office/drawing/2014/main" xmlns="" id="{5C46F787-FE26-475A-8289-E48D3468350E}"/>
                </a:ext>
              </a:extLst>
            </p:cNvPr>
            <p:cNvGrpSpPr/>
            <p:nvPr/>
          </p:nvGrpSpPr>
          <p:grpSpPr>
            <a:xfrm>
              <a:off x="6322345" y="2002004"/>
              <a:ext cx="207397" cy="246673"/>
              <a:chOff x="7759675" y="723900"/>
              <a:chExt cx="274663" cy="360363"/>
            </a:xfrm>
            <a:solidFill>
              <a:schemeClr val="bg1"/>
            </a:solidFill>
          </p:grpSpPr>
          <p:sp>
            <p:nvSpPr>
              <p:cNvPr id="206" name="Freeform 1542">
                <a:extLst>
                  <a:ext uri="{FF2B5EF4-FFF2-40B4-BE49-F238E27FC236}">
                    <a16:creationId xmlns:a16="http://schemas.microsoft.com/office/drawing/2014/main" xmlns="" id="{E00488E1-E0D2-47CB-9028-01040E68A153}"/>
                  </a:ext>
                </a:extLst>
              </p:cNvPr>
              <p:cNvSpPr>
                <a:spLocks/>
              </p:cNvSpPr>
              <p:nvPr/>
            </p:nvSpPr>
            <p:spPr bwMode="auto">
              <a:xfrm>
                <a:off x="7820025" y="799305"/>
                <a:ext cx="68263" cy="117475"/>
              </a:xfrm>
              <a:custGeom>
                <a:avLst/>
                <a:gdLst>
                  <a:gd name="T0" fmla="*/ 9 w 18"/>
                  <a:gd name="T1" fmla="*/ 31 h 31"/>
                  <a:gd name="T2" fmla="*/ 0 w 18"/>
                  <a:gd name="T3" fmla="*/ 23 h 31"/>
                  <a:gd name="T4" fmla="*/ 2 w 18"/>
                  <a:gd name="T5" fmla="*/ 21 h 31"/>
                  <a:gd name="T6" fmla="*/ 4 w 18"/>
                  <a:gd name="T7" fmla="*/ 23 h 31"/>
                  <a:gd name="T8" fmla="*/ 9 w 18"/>
                  <a:gd name="T9" fmla="*/ 27 h 31"/>
                  <a:gd name="T10" fmla="*/ 14 w 18"/>
                  <a:gd name="T11" fmla="*/ 23 h 31"/>
                  <a:gd name="T12" fmla="*/ 9 w 18"/>
                  <a:gd name="T13" fmla="*/ 18 h 31"/>
                  <a:gd name="T14" fmla="*/ 0 w 18"/>
                  <a:gd name="T15" fmla="*/ 9 h 31"/>
                  <a:gd name="T16" fmla="*/ 9 w 18"/>
                  <a:gd name="T17" fmla="*/ 0 h 31"/>
                  <a:gd name="T18" fmla="*/ 18 w 18"/>
                  <a:gd name="T19" fmla="*/ 9 h 31"/>
                  <a:gd name="T20" fmla="*/ 16 w 18"/>
                  <a:gd name="T21" fmla="*/ 11 h 31"/>
                  <a:gd name="T22" fmla="*/ 14 w 18"/>
                  <a:gd name="T23" fmla="*/ 9 h 31"/>
                  <a:gd name="T24" fmla="*/ 9 w 18"/>
                  <a:gd name="T25" fmla="*/ 4 h 31"/>
                  <a:gd name="T26" fmla="*/ 4 w 18"/>
                  <a:gd name="T27" fmla="*/ 9 h 31"/>
                  <a:gd name="T28" fmla="*/ 9 w 18"/>
                  <a:gd name="T29" fmla="*/ 14 h 31"/>
                  <a:gd name="T30" fmla="*/ 18 w 18"/>
                  <a:gd name="T31" fmla="*/ 23 h 31"/>
                  <a:gd name="T32" fmla="*/ 9 w 1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1">
                    <a:moveTo>
                      <a:pt x="9" y="31"/>
                    </a:moveTo>
                    <a:cubicBezTo>
                      <a:pt x="4" y="31"/>
                      <a:pt x="0" y="28"/>
                      <a:pt x="0" y="23"/>
                    </a:cubicBezTo>
                    <a:cubicBezTo>
                      <a:pt x="0" y="22"/>
                      <a:pt x="1" y="21"/>
                      <a:pt x="2" y="21"/>
                    </a:cubicBezTo>
                    <a:cubicBezTo>
                      <a:pt x="3" y="21"/>
                      <a:pt x="4" y="22"/>
                      <a:pt x="4" y="23"/>
                    </a:cubicBezTo>
                    <a:cubicBezTo>
                      <a:pt x="4" y="25"/>
                      <a:pt x="6" y="27"/>
                      <a:pt x="9" y="27"/>
                    </a:cubicBezTo>
                    <a:cubicBezTo>
                      <a:pt x="12" y="27"/>
                      <a:pt x="14" y="25"/>
                      <a:pt x="14" y="23"/>
                    </a:cubicBezTo>
                    <a:cubicBezTo>
                      <a:pt x="14" y="20"/>
                      <a:pt x="12" y="18"/>
                      <a:pt x="9" y="18"/>
                    </a:cubicBezTo>
                    <a:cubicBezTo>
                      <a:pt x="4" y="18"/>
                      <a:pt x="0" y="14"/>
                      <a:pt x="0" y="9"/>
                    </a:cubicBezTo>
                    <a:cubicBezTo>
                      <a:pt x="0" y="4"/>
                      <a:pt x="4" y="0"/>
                      <a:pt x="9" y="0"/>
                    </a:cubicBezTo>
                    <a:cubicBezTo>
                      <a:pt x="14" y="0"/>
                      <a:pt x="18" y="4"/>
                      <a:pt x="18" y="9"/>
                    </a:cubicBezTo>
                    <a:cubicBezTo>
                      <a:pt x="18" y="10"/>
                      <a:pt x="17" y="11"/>
                      <a:pt x="16" y="11"/>
                    </a:cubicBezTo>
                    <a:cubicBezTo>
                      <a:pt x="15" y="11"/>
                      <a:pt x="14" y="10"/>
                      <a:pt x="14" y="9"/>
                    </a:cubicBezTo>
                    <a:cubicBezTo>
                      <a:pt x="14" y="7"/>
                      <a:pt x="12" y="4"/>
                      <a:pt x="9" y="4"/>
                    </a:cubicBezTo>
                    <a:cubicBezTo>
                      <a:pt x="6" y="4"/>
                      <a:pt x="4" y="7"/>
                      <a:pt x="4" y="9"/>
                    </a:cubicBezTo>
                    <a:cubicBezTo>
                      <a:pt x="4" y="12"/>
                      <a:pt x="6" y="14"/>
                      <a:pt x="9" y="14"/>
                    </a:cubicBezTo>
                    <a:cubicBezTo>
                      <a:pt x="14" y="14"/>
                      <a:pt x="18" y="18"/>
                      <a:pt x="18" y="23"/>
                    </a:cubicBezTo>
                    <a:cubicBezTo>
                      <a:pt x="18" y="28"/>
                      <a:pt x="14" y="31"/>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1543">
                <a:extLst>
                  <a:ext uri="{FF2B5EF4-FFF2-40B4-BE49-F238E27FC236}">
                    <a16:creationId xmlns:a16="http://schemas.microsoft.com/office/drawing/2014/main" xmlns="" id="{47593D3E-B1DF-4FA2-8BE7-E37C5700DF43}"/>
                  </a:ext>
                </a:extLst>
              </p:cNvPr>
              <p:cNvSpPr>
                <a:spLocks/>
              </p:cNvSpPr>
              <p:nvPr/>
            </p:nvSpPr>
            <p:spPr bwMode="auto">
              <a:xfrm>
                <a:off x="7847013" y="900113"/>
                <a:ext cx="14288" cy="34925"/>
              </a:xfrm>
              <a:custGeom>
                <a:avLst/>
                <a:gdLst>
                  <a:gd name="T0" fmla="*/ 2 w 4"/>
                  <a:gd name="T1" fmla="*/ 9 h 9"/>
                  <a:gd name="T2" fmla="*/ 0 w 4"/>
                  <a:gd name="T3" fmla="*/ 7 h 9"/>
                  <a:gd name="T4" fmla="*/ 0 w 4"/>
                  <a:gd name="T5" fmla="*/ 2 h 9"/>
                  <a:gd name="T6" fmla="*/ 2 w 4"/>
                  <a:gd name="T7" fmla="*/ 0 h 9"/>
                  <a:gd name="T8" fmla="*/ 4 w 4"/>
                  <a:gd name="T9" fmla="*/ 2 h 9"/>
                  <a:gd name="T10" fmla="*/ 4 w 4"/>
                  <a:gd name="T11" fmla="*/ 7 h 9"/>
                  <a:gd name="T12" fmla="*/ 2 w 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2" y="9"/>
                    </a:moveTo>
                    <a:cubicBezTo>
                      <a:pt x="1" y="9"/>
                      <a:pt x="0" y="8"/>
                      <a:pt x="0" y="7"/>
                    </a:cubicBezTo>
                    <a:cubicBezTo>
                      <a:pt x="0" y="2"/>
                      <a:pt x="0" y="2"/>
                      <a:pt x="0" y="2"/>
                    </a:cubicBezTo>
                    <a:cubicBezTo>
                      <a:pt x="0" y="1"/>
                      <a:pt x="1" y="0"/>
                      <a:pt x="2" y="0"/>
                    </a:cubicBezTo>
                    <a:cubicBezTo>
                      <a:pt x="3" y="0"/>
                      <a:pt x="4" y="1"/>
                      <a:pt x="4" y="2"/>
                    </a:cubicBezTo>
                    <a:cubicBezTo>
                      <a:pt x="4" y="7"/>
                      <a:pt x="4" y="7"/>
                      <a:pt x="4" y="7"/>
                    </a:cubicBezTo>
                    <a:cubicBezTo>
                      <a:pt x="4" y="8"/>
                      <a:pt x="3" y="9"/>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1544">
                <a:extLst>
                  <a:ext uri="{FF2B5EF4-FFF2-40B4-BE49-F238E27FC236}">
                    <a16:creationId xmlns:a16="http://schemas.microsoft.com/office/drawing/2014/main" xmlns="" id="{6BF54ADD-FA42-4DCE-843B-DD94E2E96356}"/>
                  </a:ext>
                </a:extLst>
              </p:cNvPr>
              <p:cNvSpPr>
                <a:spLocks/>
              </p:cNvSpPr>
              <p:nvPr/>
            </p:nvSpPr>
            <p:spPr bwMode="auto">
              <a:xfrm>
                <a:off x="7847013" y="784225"/>
                <a:ext cx="14288" cy="30163"/>
              </a:xfrm>
              <a:custGeom>
                <a:avLst/>
                <a:gdLst>
                  <a:gd name="T0" fmla="*/ 2 w 4"/>
                  <a:gd name="T1" fmla="*/ 8 h 8"/>
                  <a:gd name="T2" fmla="*/ 0 w 4"/>
                  <a:gd name="T3" fmla="*/ 6 h 8"/>
                  <a:gd name="T4" fmla="*/ 0 w 4"/>
                  <a:gd name="T5" fmla="*/ 2 h 8"/>
                  <a:gd name="T6" fmla="*/ 2 w 4"/>
                  <a:gd name="T7" fmla="*/ 0 h 8"/>
                  <a:gd name="T8" fmla="*/ 4 w 4"/>
                  <a:gd name="T9" fmla="*/ 2 h 8"/>
                  <a:gd name="T10" fmla="*/ 4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1" y="8"/>
                      <a:pt x="0" y="8"/>
                      <a:pt x="0" y="6"/>
                    </a:cubicBezTo>
                    <a:cubicBezTo>
                      <a:pt x="0" y="2"/>
                      <a:pt x="0" y="2"/>
                      <a:pt x="0" y="2"/>
                    </a:cubicBezTo>
                    <a:cubicBezTo>
                      <a:pt x="0" y="1"/>
                      <a:pt x="1" y="0"/>
                      <a:pt x="2" y="0"/>
                    </a:cubicBezTo>
                    <a:cubicBezTo>
                      <a:pt x="3" y="0"/>
                      <a:pt x="4" y="1"/>
                      <a:pt x="4" y="2"/>
                    </a:cubicBezTo>
                    <a:cubicBezTo>
                      <a:pt x="4" y="6"/>
                      <a:pt x="4" y="6"/>
                      <a:pt x="4" y="6"/>
                    </a:cubicBezTo>
                    <a:cubicBezTo>
                      <a:pt x="4" y="8"/>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1545">
                <a:extLst>
                  <a:ext uri="{FF2B5EF4-FFF2-40B4-BE49-F238E27FC236}">
                    <a16:creationId xmlns:a16="http://schemas.microsoft.com/office/drawing/2014/main" xmlns="" id="{49F49F92-C420-43A2-BE46-25D319B93861}"/>
                  </a:ext>
                </a:extLst>
              </p:cNvPr>
              <p:cNvSpPr>
                <a:spLocks noEditPoints="1"/>
              </p:cNvSpPr>
              <p:nvPr/>
            </p:nvSpPr>
            <p:spPr bwMode="auto">
              <a:xfrm>
                <a:off x="7759675" y="723900"/>
                <a:ext cx="269875" cy="360363"/>
              </a:xfrm>
              <a:custGeom>
                <a:avLst/>
                <a:gdLst>
                  <a:gd name="T0" fmla="*/ 70 w 72"/>
                  <a:gd name="T1" fmla="*/ 96 h 96"/>
                  <a:gd name="T2" fmla="*/ 2 w 72"/>
                  <a:gd name="T3" fmla="*/ 96 h 96"/>
                  <a:gd name="T4" fmla="*/ 0 w 72"/>
                  <a:gd name="T5" fmla="*/ 94 h 96"/>
                  <a:gd name="T6" fmla="*/ 0 w 72"/>
                  <a:gd name="T7" fmla="*/ 2 h 96"/>
                  <a:gd name="T8" fmla="*/ 2 w 72"/>
                  <a:gd name="T9" fmla="*/ 0 h 96"/>
                  <a:gd name="T10" fmla="*/ 46 w 72"/>
                  <a:gd name="T11" fmla="*/ 0 h 96"/>
                  <a:gd name="T12" fmla="*/ 47 w 72"/>
                  <a:gd name="T13" fmla="*/ 1 h 96"/>
                  <a:gd name="T14" fmla="*/ 71 w 72"/>
                  <a:gd name="T15" fmla="*/ 25 h 96"/>
                  <a:gd name="T16" fmla="*/ 72 w 72"/>
                  <a:gd name="T17" fmla="*/ 26 h 96"/>
                  <a:gd name="T18" fmla="*/ 72 w 72"/>
                  <a:gd name="T19" fmla="*/ 94 h 96"/>
                  <a:gd name="T20" fmla="*/ 70 w 72"/>
                  <a:gd name="T21" fmla="*/ 96 h 96"/>
                  <a:gd name="T22" fmla="*/ 4 w 72"/>
                  <a:gd name="T23" fmla="*/ 92 h 96"/>
                  <a:gd name="T24" fmla="*/ 68 w 72"/>
                  <a:gd name="T25" fmla="*/ 92 h 96"/>
                  <a:gd name="T26" fmla="*/ 68 w 72"/>
                  <a:gd name="T27" fmla="*/ 27 h 96"/>
                  <a:gd name="T28" fmla="*/ 45 w 72"/>
                  <a:gd name="T29" fmla="*/ 4 h 96"/>
                  <a:gd name="T30" fmla="*/ 4 w 72"/>
                  <a:gd name="T31" fmla="*/ 4 h 96"/>
                  <a:gd name="T32" fmla="*/ 4 w 72"/>
                  <a:gd name="T33"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96">
                    <a:moveTo>
                      <a:pt x="70" y="96"/>
                    </a:moveTo>
                    <a:cubicBezTo>
                      <a:pt x="2" y="96"/>
                      <a:pt x="2" y="96"/>
                      <a:pt x="2" y="96"/>
                    </a:cubicBezTo>
                    <a:cubicBezTo>
                      <a:pt x="1" y="96"/>
                      <a:pt x="0" y="95"/>
                      <a:pt x="0" y="94"/>
                    </a:cubicBezTo>
                    <a:cubicBezTo>
                      <a:pt x="0" y="2"/>
                      <a:pt x="0" y="2"/>
                      <a:pt x="0" y="2"/>
                    </a:cubicBezTo>
                    <a:cubicBezTo>
                      <a:pt x="0" y="1"/>
                      <a:pt x="1" y="0"/>
                      <a:pt x="2" y="0"/>
                    </a:cubicBezTo>
                    <a:cubicBezTo>
                      <a:pt x="46" y="0"/>
                      <a:pt x="46" y="0"/>
                      <a:pt x="46" y="0"/>
                    </a:cubicBezTo>
                    <a:cubicBezTo>
                      <a:pt x="47" y="0"/>
                      <a:pt x="47" y="0"/>
                      <a:pt x="47" y="1"/>
                    </a:cubicBezTo>
                    <a:cubicBezTo>
                      <a:pt x="71" y="25"/>
                      <a:pt x="71" y="25"/>
                      <a:pt x="71" y="25"/>
                    </a:cubicBezTo>
                    <a:cubicBezTo>
                      <a:pt x="72" y="25"/>
                      <a:pt x="72" y="25"/>
                      <a:pt x="72" y="26"/>
                    </a:cubicBezTo>
                    <a:cubicBezTo>
                      <a:pt x="72" y="94"/>
                      <a:pt x="72" y="94"/>
                      <a:pt x="72" y="94"/>
                    </a:cubicBezTo>
                    <a:cubicBezTo>
                      <a:pt x="72" y="95"/>
                      <a:pt x="71" y="96"/>
                      <a:pt x="70" y="96"/>
                    </a:cubicBezTo>
                    <a:close/>
                    <a:moveTo>
                      <a:pt x="4" y="92"/>
                    </a:moveTo>
                    <a:cubicBezTo>
                      <a:pt x="68" y="92"/>
                      <a:pt x="68" y="92"/>
                      <a:pt x="68" y="92"/>
                    </a:cubicBezTo>
                    <a:cubicBezTo>
                      <a:pt x="68" y="27"/>
                      <a:pt x="68" y="27"/>
                      <a:pt x="68" y="27"/>
                    </a:cubicBezTo>
                    <a:cubicBezTo>
                      <a:pt x="45" y="4"/>
                      <a:pt x="45" y="4"/>
                      <a:pt x="45" y="4"/>
                    </a:cubicBezTo>
                    <a:cubicBezTo>
                      <a:pt x="4" y="4"/>
                      <a:pt x="4" y="4"/>
                      <a:pt x="4" y="4"/>
                    </a:cubicBezTo>
                    <a:lnTo>
                      <a:pt x="4"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1546">
                <a:extLst>
                  <a:ext uri="{FF2B5EF4-FFF2-40B4-BE49-F238E27FC236}">
                    <a16:creationId xmlns:a16="http://schemas.microsoft.com/office/drawing/2014/main" xmlns="" id="{DE206423-91BA-47F7-9834-4607E374E5F7}"/>
                  </a:ext>
                </a:extLst>
              </p:cNvPr>
              <p:cNvSpPr>
                <a:spLocks/>
              </p:cNvSpPr>
              <p:nvPr/>
            </p:nvSpPr>
            <p:spPr bwMode="auto">
              <a:xfrm>
                <a:off x="7929563" y="723900"/>
                <a:ext cx="104775" cy="104775"/>
              </a:xfrm>
              <a:custGeom>
                <a:avLst/>
                <a:gdLst>
                  <a:gd name="T0" fmla="*/ 26 w 28"/>
                  <a:gd name="T1" fmla="*/ 28 h 28"/>
                  <a:gd name="T2" fmla="*/ 2 w 28"/>
                  <a:gd name="T3" fmla="*/ 28 h 28"/>
                  <a:gd name="T4" fmla="*/ 0 w 28"/>
                  <a:gd name="T5" fmla="*/ 26 h 28"/>
                  <a:gd name="T6" fmla="*/ 0 w 28"/>
                  <a:gd name="T7" fmla="*/ 2 h 28"/>
                  <a:gd name="T8" fmla="*/ 2 w 28"/>
                  <a:gd name="T9" fmla="*/ 0 h 28"/>
                  <a:gd name="T10" fmla="*/ 4 w 28"/>
                  <a:gd name="T11" fmla="*/ 2 h 28"/>
                  <a:gd name="T12" fmla="*/ 4 w 28"/>
                  <a:gd name="T13" fmla="*/ 24 h 28"/>
                  <a:gd name="T14" fmla="*/ 26 w 28"/>
                  <a:gd name="T15" fmla="*/ 24 h 28"/>
                  <a:gd name="T16" fmla="*/ 28 w 28"/>
                  <a:gd name="T17" fmla="*/ 26 h 28"/>
                  <a:gd name="T18" fmla="*/ 26 w 28"/>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26" y="28"/>
                    </a:moveTo>
                    <a:cubicBezTo>
                      <a:pt x="2" y="28"/>
                      <a:pt x="2" y="28"/>
                      <a:pt x="2" y="28"/>
                    </a:cubicBezTo>
                    <a:cubicBezTo>
                      <a:pt x="1" y="28"/>
                      <a:pt x="0" y="27"/>
                      <a:pt x="0" y="26"/>
                    </a:cubicBezTo>
                    <a:cubicBezTo>
                      <a:pt x="0" y="2"/>
                      <a:pt x="0" y="2"/>
                      <a:pt x="0" y="2"/>
                    </a:cubicBezTo>
                    <a:cubicBezTo>
                      <a:pt x="0" y="1"/>
                      <a:pt x="1" y="0"/>
                      <a:pt x="2" y="0"/>
                    </a:cubicBezTo>
                    <a:cubicBezTo>
                      <a:pt x="3" y="0"/>
                      <a:pt x="4" y="1"/>
                      <a:pt x="4" y="2"/>
                    </a:cubicBezTo>
                    <a:cubicBezTo>
                      <a:pt x="4" y="24"/>
                      <a:pt x="4" y="24"/>
                      <a:pt x="4" y="24"/>
                    </a:cubicBezTo>
                    <a:cubicBezTo>
                      <a:pt x="26" y="24"/>
                      <a:pt x="26" y="24"/>
                      <a:pt x="26" y="24"/>
                    </a:cubicBezTo>
                    <a:cubicBezTo>
                      <a:pt x="27" y="24"/>
                      <a:pt x="28" y="25"/>
                      <a:pt x="28" y="26"/>
                    </a:cubicBezTo>
                    <a:cubicBezTo>
                      <a:pt x="28" y="27"/>
                      <a:pt x="27" y="28"/>
                      <a:pt x="2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1547">
                <a:extLst>
                  <a:ext uri="{FF2B5EF4-FFF2-40B4-BE49-F238E27FC236}">
                    <a16:creationId xmlns:a16="http://schemas.microsoft.com/office/drawing/2014/main" xmlns="" id="{C29FCCA8-8839-45AD-A26F-6116868C44B0}"/>
                  </a:ext>
                </a:extLst>
              </p:cNvPr>
              <p:cNvSpPr>
                <a:spLocks/>
              </p:cNvSpPr>
              <p:nvPr/>
            </p:nvSpPr>
            <p:spPr bwMode="auto">
              <a:xfrm>
                <a:off x="7808913" y="965200"/>
                <a:ext cx="180975" cy="14288"/>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1548">
                <a:extLst>
                  <a:ext uri="{FF2B5EF4-FFF2-40B4-BE49-F238E27FC236}">
                    <a16:creationId xmlns:a16="http://schemas.microsoft.com/office/drawing/2014/main" xmlns="" id="{946149AC-74AD-4210-90C9-7495966E3A6C}"/>
                  </a:ext>
                </a:extLst>
              </p:cNvPr>
              <p:cNvSpPr>
                <a:spLocks/>
              </p:cNvSpPr>
              <p:nvPr/>
            </p:nvSpPr>
            <p:spPr bwMode="auto">
              <a:xfrm>
                <a:off x="7899400" y="935038"/>
                <a:ext cx="90488" cy="14288"/>
              </a:xfrm>
              <a:custGeom>
                <a:avLst/>
                <a:gdLst>
                  <a:gd name="T0" fmla="*/ 22 w 24"/>
                  <a:gd name="T1" fmla="*/ 4 h 4"/>
                  <a:gd name="T2" fmla="*/ 2 w 24"/>
                  <a:gd name="T3" fmla="*/ 4 h 4"/>
                  <a:gd name="T4" fmla="*/ 0 w 24"/>
                  <a:gd name="T5" fmla="*/ 2 h 4"/>
                  <a:gd name="T6" fmla="*/ 2 w 24"/>
                  <a:gd name="T7" fmla="*/ 0 h 4"/>
                  <a:gd name="T8" fmla="*/ 22 w 24"/>
                  <a:gd name="T9" fmla="*/ 0 h 4"/>
                  <a:gd name="T10" fmla="*/ 24 w 24"/>
                  <a:gd name="T11" fmla="*/ 2 h 4"/>
                  <a:gd name="T12" fmla="*/ 2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4"/>
                    </a:moveTo>
                    <a:cubicBezTo>
                      <a:pt x="2" y="4"/>
                      <a:pt x="2" y="4"/>
                      <a:pt x="2" y="4"/>
                    </a:cubicBezTo>
                    <a:cubicBezTo>
                      <a:pt x="1" y="4"/>
                      <a:pt x="0" y="3"/>
                      <a:pt x="0" y="2"/>
                    </a:cubicBezTo>
                    <a:cubicBezTo>
                      <a:pt x="0" y="1"/>
                      <a:pt x="1" y="0"/>
                      <a:pt x="2" y="0"/>
                    </a:cubicBezTo>
                    <a:cubicBezTo>
                      <a:pt x="22" y="0"/>
                      <a:pt x="22" y="0"/>
                      <a:pt x="22" y="0"/>
                    </a:cubicBezTo>
                    <a:cubicBezTo>
                      <a:pt x="23" y="0"/>
                      <a:pt x="24" y="1"/>
                      <a:pt x="24" y="2"/>
                    </a:cubicBezTo>
                    <a:cubicBezTo>
                      <a:pt x="24" y="3"/>
                      <a:pt x="23" y="4"/>
                      <a:pt x="2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1550">
                <a:extLst>
                  <a:ext uri="{FF2B5EF4-FFF2-40B4-BE49-F238E27FC236}">
                    <a16:creationId xmlns:a16="http://schemas.microsoft.com/office/drawing/2014/main" xmlns="" id="{CE0EBCFD-DC93-41ED-BF64-5692A8B13AC8}"/>
                  </a:ext>
                </a:extLst>
              </p:cNvPr>
              <p:cNvSpPr>
                <a:spLocks/>
              </p:cNvSpPr>
              <p:nvPr/>
            </p:nvSpPr>
            <p:spPr bwMode="auto">
              <a:xfrm>
                <a:off x="7929563" y="904875"/>
                <a:ext cx="60325" cy="14288"/>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1551">
                <a:extLst>
                  <a:ext uri="{FF2B5EF4-FFF2-40B4-BE49-F238E27FC236}">
                    <a16:creationId xmlns:a16="http://schemas.microsoft.com/office/drawing/2014/main" xmlns="" id="{2BD4C9BB-7AE1-4533-AF3F-18680C76A157}"/>
                  </a:ext>
                </a:extLst>
              </p:cNvPr>
              <p:cNvSpPr>
                <a:spLocks/>
              </p:cNvSpPr>
              <p:nvPr/>
            </p:nvSpPr>
            <p:spPr bwMode="auto">
              <a:xfrm>
                <a:off x="7929563" y="874713"/>
                <a:ext cx="60325" cy="14288"/>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 name="Freeform 1552">
                <a:extLst>
                  <a:ext uri="{FF2B5EF4-FFF2-40B4-BE49-F238E27FC236}">
                    <a16:creationId xmlns:a16="http://schemas.microsoft.com/office/drawing/2014/main" xmlns="" id="{8A0E35FA-1931-4BF1-BC68-3DE938B29F39}"/>
                  </a:ext>
                </a:extLst>
              </p:cNvPr>
              <p:cNvSpPr>
                <a:spLocks/>
              </p:cNvSpPr>
              <p:nvPr/>
            </p:nvSpPr>
            <p:spPr bwMode="auto">
              <a:xfrm>
                <a:off x="7808913" y="993775"/>
                <a:ext cx="180975" cy="15875"/>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1553">
                <a:extLst>
                  <a:ext uri="{FF2B5EF4-FFF2-40B4-BE49-F238E27FC236}">
                    <a16:creationId xmlns:a16="http://schemas.microsoft.com/office/drawing/2014/main" xmlns="" id="{3C647C14-BFE2-4570-B928-332B51F9C54B}"/>
                  </a:ext>
                </a:extLst>
              </p:cNvPr>
              <p:cNvSpPr>
                <a:spLocks/>
              </p:cNvSpPr>
              <p:nvPr/>
            </p:nvSpPr>
            <p:spPr bwMode="auto">
              <a:xfrm>
                <a:off x="7808913" y="1023938"/>
                <a:ext cx="180975" cy="15875"/>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7" name="Group 196">
              <a:extLst>
                <a:ext uri="{FF2B5EF4-FFF2-40B4-BE49-F238E27FC236}">
                  <a16:creationId xmlns:a16="http://schemas.microsoft.com/office/drawing/2014/main" xmlns="" id="{FD04471A-C469-4AE8-8D1C-049DF96071FE}"/>
                </a:ext>
              </a:extLst>
            </p:cNvPr>
            <p:cNvGrpSpPr/>
            <p:nvPr/>
          </p:nvGrpSpPr>
          <p:grpSpPr>
            <a:xfrm>
              <a:off x="6297188" y="3073475"/>
              <a:ext cx="261321" cy="236893"/>
              <a:chOff x="5554663" y="723900"/>
              <a:chExt cx="346075" cy="346076"/>
            </a:xfrm>
            <a:solidFill>
              <a:schemeClr val="bg1"/>
            </a:solidFill>
          </p:grpSpPr>
          <p:sp>
            <p:nvSpPr>
              <p:cNvPr id="199" name="Freeform 1743">
                <a:extLst>
                  <a:ext uri="{FF2B5EF4-FFF2-40B4-BE49-F238E27FC236}">
                    <a16:creationId xmlns:a16="http://schemas.microsoft.com/office/drawing/2014/main" xmlns="" id="{58B42883-1E91-4819-9F15-E2C50A22CB13}"/>
                  </a:ext>
                </a:extLst>
              </p:cNvPr>
              <p:cNvSpPr>
                <a:spLocks noEditPoints="1"/>
              </p:cNvSpPr>
              <p:nvPr/>
            </p:nvSpPr>
            <p:spPr bwMode="auto">
              <a:xfrm>
                <a:off x="5595938" y="765175"/>
                <a:ext cx="263525" cy="263525"/>
              </a:xfrm>
              <a:custGeom>
                <a:avLst/>
                <a:gdLst>
                  <a:gd name="T0" fmla="*/ 35 w 70"/>
                  <a:gd name="T1" fmla="*/ 70 h 70"/>
                  <a:gd name="T2" fmla="*/ 0 w 70"/>
                  <a:gd name="T3" fmla="*/ 35 h 70"/>
                  <a:gd name="T4" fmla="*/ 35 w 70"/>
                  <a:gd name="T5" fmla="*/ 0 h 70"/>
                  <a:gd name="T6" fmla="*/ 70 w 70"/>
                  <a:gd name="T7" fmla="*/ 35 h 70"/>
                  <a:gd name="T8" fmla="*/ 35 w 70"/>
                  <a:gd name="T9" fmla="*/ 70 h 70"/>
                  <a:gd name="T10" fmla="*/ 35 w 70"/>
                  <a:gd name="T11" fmla="*/ 4 h 70"/>
                  <a:gd name="T12" fmla="*/ 4 w 70"/>
                  <a:gd name="T13" fmla="*/ 35 h 70"/>
                  <a:gd name="T14" fmla="*/ 35 w 70"/>
                  <a:gd name="T15" fmla="*/ 66 h 70"/>
                  <a:gd name="T16" fmla="*/ 66 w 70"/>
                  <a:gd name="T17" fmla="*/ 35 h 70"/>
                  <a:gd name="T18" fmla="*/ 35 w 70"/>
                  <a:gd name="T19"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5" y="70"/>
                    </a:moveTo>
                    <a:cubicBezTo>
                      <a:pt x="16" y="70"/>
                      <a:pt x="0" y="54"/>
                      <a:pt x="0" y="35"/>
                    </a:cubicBezTo>
                    <a:cubicBezTo>
                      <a:pt x="0" y="16"/>
                      <a:pt x="16" y="0"/>
                      <a:pt x="35" y="0"/>
                    </a:cubicBezTo>
                    <a:cubicBezTo>
                      <a:pt x="54" y="0"/>
                      <a:pt x="70" y="16"/>
                      <a:pt x="70" y="35"/>
                    </a:cubicBezTo>
                    <a:cubicBezTo>
                      <a:pt x="70" y="54"/>
                      <a:pt x="54" y="70"/>
                      <a:pt x="35" y="70"/>
                    </a:cubicBezTo>
                    <a:close/>
                    <a:moveTo>
                      <a:pt x="35" y="4"/>
                    </a:moveTo>
                    <a:cubicBezTo>
                      <a:pt x="18" y="4"/>
                      <a:pt x="4" y="18"/>
                      <a:pt x="4" y="35"/>
                    </a:cubicBezTo>
                    <a:cubicBezTo>
                      <a:pt x="4" y="52"/>
                      <a:pt x="18" y="66"/>
                      <a:pt x="35" y="66"/>
                    </a:cubicBezTo>
                    <a:cubicBezTo>
                      <a:pt x="52" y="66"/>
                      <a:pt x="66" y="52"/>
                      <a:pt x="66" y="35"/>
                    </a:cubicBezTo>
                    <a:cubicBezTo>
                      <a:pt x="66" y="18"/>
                      <a:pt x="52" y="4"/>
                      <a:pt x="3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1744">
                <a:extLst>
                  <a:ext uri="{FF2B5EF4-FFF2-40B4-BE49-F238E27FC236}">
                    <a16:creationId xmlns:a16="http://schemas.microsoft.com/office/drawing/2014/main" xmlns="" id="{083FBA51-D654-4D0B-819F-7A472FBE8119}"/>
                  </a:ext>
                </a:extLst>
              </p:cNvPr>
              <p:cNvSpPr>
                <a:spLocks/>
              </p:cNvSpPr>
              <p:nvPr/>
            </p:nvSpPr>
            <p:spPr bwMode="auto">
              <a:xfrm>
                <a:off x="5719763" y="723900"/>
                <a:ext cx="15875" cy="87313"/>
              </a:xfrm>
              <a:custGeom>
                <a:avLst/>
                <a:gdLst>
                  <a:gd name="T0" fmla="*/ 2 w 4"/>
                  <a:gd name="T1" fmla="*/ 23 h 23"/>
                  <a:gd name="T2" fmla="*/ 0 w 4"/>
                  <a:gd name="T3" fmla="*/ 21 h 23"/>
                  <a:gd name="T4" fmla="*/ 0 w 4"/>
                  <a:gd name="T5" fmla="*/ 2 h 23"/>
                  <a:gd name="T6" fmla="*/ 2 w 4"/>
                  <a:gd name="T7" fmla="*/ 0 h 23"/>
                  <a:gd name="T8" fmla="*/ 4 w 4"/>
                  <a:gd name="T9" fmla="*/ 2 h 23"/>
                  <a:gd name="T10" fmla="*/ 4 w 4"/>
                  <a:gd name="T11" fmla="*/ 21 h 23"/>
                  <a:gd name="T12" fmla="*/ 2 w 4"/>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4" h="23">
                    <a:moveTo>
                      <a:pt x="2" y="23"/>
                    </a:moveTo>
                    <a:cubicBezTo>
                      <a:pt x="1" y="23"/>
                      <a:pt x="0" y="22"/>
                      <a:pt x="0" y="21"/>
                    </a:cubicBezTo>
                    <a:cubicBezTo>
                      <a:pt x="0" y="2"/>
                      <a:pt x="0" y="2"/>
                      <a:pt x="0" y="2"/>
                    </a:cubicBezTo>
                    <a:cubicBezTo>
                      <a:pt x="0" y="1"/>
                      <a:pt x="1" y="0"/>
                      <a:pt x="2" y="0"/>
                    </a:cubicBezTo>
                    <a:cubicBezTo>
                      <a:pt x="3" y="0"/>
                      <a:pt x="4" y="1"/>
                      <a:pt x="4" y="2"/>
                    </a:cubicBezTo>
                    <a:cubicBezTo>
                      <a:pt x="4" y="21"/>
                      <a:pt x="4" y="21"/>
                      <a:pt x="4" y="21"/>
                    </a:cubicBezTo>
                    <a:cubicBezTo>
                      <a:pt x="4"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1745">
                <a:extLst>
                  <a:ext uri="{FF2B5EF4-FFF2-40B4-BE49-F238E27FC236}">
                    <a16:creationId xmlns:a16="http://schemas.microsoft.com/office/drawing/2014/main" xmlns="" id="{394F9BB7-034B-45D0-8A46-CE8BE6D22688}"/>
                  </a:ext>
                </a:extLst>
              </p:cNvPr>
              <p:cNvSpPr>
                <a:spLocks/>
              </p:cNvSpPr>
              <p:nvPr/>
            </p:nvSpPr>
            <p:spPr bwMode="auto">
              <a:xfrm>
                <a:off x="5554663" y="889000"/>
                <a:ext cx="87313" cy="15875"/>
              </a:xfrm>
              <a:custGeom>
                <a:avLst/>
                <a:gdLst>
                  <a:gd name="T0" fmla="*/ 21 w 23"/>
                  <a:gd name="T1" fmla="*/ 4 h 4"/>
                  <a:gd name="T2" fmla="*/ 2 w 23"/>
                  <a:gd name="T3" fmla="*/ 4 h 4"/>
                  <a:gd name="T4" fmla="*/ 0 w 23"/>
                  <a:gd name="T5" fmla="*/ 2 h 4"/>
                  <a:gd name="T6" fmla="*/ 2 w 23"/>
                  <a:gd name="T7" fmla="*/ 0 h 4"/>
                  <a:gd name="T8" fmla="*/ 21 w 23"/>
                  <a:gd name="T9" fmla="*/ 0 h 4"/>
                  <a:gd name="T10" fmla="*/ 23 w 23"/>
                  <a:gd name="T11" fmla="*/ 2 h 4"/>
                  <a:gd name="T12" fmla="*/ 21 w 2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21" y="4"/>
                    </a:moveTo>
                    <a:cubicBezTo>
                      <a:pt x="2" y="4"/>
                      <a:pt x="2" y="4"/>
                      <a:pt x="2" y="4"/>
                    </a:cubicBezTo>
                    <a:cubicBezTo>
                      <a:pt x="1" y="4"/>
                      <a:pt x="0" y="3"/>
                      <a:pt x="0" y="2"/>
                    </a:cubicBezTo>
                    <a:cubicBezTo>
                      <a:pt x="0" y="1"/>
                      <a:pt x="1" y="0"/>
                      <a:pt x="2" y="0"/>
                    </a:cubicBezTo>
                    <a:cubicBezTo>
                      <a:pt x="21" y="0"/>
                      <a:pt x="21" y="0"/>
                      <a:pt x="21" y="0"/>
                    </a:cubicBezTo>
                    <a:cubicBezTo>
                      <a:pt x="22" y="0"/>
                      <a:pt x="23" y="1"/>
                      <a:pt x="23" y="2"/>
                    </a:cubicBezTo>
                    <a:cubicBezTo>
                      <a:pt x="23" y="3"/>
                      <a:pt x="22" y="4"/>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1746">
                <a:extLst>
                  <a:ext uri="{FF2B5EF4-FFF2-40B4-BE49-F238E27FC236}">
                    <a16:creationId xmlns:a16="http://schemas.microsoft.com/office/drawing/2014/main" xmlns="" id="{8C361525-DD0E-4EF8-82AA-7FE24A41CEEF}"/>
                  </a:ext>
                </a:extLst>
              </p:cNvPr>
              <p:cNvSpPr>
                <a:spLocks/>
              </p:cNvSpPr>
              <p:nvPr/>
            </p:nvSpPr>
            <p:spPr bwMode="auto">
              <a:xfrm>
                <a:off x="5719763" y="982663"/>
                <a:ext cx="15875" cy="87313"/>
              </a:xfrm>
              <a:custGeom>
                <a:avLst/>
                <a:gdLst>
                  <a:gd name="T0" fmla="*/ 2 w 4"/>
                  <a:gd name="T1" fmla="*/ 23 h 23"/>
                  <a:gd name="T2" fmla="*/ 0 w 4"/>
                  <a:gd name="T3" fmla="*/ 21 h 23"/>
                  <a:gd name="T4" fmla="*/ 0 w 4"/>
                  <a:gd name="T5" fmla="*/ 2 h 23"/>
                  <a:gd name="T6" fmla="*/ 2 w 4"/>
                  <a:gd name="T7" fmla="*/ 0 h 23"/>
                  <a:gd name="T8" fmla="*/ 4 w 4"/>
                  <a:gd name="T9" fmla="*/ 2 h 23"/>
                  <a:gd name="T10" fmla="*/ 4 w 4"/>
                  <a:gd name="T11" fmla="*/ 21 h 23"/>
                  <a:gd name="T12" fmla="*/ 2 w 4"/>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4" h="23">
                    <a:moveTo>
                      <a:pt x="2" y="23"/>
                    </a:moveTo>
                    <a:cubicBezTo>
                      <a:pt x="1" y="23"/>
                      <a:pt x="0" y="22"/>
                      <a:pt x="0" y="21"/>
                    </a:cubicBezTo>
                    <a:cubicBezTo>
                      <a:pt x="0" y="2"/>
                      <a:pt x="0" y="2"/>
                      <a:pt x="0" y="2"/>
                    </a:cubicBezTo>
                    <a:cubicBezTo>
                      <a:pt x="0" y="1"/>
                      <a:pt x="1" y="0"/>
                      <a:pt x="2" y="0"/>
                    </a:cubicBezTo>
                    <a:cubicBezTo>
                      <a:pt x="3" y="0"/>
                      <a:pt x="4" y="1"/>
                      <a:pt x="4" y="2"/>
                    </a:cubicBezTo>
                    <a:cubicBezTo>
                      <a:pt x="4" y="21"/>
                      <a:pt x="4" y="21"/>
                      <a:pt x="4" y="21"/>
                    </a:cubicBezTo>
                    <a:cubicBezTo>
                      <a:pt x="4"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1747">
                <a:extLst>
                  <a:ext uri="{FF2B5EF4-FFF2-40B4-BE49-F238E27FC236}">
                    <a16:creationId xmlns:a16="http://schemas.microsoft.com/office/drawing/2014/main" xmlns="" id="{4C41A6D7-5FC8-4FCC-9C1D-BF0F6498297C}"/>
                  </a:ext>
                </a:extLst>
              </p:cNvPr>
              <p:cNvSpPr>
                <a:spLocks/>
              </p:cNvSpPr>
              <p:nvPr/>
            </p:nvSpPr>
            <p:spPr bwMode="auto">
              <a:xfrm>
                <a:off x="5815013" y="889000"/>
                <a:ext cx="85725" cy="15875"/>
              </a:xfrm>
              <a:custGeom>
                <a:avLst/>
                <a:gdLst>
                  <a:gd name="T0" fmla="*/ 21 w 23"/>
                  <a:gd name="T1" fmla="*/ 4 h 4"/>
                  <a:gd name="T2" fmla="*/ 2 w 23"/>
                  <a:gd name="T3" fmla="*/ 4 h 4"/>
                  <a:gd name="T4" fmla="*/ 0 w 23"/>
                  <a:gd name="T5" fmla="*/ 2 h 4"/>
                  <a:gd name="T6" fmla="*/ 2 w 23"/>
                  <a:gd name="T7" fmla="*/ 0 h 4"/>
                  <a:gd name="T8" fmla="*/ 21 w 23"/>
                  <a:gd name="T9" fmla="*/ 0 h 4"/>
                  <a:gd name="T10" fmla="*/ 23 w 23"/>
                  <a:gd name="T11" fmla="*/ 2 h 4"/>
                  <a:gd name="T12" fmla="*/ 21 w 2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21" y="4"/>
                    </a:moveTo>
                    <a:cubicBezTo>
                      <a:pt x="2" y="4"/>
                      <a:pt x="2" y="4"/>
                      <a:pt x="2" y="4"/>
                    </a:cubicBezTo>
                    <a:cubicBezTo>
                      <a:pt x="1" y="4"/>
                      <a:pt x="0" y="3"/>
                      <a:pt x="0" y="2"/>
                    </a:cubicBezTo>
                    <a:cubicBezTo>
                      <a:pt x="0" y="1"/>
                      <a:pt x="1" y="0"/>
                      <a:pt x="2" y="0"/>
                    </a:cubicBezTo>
                    <a:cubicBezTo>
                      <a:pt x="21" y="0"/>
                      <a:pt x="21" y="0"/>
                      <a:pt x="21" y="0"/>
                    </a:cubicBezTo>
                    <a:cubicBezTo>
                      <a:pt x="22" y="0"/>
                      <a:pt x="23" y="1"/>
                      <a:pt x="23" y="2"/>
                    </a:cubicBezTo>
                    <a:cubicBezTo>
                      <a:pt x="23" y="3"/>
                      <a:pt x="22" y="4"/>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1748">
                <a:extLst>
                  <a:ext uri="{FF2B5EF4-FFF2-40B4-BE49-F238E27FC236}">
                    <a16:creationId xmlns:a16="http://schemas.microsoft.com/office/drawing/2014/main" xmlns="" id="{15457073-7E9E-46F3-80E7-5B2C8ABFA777}"/>
                  </a:ext>
                </a:extLst>
              </p:cNvPr>
              <p:cNvSpPr>
                <a:spLocks/>
              </p:cNvSpPr>
              <p:nvPr/>
            </p:nvSpPr>
            <p:spPr bwMode="auto">
              <a:xfrm>
                <a:off x="5697537" y="844551"/>
                <a:ext cx="60324" cy="104774"/>
              </a:xfrm>
              <a:custGeom>
                <a:avLst/>
                <a:gdLst>
                  <a:gd name="T0" fmla="*/ 8 w 16"/>
                  <a:gd name="T1" fmla="*/ 28 h 28"/>
                  <a:gd name="T2" fmla="*/ 0 w 16"/>
                  <a:gd name="T3" fmla="*/ 20 h 28"/>
                  <a:gd name="T4" fmla="*/ 2 w 16"/>
                  <a:gd name="T5" fmla="*/ 18 h 28"/>
                  <a:gd name="T6" fmla="*/ 4 w 16"/>
                  <a:gd name="T7" fmla="*/ 20 h 28"/>
                  <a:gd name="T8" fmla="*/ 8 w 16"/>
                  <a:gd name="T9" fmla="*/ 24 h 28"/>
                  <a:gd name="T10" fmla="*/ 12 w 16"/>
                  <a:gd name="T11" fmla="*/ 20 h 28"/>
                  <a:gd name="T12" fmla="*/ 8 w 16"/>
                  <a:gd name="T13" fmla="*/ 16 h 28"/>
                  <a:gd name="T14" fmla="*/ 0 w 16"/>
                  <a:gd name="T15" fmla="*/ 8 h 28"/>
                  <a:gd name="T16" fmla="*/ 8 w 16"/>
                  <a:gd name="T17" fmla="*/ 0 h 28"/>
                  <a:gd name="T18" fmla="*/ 16 w 16"/>
                  <a:gd name="T19" fmla="*/ 8 h 28"/>
                  <a:gd name="T20" fmla="*/ 14 w 16"/>
                  <a:gd name="T21" fmla="*/ 10 h 28"/>
                  <a:gd name="T22" fmla="*/ 12 w 16"/>
                  <a:gd name="T23" fmla="*/ 8 h 28"/>
                  <a:gd name="T24" fmla="*/ 8 w 16"/>
                  <a:gd name="T25" fmla="*/ 4 h 28"/>
                  <a:gd name="T26" fmla="*/ 4 w 16"/>
                  <a:gd name="T27" fmla="*/ 8 h 28"/>
                  <a:gd name="T28" fmla="*/ 8 w 16"/>
                  <a:gd name="T29" fmla="*/ 12 h 28"/>
                  <a:gd name="T30" fmla="*/ 16 w 16"/>
                  <a:gd name="T31" fmla="*/ 20 h 28"/>
                  <a:gd name="T32" fmla="*/ 8 w 16"/>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8">
                    <a:moveTo>
                      <a:pt x="8" y="28"/>
                    </a:moveTo>
                    <a:cubicBezTo>
                      <a:pt x="4" y="28"/>
                      <a:pt x="0" y="24"/>
                      <a:pt x="0" y="20"/>
                    </a:cubicBezTo>
                    <a:cubicBezTo>
                      <a:pt x="0" y="19"/>
                      <a:pt x="1" y="18"/>
                      <a:pt x="2" y="18"/>
                    </a:cubicBezTo>
                    <a:cubicBezTo>
                      <a:pt x="3" y="18"/>
                      <a:pt x="4" y="19"/>
                      <a:pt x="4" y="20"/>
                    </a:cubicBezTo>
                    <a:cubicBezTo>
                      <a:pt x="4" y="22"/>
                      <a:pt x="6" y="24"/>
                      <a:pt x="8" y="24"/>
                    </a:cubicBezTo>
                    <a:cubicBezTo>
                      <a:pt x="10" y="24"/>
                      <a:pt x="12" y="22"/>
                      <a:pt x="12" y="20"/>
                    </a:cubicBezTo>
                    <a:cubicBezTo>
                      <a:pt x="12" y="18"/>
                      <a:pt x="10" y="16"/>
                      <a:pt x="8" y="16"/>
                    </a:cubicBezTo>
                    <a:cubicBezTo>
                      <a:pt x="4" y="16"/>
                      <a:pt x="0" y="12"/>
                      <a:pt x="0" y="8"/>
                    </a:cubicBezTo>
                    <a:cubicBezTo>
                      <a:pt x="0" y="3"/>
                      <a:pt x="4" y="0"/>
                      <a:pt x="8" y="0"/>
                    </a:cubicBezTo>
                    <a:cubicBezTo>
                      <a:pt x="12" y="0"/>
                      <a:pt x="16" y="3"/>
                      <a:pt x="16" y="8"/>
                    </a:cubicBezTo>
                    <a:cubicBezTo>
                      <a:pt x="16" y="9"/>
                      <a:pt x="15" y="10"/>
                      <a:pt x="14" y="10"/>
                    </a:cubicBezTo>
                    <a:cubicBezTo>
                      <a:pt x="13" y="10"/>
                      <a:pt x="12" y="9"/>
                      <a:pt x="12" y="8"/>
                    </a:cubicBezTo>
                    <a:cubicBezTo>
                      <a:pt x="12" y="5"/>
                      <a:pt x="10" y="4"/>
                      <a:pt x="8" y="4"/>
                    </a:cubicBezTo>
                    <a:cubicBezTo>
                      <a:pt x="6" y="4"/>
                      <a:pt x="4" y="5"/>
                      <a:pt x="4" y="8"/>
                    </a:cubicBezTo>
                    <a:cubicBezTo>
                      <a:pt x="4" y="10"/>
                      <a:pt x="6" y="12"/>
                      <a:pt x="8" y="12"/>
                    </a:cubicBezTo>
                    <a:cubicBezTo>
                      <a:pt x="12" y="12"/>
                      <a:pt x="16" y="15"/>
                      <a:pt x="16" y="20"/>
                    </a:cubicBezTo>
                    <a:cubicBezTo>
                      <a:pt x="16" y="24"/>
                      <a:pt x="12" y="28"/>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1749">
                <a:extLst>
                  <a:ext uri="{FF2B5EF4-FFF2-40B4-BE49-F238E27FC236}">
                    <a16:creationId xmlns:a16="http://schemas.microsoft.com/office/drawing/2014/main" xmlns="" id="{8FDBB1C6-DB4E-466A-BFE9-CD09CC75696F}"/>
                  </a:ext>
                </a:extLst>
              </p:cNvPr>
              <p:cNvSpPr>
                <a:spLocks/>
              </p:cNvSpPr>
              <p:nvPr/>
            </p:nvSpPr>
            <p:spPr bwMode="auto">
              <a:xfrm>
                <a:off x="5719763" y="828675"/>
                <a:ext cx="15875" cy="136525"/>
              </a:xfrm>
              <a:custGeom>
                <a:avLst/>
                <a:gdLst>
                  <a:gd name="T0" fmla="*/ 2 w 4"/>
                  <a:gd name="T1" fmla="*/ 36 h 36"/>
                  <a:gd name="T2" fmla="*/ 0 w 4"/>
                  <a:gd name="T3" fmla="*/ 34 h 36"/>
                  <a:gd name="T4" fmla="*/ 0 w 4"/>
                  <a:gd name="T5" fmla="*/ 2 h 36"/>
                  <a:gd name="T6" fmla="*/ 2 w 4"/>
                  <a:gd name="T7" fmla="*/ 0 h 36"/>
                  <a:gd name="T8" fmla="*/ 4 w 4"/>
                  <a:gd name="T9" fmla="*/ 2 h 36"/>
                  <a:gd name="T10" fmla="*/ 4 w 4"/>
                  <a:gd name="T11" fmla="*/ 34 h 36"/>
                  <a:gd name="T12" fmla="*/ 2 w 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 h="36">
                    <a:moveTo>
                      <a:pt x="2" y="36"/>
                    </a:moveTo>
                    <a:cubicBezTo>
                      <a:pt x="1" y="36"/>
                      <a:pt x="0" y="35"/>
                      <a:pt x="0" y="34"/>
                    </a:cubicBezTo>
                    <a:cubicBezTo>
                      <a:pt x="0" y="2"/>
                      <a:pt x="0" y="2"/>
                      <a:pt x="0" y="2"/>
                    </a:cubicBezTo>
                    <a:cubicBezTo>
                      <a:pt x="0" y="1"/>
                      <a:pt x="1" y="0"/>
                      <a:pt x="2" y="0"/>
                    </a:cubicBezTo>
                    <a:cubicBezTo>
                      <a:pt x="3" y="0"/>
                      <a:pt x="4" y="1"/>
                      <a:pt x="4" y="2"/>
                    </a:cubicBezTo>
                    <a:cubicBezTo>
                      <a:pt x="4" y="34"/>
                      <a:pt x="4" y="34"/>
                      <a:pt x="4" y="34"/>
                    </a:cubicBezTo>
                    <a:cubicBezTo>
                      <a:pt x="4" y="35"/>
                      <a:pt x="3" y="36"/>
                      <a:pt x="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8" name="Rectangle 197">
              <a:extLst>
                <a:ext uri="{FF2B5EF4-FFF2-40B4-BE49-F238E27FC236}">
                  <a16:creationId xmlns:a16="http://schemas.microsoft.com/office/drawing/2014/main" xmlns="" id="{F29E9498-7091-42C3-BD3F-CE8953660465}"/>
                </a:ext>
              </a:extLst>
            </p:cNvPr>
            <p:cNvSpPr/>
            <p:nvPr/>
          </p:nvSpPr>
          <p:spPr>
            <a:xfrm>
              <a:off x="6526127" y="1310076"/>
              <a:ext cx="2781274" cy="338554"/>
            </a:xfrm>
            <a:prstGeom prst="rect">
              <a:avLst/>
            </a:prstGeom>
          </p:spPr>
          <p:txBody>
            <a:bodyPr wrap="none">
              <a:spAutoFit/>
            </a:bodyPr>
            <a:lstStyle/>
            <a:p>
              <a:pPr defTabSz="457200">
                <a:defRPr/>
              </a:pPr>
              <a:r>
                <a:rPr lang="de-DE" sz="1600" b="1" dirty="0">
                  <a:solidFill>
                    <a:prstClr val="black"/>
                  </a:solidFill>
                  <a:latin typeface="Calibri" panose="020F0502020204030204"/>
                </a:rPr>
                <a:t>Key Drivers For Power Division</a:t>
              </a:r>
              <a:endParaRPr lang="en-US" sz="1600" b="1" dirty="0">
                <a:solidFill>
                  <a:prstClr val="black"/>
                </a:solidFill>
                <a:latin typeface="Calibri" panose="020F0502020204030204"/>
              </a:endParaRPr>
            </a:p>
          </p:txBody>
        </p:sp>
      </p:grpSp>
      <p:graphicFrame>
        <p:nvGraphicFramePr>
          <p:cNvPr id="4" name="Table 3">
            <a:extLst>
              <a:ext uri="{FF2B5EF4-FFF2-40B4-BE49-F238E27FC236}">
                <a16:creationId xmlns:a16="http://schemas.microsoft.com/office/drawing/2014/main" xmlns="" id="{3A32B147-ACD2-45C8-B218-8E42AB16E1D4}"/>
              </a:ext>
            </a:extLst>
          </p:cNvPr>
          <p:cNvGraphicFramePr>
            <a:graphicFrameLocks noGrp="1"/>
          </p:cNvGraphicFramePr>
          <p:nvPr>
            <p:extLst>
              <p:ext uri="{D42A27DB-BD31-4B8C-83A1-F6EECF244321}">
                <p14:modId xmlns:p14="http://schemas.microsoft.com/office/powerpoint/2010/main" val="3638545192"/>
              </p:ext>
            </p:extLst>
          </p:nvPr>
        </p:nvGraphicFramePr>
        <p:xfrm>
          <a:off x="195288" y="2059037"/>
          <a:ext cx="5626400" cy="3188285"/>
        </p:xfrm>
        <a:graphic>
          <a:graphicData uri="http://schemas.openxmlformats.org/drawingml/2006/table">
            <a:tbl>
              <a:tblPr>
                <a:tableStyleId>{B301B821-A1FF-4177-AEE7-76D212191A09}</a:tableStyleId>
              </a:tblPr>
              <a:tblGrid>
                <a:gridCol w="1956890">
                  <a:extLst>
                    <a:ext uri="{9D8B030D-6E8A-4147-A177-3AD203B41FA5}">
                      <a16:colId xmlns:a16="http://schemas.microsoft.com/office/drawing/2014/main" xmlns="" val="351173683"/>
                    </a:ext>
                  </a:extLst>
                </a:gridCol>
                <a:gridCol w="601427">
                  <a:extLst>
                    <a:ext uri="{9D8B030D-6E8A-4147-A177-3AD203B41FA5}">
                      <a16:colId xmlns:a16="http://schemas.microsoft.com/office/drawing/2014/main" xmlns="" val="1097441220"/>
                    </a:ext>
                  </a:extLst>
                </a:gridCol>
                <a:gridCol w="601427">
                  <a:extLst>
                    <a:ext uri="{9D8B030D-6E8A-4147-A177-3AD203B41FA5}">
                      <a16:colId xmlns:a16="http://schemas.microsoft.com/office/drawing/2014/main" xmlns="" val="1485445860"/>
                    </a:ext>
                  </a:extLst>
                </a:gridCol>
                <a:gridCol w="609905">
                  <a:extLst>
                    <a:ext uri="{9D8B030D-6E8A-4147-A177-3AD203B41FA5}">
                      <a16:colId xmlns:a16="http://schemas.microsoft.com/office/drawing/2014/main" xmlns="" val="3398621885"/>
                    </a:ext>
                  </a:extLst>
                </a:gridCol>
                <a:gridCol w="645419">
                  <a:extLst>
                    <a:ext uri="{9D8B030D-6E8A-4147-A177-3AD203B41FA5}">
                      <a16:colId xmlns:a16="http://schemas.microsoft.com/office/drawing/2014/main" xmlns="" val="722089895"/>
                    </a:ext>
                  </a:extLst>
                </a:gridCol>
                <a:gridCol w="601427">
                  <a:extLst>
                    <a:ext uri="{9D8B030D-6E8A-4147-A177-3AD203B41FA5}">
                      <a16:colId xmlns:a16="http://schemas.microsoft.com/office/drawing/2014/main" xmlns="" val="3836422464"/>
                    </a:ext>
                  </a:extLst>
                </a:gridCol>
                <a:gridCol w="609905">
                  <a:extLst>
                    <a:ext uri="{9D8B030D-6E8A-4147-A177-3AD203B41FA5}">
                      <a16:colId xmlns:a16="http://schemas.microsoft.com/office/drawing/2014/main" xmlns="" val="3420166119"/>
                    </a:ext>
                  </a:extLst>
                </a:gridCol>
              </a:tblGrid>
              <a:tr h="180201">
                <a:tc rowSpan="2">
                  <a:txBody>
                    <a:bodyPr/>
                    <a:lstStyle/>
                    <a:p>
                      <a:pPr algn="l" rtl="0" fontAlgn="b"/>
                      <a:r>
                        <a:rPr lang="en-US" sz="1200" u="none" strike="noStrike" dirty="0">
                          <a:effectLst/>
                        </a:rPr>
                        <a:t>PKR Bn</a:t>
                      </a:r>
                      <a:endParaRPr lang="en-US" sz="1200" b="1" i="0" u="none" strike="noStrike" dirty="0">
                        <a:solidFill>
                          <a:srgbClr val="000000"/>
                        </a:solidFill>
                        <a:effectLst/>
                        <a:latin typeface="Arial" panose="020B0604020202020204" pitchFamily="34" charset="0"/>
                      </a:endParaRPr>
                    </a:p>
                  </a:txBody>
                  <a:tcPr marL="2926" marR="2926" marT="2926" marB="0" anchor="b">
                    <a:lnL w="12700" cap="flat" cmpd="sng" algn="ctr">
                      <a:solidFill>
                        <a:srgbClr val="C23841"/>
                      </a:solidFill>
                      <a:prstDash val="solid"/>
                      <a:round/>
                      <a:headEnd type="none" w="med" len="med"/>
                      <a:tailEnd type="none" w="med" len="med"/>
                    </a:lnL>
                    <a:lnR w="12700" cap="flat" cmpd="sng" algn="ctr">
                      <a:solidFill>
                        <a:srgbClr val="C23841"/>
                      </a:solidFill>
                      <a:prstDash val="solid"/>
                      <a:round/>
                      <a:headEnd type="none" w="med" len="med"/>
                      <a:tailEnd type="none" w="med" len="med"/>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3">
                  <a:txBody>
                    <a:bodyPr/>
                    <a:lstStyle/>
                    <a:p>
                      <a:pPr algn="ctr" rtl="0" fontAlgn="b"/>
                      <a:r>
                        <a:rPr lang="en-US" sz="1200" b="1" i="0" u="none" strike="noStrike" dirty="0">
                          <a:solidFill>
                            <a:srgbClr val="000000"/>
                          </a:solidFill>
                          <a:effectLst/>
                          <a:latin typeface="Arial" panose="020B0604020202020204" pitchFamily="34" charset="0"/>
                        </a:rPr>
                        <a:t>Power Division</a:t>
                      </a:r>
                    </a:p>
                  </a:txBody>
                  <a:tcPr marL="2926" marR="2926" marT="2926" marB="0" anchor="b">
                    <a:lnL w="12700" cap="flat" cmpd="sng" algn="ctr">
                      <a:solidFill>
                        <a:srgbClr val="C23841"/>
                      </a:solidFill>
                      <a:prstDash val="solid"/>
                      <a:round/>
                      <a:headEnd type="none" w="med" len="med"/>
                      <a:tailEnd type="none" w="med" len="med"/>
                    </a:lnL>
                    <a:lnR w="12700" cap="flat" cmpd="sng" algn="ctr">
                      <a:solidFill>
                        <a:srgbClr val="C23841"/>
                      </a:solidFill>
                      <a:prstDash val="solid"/>
                      <a:round/>
                      <a:headEnd type="none" w="med" len="med"/>
                      <a:tailEnd type="none" w="med" len="med"/>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rtl="0" fontAlgn="b"/>
                      <a:endParaRPr lang="en-US" sz="1200" b="1" i="0" u="none" strike="noStrike" dirty="0">
                        <a:solidFill>
                          <a:srgbClr val="000000"/>
                        </a:solidFill>
                        <a:effectLst/>
                        <a:latin typeface="Arial" panose="020B0604020202020204" pitchFamily="34" charset="0"/>
                      </a:endParaRPr>
                    </a:p>
                  </a:txBody>
                  <a:tcPr marL="2926" marR="2926" marT="2926" marB="0" anchor="b"/>
                </a:tc>
                <a:tc hMerge="1">
                  <a:txBody>
                    <a:bodyPr/>
                    <a:lstStyle/>
                    <a:p>
                      <a:pPr algn="ctr" rtl="0" fontAlgn="b"/>
                      <a:endParaRPr lang="en-US" sz="1200" b="1" i="0" u="none" strike="noStrike" dirty="0">
                        <a:solidFill>
                          <a:srgbClr val="000000"/>
                        </a:solidFill>
                        <a:effectLst/>
                        <a:latin typeface="Arial" panose="020B0604020202020204" pitchFamily="34" charset="0"/>
                      </a:endParaRPr>
                    </a:p>
                  </a:txBody>
                  <a:tcPr marL="2926" marR="2926" marT="2926" marB="0" anchor="b"/>
                </a:tc>
                <a:tc gridSpan="3">
                  <a:txBody>
                    <a:bodyPr/>
                    <a:lstStyle/>
                    <a:p>
                      <a:pPr algn="ctr" rtl="0" fontAlgn="b"/>
                      <a:r>
                        <a:rPr lang="en-US" sz="1200" b="1" i="0" u="none" strike="noStrike" dirty="0">
                          <a:solidFill>
                            <a:srgbClr val="000000"/>
                          </a:solidFill>
                          <a:effectLst/>
                          <a:latin typeface="Arial" panose="020B0604020202020204" pitchFamily="34" charset="0"/>
                        </a:rPr>
                        <a:t>Appliance Division</a:t>
                      </a:r>
                    </a:p>
                  </a:txBody>
                  <a:tcPr marL="2926" marR="2926" marT="2926" marB="0" anchor="b">
                    <a:lnL w="12700" cap="flat" cmpd="sng" algn="ctr">
                      <a:solidFill>
                        <a:srgbClr val="C23841"/>
                      </a:solidFill>
                      <a:prstDash val="solid"/>
                      <a:round/>
                      <a:headEnd type="none" w="med" len="med"/>
                      <a:tailEnd type="none" w="med" len="med"/>
                    </a:lnL>
                    <a:lnR w="12700" cap="flat" cmpd="sng" algn="ctr">
                      <a:solidFill>
                        <a:srgbClr val="C23841"/>
                      </a:solidFill>
                      <a:prstDash val="solid"/>
                      <a:round/>
                      <a:headEnd type="none" w="med" len="med"/>
                      <a:tailEnd type="none" w="med" len="med"/>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rtl="0" fontAlgn="b"/>
                      <a:endParaRPr lang="en-US" sz="1200" b="1" i="0" u="none" strike="noStrike" dirty="0">
                        <a:solidFill>
                          <a:srgbClr val="000000"/>
                        </a:solidFill>
                        <a:effectLst/>
                        <a:latin typeface="Arial" panose="020B0604020202020204" pitchFamily="34" charset="0"/>
                      </a:endParaRPr>
                    </a:p>
                  </a:txBody>
                  <a:tcPr marL="2926" marR="2926" marT="2926" marB="0" anchor="b"/>
                </a:tc>
                <a:tc hMerge="1">
                  <a:txBody>
                    <a:bodyPr/>
                    <a:lstStyle/>
                    <a:p>
                      <a:pPr algn="ctr" rtl="0" fontAlgn="b"/>
                      <a:endParaRPr lang="en-US" sz="1200" b="1" i="0" u="none" strike="noStrike" dirty="0">
                        <a:solidFill>
                          <a:srgbClr val="000000"/>
                        </a:solidFill>
                        <a:effectLst/>
                        <a:latin typeface="Arial" panose="020B0604020202020204" pitchFamily="34" charset="0"/>
                      </a:endParaRPr>
                    </a:p>
                  </a:txBody>
                  <a:tcPr marL="2926" marR="2926" marT="2926" marB="0" anchor="b"/>
                </a:tc>
                <a:extLst>
                  <a:ext uri="{0D108BD9-81ED-4DB2-BD59-A6C34878D82A}">
                    <a16:rowId xmlns:a16="http://schemas.microsoft.com/office/drawing/2014/main" xmlns="" val="598798552"/>
                  </a:ext>
                </a:extLst>
              </a:tr>
              <a:tr h="180201">
                <a:tc vMerge="1">
                  <a:txBody>
                    <a:bodyPr/>
                    <a:lstStyle/>
                    <a:p>
                      <a:pPr algn="l" rtl="0" fontAlgn="b"/>
                      <a:endParaRPr lang="en-US" sz="1400" b="1" i="0" u="none" strike="noStrike" dirty="0">
                        <a:solidFill>
                          <a:srgbClr val="000000"/>
                        </a:solidFill>
                        <a:effectLst/>
                        <a:latin typeface="Arial" panose="020B0604020202020204" pitchFamily="34" charset="0"/>
                      </a:endParaRPr>
                    </a:p>
                  </a:txBody>
                  <a:tcPr marL="2926" marR="2926" marT="2926" marB="0" anchor="b"/>
                </a:tc>
                <a:tc>
                  <a:txBody>
                    <a:bodyPr/>
                    <a:lstStyle/>
                    <a:p>
                      <a:pPr algn="ctr" rtl="0" fontAlgn="b"/>
                      <a:r>
                        <a:rPr lang="en-US" sz="1200" b="1" i="0" u="none" strike="noStrike" dirty="0">
                          <a:solidFill>
                            <a:srgbClr val="000000"/>
                          </a:solidFill>
                          <a:effectLst/>
                          <a:latin typeface="Arial" panose="020B0604020202020204" pitchFamily="34" charset="0"/>
                        </a:rPr>
                        <a:t>2022</a:t>
                      </a: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1" u="none" strike="noStrike" dirty="0">
                          <a:effectLst/>
                        </a:rPr>
                        <a:t>2023</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1" u="none" strike="noStrike" dirty="0">
                          <a:effectLst/>
                        </a:rPr>
                        <a:t>2024</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w="12700" cap="flat" cmpd="sng" algn="ctr">
                      <a:solidFill>
                        <a:srgbClr val="C2384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1" i="0" u="none" strike="noStrike" dirty="0">
                          <a:solidFill>
                            <a:srgbClr val="000000"/>
                          </a:solidFill>
                          <a:effectLst/>
                          <a:latin typeface="Arial" panose="020B0604020202020204" pitchFamily="34" charset="0"/>
                        </a:rPr>
                        <a:t>2022</a:t>
                      </a: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1" u="none" strike="noStrike" dirty="0">
                          <a:effectLst/>
                        </a:rPr>
                        <a:t>2023</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1" u="none" strike="noStrike" dirty="0">
                          <a:effectLst/>
                        </a:rPr>
                        <a:t>2024</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w="12700" cap="flat" cmpd="sng" algn="ctr">
                      <a:solidFill>
                        <a:srgbClr val="C2384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155854685"/>
                  </a:ext>
                </a:extLst>
              </a:tr>
              <a:tr h="180201">
                <a:tc>
                  <a:txBody>
                    <a:bodyPr/>
                    <a:lstStyle/>
                    <a:p>
                      <a:pPr algn="l" rtl="0" fontAlgn="b"/>
                      <a:r>
                        <a:rPr lang="en-US" sz="1200" u="none" strike="noStrike" dirty="0">
                          <a:effectLst/>
                        </a:rPr>
                        <a:t>Gross Sales</a:t>
                      </a:r>
                      <a:endParaRPr lang="en-US" sz="1200" b="1" i="0" u="none" strike="noStrike" dirty="0">
                        <a:solidFill>
                          <a:srgbClr val="000000"/>
                        </a:solidFill>
                        <a:effectLst/>
                        <a:latin typeface="Arial" panose="020B0604020202020204" pitchFamily="34" charset="0"/>
                      </a:endParaRPr>
                    </a:p>
                  </a:txBody>
                  <a:tcPr marL="2926" marR="2926" marT="2926" marB="0" anchor="b">
                    <a:lnL w="12700" cap="flat" cmpd="sng" algn="ctr">
                      <a:solidFill>
                        <a:srgbClr val="C23841"/>
                      </a:solidFill>
                      <a:prstDash val="solid"/>
                      <a:round/>
                      <a:headEnd type="none" w="med" len="med"/>
                      <a:tailEnd type="none" w="med" len="med"/>
                    </a:lnL>
                    <a:lnR w="12700" cap="flat" cmpd="sng" algn="ctr">
                      <a:solidFill>
                        <a:srgbClr val="C2384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dirty="0">
                          <a:solidFill>
                            <a:srgbClr val="000000"/>
                          </a:solidFill>
                          <a:effectLst/>
                          <a:latin typeface="Arial" panose="020B0604020202020204" pitchFamily="34" charset="0"/>
                        </a:rPr>
                        <a:t>31.8</a:t>
                      </a: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u="none" strike="noStrike" dirty="0">
                          <a:effectLst/>
                        </a:rPr>
                        <a:t>27.4</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a:solidFill>
                            <a:srgbClr val="000000"/>
                          </a:solidFill>
                          <a:effectLst/>
                          <a:latin typeface="Arial" panose="020B0604020202020204" pitchFamily="34" charset="0"/>
                        </a:rPr>
                        <a:t>29.8</a:t>
                      </a: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dirty="0">
                          <a:solidFill>
                            <a:srgbClr val="000000"/>
                          </a:solidFill>
                          <a:effectLst/>
                          <a:latin typeface="Arial" panose="020B0604020202020204" pitchFamily="34" charset="0"/>
                        </a:rPr>
                        <a:t>34.2</a:t>
                      </a: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u="none" strike="noStrike" dirty="0">
                          <a:effectLst/>
                        </a:rPr>
                        <a:t>25.2</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a:solidFill>
                            <a:srgbClr val="000000"/>
                          </a:solidFill>
                          <a:effectLst/>
                          <a:latin typeface="Arial" panose="020B0604020202020204" pitchFamily="34" charset="0"/>
                        </a:rPr>
                        <a:t>44.1</a:t>
                      </a: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496213287"/>
                  </a:ext>
                </a:extLst>
              </a:tr>
              <a:tr h="180201">
                <a:tc>
                  <a:txBody>
                    <a:bodyPr/>
                    <a:lstStyle/>
                    <a:p>
                      <a:pPr algn="l" rtl="0" fontAlgn="b"/>
                      <a:r>
                        <a:rPr lang="en-US" sz="1200" u="none" strike="noStrike" dirty="0">
                          <a:effectLst/>
                        </a:rPr>
                        <a:t>Net Sales </a:t>
                      </a:r>
                      <a:endParaRPr lang="en-US" sz="1200" b="1" i="0" u="none" strike="noStrike" dirty="0">
                        <a:solidFill>
                          <a:srgbClr val="000000"/>
                        </a:solidFill>
                        <a:effectLst/>
                        <a:latin typeface="Arial" panose="020B0604020202020204" pitchFamily="34" charset="0"/>
                      </a:endParaRPr>
                    </a:p>
                  </a:txBody>
                  <a:tcPr marL="2926" marR="2926" marT="2926" marB="0" anchor="b">
                    <a:lnL w="12700" cap="flat" cmpd="sng" algn="ctr">
                      <a:solidFill>
                        <a:srgbClr val="C23841"/>
                      </a:solidFill>
                      <a:prstDash val="solid"/>
                      <a:round/>
                      <a:headEnd type="none" w="med" len="med"/>
                      <a:tailEnd type="none" w="med" len="med"/>
                    </a:lnL>
                    <a:lnR w="12700" cap="flat" cmpd="sng" algn="ctr">
                      <a:solidFill>
                        <a:srgbClr val="C2384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dirty="0">
                          <a:solidFill>
                            <a:srgbClr val="000000"/>
                          </a:solidFill>
                          <a:effectLst/>
                          <a:latin typeface="Arial" panose="020B0604020202020204" pitchFamily="34" charset="0"/>
                        </a:rPr>
                        <a:t>27.2</a:t>
                      </a: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u="none" strike="noStrike" dirty="0">
                          <a:effectLst/>
                        </a:rPr>
                        <a:t>22.8</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a:solidFill>
                            <a:srgbClr val="000000"/>
                          </a:solidFill>
                          <a:effectLst/>
                          <a:latin typeface="Arial" panose="020B0604020202020204" pitchFamily="34" charset="0"/>
                        </a:rPr>
                        <a:t>25.3</a:t>
                      </a: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dirty="0">
                          <a:solidFill>
                            <a:srgbClr val="000000"/>
                          </a:solidFill>
                          <a:effectLst/>
                          <a:latin typeface="Arial" panose="020B0604020202020204" pitchFamily="34" charset="0"/>
                        </a:rPr>
                        <a:t>25.1</a:t>
                      </a: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u="none" strike="noStrike" dirty="0">
                          <a:effectLst/>
                        </a:rPr>
                        <a:t>18.6</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a:solidFill>
                            <a:srgbClr val="000000"/>
                          </a:solidFill>
                          <a:effectLst/>
                          <a:latin typeface="Arial" panose="020B0604020202020204" pitchFamily="34" charset="0"/>
                        </a:rPr>
                        <a:t>32.1</a:t>
                      </a: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680550235"/>
                  </a:ext>
                </a:extLst>
              </a:tr>
              <a:tr h="180201">
                <a:tc>
                  <a:txBody>
                    <a:bodyPr/>
                    <a:lstStyle/>
                    <a:p>
                      <a:pPr algn="l" rtl="0" fontAlgn="b"/>
                      <a:r>
                        <a:rPr lang="en-US" sz="1200" u="none" strike="noStrike" dirty="0">
                          <a:effectLst/>
                        </a:rPr>
                        <a:t> </a:t>
                      </a:r>
                      <a:endParaRPr lang="en-US" sz="1200" b="1" i="0" u="none" strike="noStrike" dirty="0">
                        <a:solidFill>
                          <a:srgbClr val="000000"/>
                        </a:solidFill>
                        <a:effectLst/>
                        <a:latin typeface="Arial" panose="020B0604020202020204" pitchFamily="34" charset="0"/>
                      </a:endParaRPr>
                    </a:p>
                  </a:txBody>
                  <a:tcPr marL="2926" marR="2926" marT="2926" marB="0" anchor="b">
                    <a:lnL w="12700" cap="flat" cmpd="sng" algn="ctr">
                      <a:solidFill>
                        <a:srgbClr val="C23841"/>
                      </a:solidFill>
                      <a:prstDash val="solid"/>
                      <a:round/>
                      <a:headEnd type="none" w="med" len="med"/>
                      <a:tailEnd type="none" w="med" len="med"/>
                    </a:lnL>
                    <a:lnR w="12700" cap="flat" cmpd="sng" algn="ctr">
                      <a:solidFill>
                        <a:srgbClr val="C23841"/>
                      </a:solidFill>
                      <a:prstDash val="solid"/>
                      <a:round/>
                      <a:headEnd type="none" w="med" len="med"/>
                      <a:tailEnd type="none" w="med" len="med"/>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US" sz="1200" b="0" i="0" u="none" strike="noStrike" dirty="0">
                        <a:solidFill>
                          <a:srgbClr val="000000"/>
                        </a:solidFill>
                        <a:effectLst/>
                        <a:latin typeface="Arial" panose="020B0604020202020204" pitchFamily="34" charset="0"/>
                      </a:endParaRP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200" u="none" strike="noStrike" dirty="0">
                          <a:effectLst/>
                        </a:rPr>
                        <a:t> </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200" b="0" i="0" u="none" strike="noStrike">
                          <a:solidFill>
                            <a:srgbClr val="000000"/>
                          </a:solidFill>
                          <a:effectLst/>
                          <a:latin typeface="Arial" panose="020B0604020202020204" pitchFamily="34" charset="0"/>
                        </a:rPr>
                        <a:t> </a:t>
                      </a: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US" sz="1200" b="1" i="0" u="none" strike="noStrike" dirty="0">
                        <a:solidFill>
                          <a:srgbClr val="000000"/>
                        </a:solidFill>
                        <a:effectLst/>
                        <a:latin typeface="Arial" panose="020B0604020202020204" pitchFamily="34" charset="0"/>
                      </a:endParaRP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200" u="none" strike="noStrike" dirty="0">
                          <a:effectLst/>
                        </a:rPr>
                        <a:t> </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200" b="0" i="0" u="none" strike="noStrike">
                          <a:solidFill>
                            <a:srgbClr val="000000"/>
                          </a:solidFill>
                          <a:effectLst/>
                          <a:latin typeface="Arial" panose="020B0604020202020204" pitchFamily="34" charset="0"/>
                        </a:rPr>
                        <a:t> </a:t>
                      </a: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24464896"/>
                  </a:ext>
                </a:extLst>
              </a:tr>
              <a:tr h="180201">
                <a:tc>
                  <a:txBody>
                    <a:bodyPr/>
                    <a:lstStyle/>
                    <a:p>
                      <a:pPr algn="l" rtl="0" fontAlgn="b"/>
                      <a:r>
                        <a:rPr lang="en-US" sz="1200" u="none" strike="noStrike" dirty="0">
                          <a:effectLst/>
                        </a:rPr>
                        <a:t>Gross profit</a:t>
                      </a:r>
                      <a:endParaRPr lang="en-US" sz="1200" b="1" i="0" u="none" strike="noStrike" dirty="0">
                        <a:solidFill>
                          <a:srgbClr val="000000"/>
                        </a:solidFill>
                        <a:effectLst/>
                        <a:latin typeface="Arial" panose="020B0604020202020204" pitchFamily="34" charset="0"/>
                      </a:endParaRPr>
                    </a:p>
                  </a:txBody>
                  <a:tcPr marL="2926" marR="2926" marT="2926" marB="0" anchor="b">
                    <a:lnL w="12700" cap="flat" cmpd="sng" algn="ctr">
                      <a:solidFill>
                        <a:srgbClr val="C23841"/>
                      </a:solidFill>
                      <a:prstDash val="solid"/>
                      <a:round/>
                      <a:headEnd type="none" w="med" len="med"/>
                      <a:tailEnd type="none" w="med" len="med"/>
                    </a:lnL>
                    <a:lnR w="12700" cap="flat" cmpd="sng" algn="ctr">
                      <a:solidFill>
                        <a:srgbClr val="C23841"/>
                      </a:solidFill>
                      <a:prstDash val="solid"/>
                      <a:round/>
                      <a:headEnd type="none" w="med" len="med"/>
                      <a:tailEnd type="none" w="med" len="med"/>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dirty="0">
                          <a:solidFill>
                            <a:srgbClr val="000000"/>
                          </a:solidFill>
                          <a:effectLst/>
                          <a:latin typeface="Arial" panose="020B0604020202020204" pitchFamily="34" charset="0"/>
                        </a:rPr>
                        <a:t>5.2</a:t>
                      </a:r>
                    </a:p>
                  </a:txBody>
                  <a:tcPr marL="2926" marR="2926" marT="2926" marB="0" anchor="b">
                    <a:lnL w="12700" cap="flat" cmpd="sng" algn="ctr">
                      <a:solidFill>
                        <a:srgbClr val="C23841"/>
                      </a:solidFill>
                      <a:prstDash val="solid"/>
                      <a:round/>
                      <a:headEnd type="none" w="med" len="med"/>
                      <a:tailEnd type="none" w="med" len="med"/>
                    </a:lnL>
                    <a:lnR>
                      <a:noFill/>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u="none" strike="noStrike" dirty="0">
                          <a:effectLst/>
                        </a:rPr>
                        <a:t>5.4</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a:solidFill>
                            <a:srgbClr val="000000"/>
                          </a:solidFill>
                          <a:effectLst/>
                          <a:latin typeface="Arial" panose="020B0604020202020204" pitchFamily="34" charset="0"/>
                        </a:rPr>
                        <a:t>6.325</a:t>
                      </a:r>
                    </a:p>
                  </a:txBody>
                  <a:tcPr marL="4763" marR="4763" marT="4763" marB="0" anchor="b">
                    <a:lnL>
                      <a:noFill/>
                    </a:lnL>
                    <a:lnR w="12700" cap="flat" cmpd="sng" algn="ctr">
                      <a:solidFill>
                        <a:srgbClr val="C23841"/>
                      </a:solidFill>
                      <a:prstDash val="solid"/>
                      <a:round/>
                      <a:headEnd type="none" w="med" len="med"/>
                      <a:tailEnd type="none" w="med" len="med"/>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dirty="0">
                          <a:solidFill>
                            <a:srgbClr val="000000"/>
                          </a:solidFill>
                          <a:effectLst/>
                          <a:latin typeface="Arial" panose="020B0604020202020204" pitchFamily="34" charset="0"/>
                        </a:rPr>
                        <a:t>5.0</a:t>
                      </a:r>
                    </a:p>
                  </a:txBody>
                  <a:tcPr marL="2926" marR="2926" marT="2926" marB="0" anchor="b">
                    <a:lnL w="12700" cap="flat" cmpd="sng" algn="ctr">
                      <a:solidFill>
                        <a:srgbClr val="C23841"/>
                      </a:solidFill>
                      <a:prstDash val="solid"/>
                      <a:round/>
                      <a:headEnd type="none" w="med" len="med"/>
                      <a:tailEnd type="none" w="med" len="med"/>
                    </a:lnL>
                    <a:lnR>
                      <a:noFill/>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u="none" strike="noStrike" dirty="0">
                          <a:effectLst/>
                        </a:rPr>
                        <a:t>4.9</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a:solidFill>
                            <a:srgbClr val="000000"/>
                          </a:solidFill>
                          <a:effectLst/>
                          <a:latin typeface="Arial" panose="020B0604020202020204" pitchFamily="34" charset="0"/>
                        </a:rPr>
                        <a:t>8.8</a:t>
                      </a:r>
                    </a:p>
                  </a:txBody>
                  <a:tcPr marL="4763" marR="4763" marT="4763" marB="0" anchor="b">
                    <a:lnL>
                      <a:noFill/>
                    </a:lnL>
                    <a:lnR w="12700" cap="flat" cmpd="sng" algn="ctr">
                      <a:solidFill>
                        <a:srgbClr val="C23841"/>
                      </a:solidFill>
                      <a:prstDash val="solid"/>
                      <a:round/>
                      <a:headEnd type="none" w="med" len="med"/>
                      <a:tailEnd type="none" w="med" len="med"/>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680920747"/>
                  </a:ext>
                </a:extLst>
              </a:tr>
              <a:tr h="247552">
                <a:tc>
                  <a:txBody>
                    <a:bodyPr/>
                    <a:lstStyle/>
                    <a:p>
                      <a:pPr algn="l" rtl="0" fontAlgn="b"/>
                      <a:r>
                        <a:rPr lang="en-US" sz="1200" b="1" i="1" u="none" strike="noStrike" dirty="0">
                          <a:solidFill>
                            <a:srgbClr val="9D0E2D"/>
                          </a:solidFill>
                          <a:effectLst/>
                        </a:rPr>
                        <a:t>Gross profit - %</a:t>
                      </a:r>
                      <a:endParaRPr lang="en-US" sz="1200" b="1" i="1" u="none" strike="noStrike" dirty="0">
                        <a:solidFill>
                          <a:srgbClr val="9D0E2D"/>
                        </a:solidFill>
                        <a:effectLst/>
                        <a:latin typeface="Arial" panose="020B0604020202020204" pitchFamily="34" charset="0"/>
                      </a:endParaRPr>
                    </a:p>
                  </a:txBody>
                  <a:tcPr marL="2926" marR="2926" marT="2926" marB="0" anchor="b">
                    <a:lnL w="12700" cap="flat" cmpd="sng" algn="ctr">
                      <a:solidFill>
                        <a:srgbClr val="C23841"/>
                      </a:solidFill>
                      <a:prstDash val="solid"/>
                      <a:round/>
                      <a:headEnd type="none" w="med" len="med"/>
                      <a:tailEnd type="none" w="med" len="med"/>
                    </a:lnL>
                    <a:lnR w="12700" cap="flat" cmpd="sng" algn="ctr">
                      <a:solidFill>
                        <a:srgbClr val="C23841"/>
                      </a:solidFill>
                      <a:prstDash val="solid"/>
                      <a:round/>
                      <a:headEnd type="none" w="med" len="med"/>
                      <a:tailEnd type="none" w="med" len="med"/>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200" b="1" i="1" u="none" strike="noStrike" dirty="0">
                          <a:solidFill>
                            <a:srgbClr val="9D0E2D"/>
                          </a:solidFill>
                          <a:effectLst/>
                          <a:latin typeface="Arial" panose="020B0604020202020204" pitchFamily="34" charset="0"/>
                        </a:rPr>
                        <a:t>19.1%</a:t>
                      </a: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200" b="1" i="1" u="none" strike="noStrike" dirty="0">
                          <a:solidFill>
                            <a:srgbClr val="9D0E2D"/>
                          </a:solidFill>
                          <a:effectLst/>
                        </a:rPr>
                        <a:t>23.83%</a:t>
                      </a:r>
                      <a:endParaRPr lang="en-US" sz="1200" b="1" i="1" u="none" strike="noStrike" dirty="0">
                        <a:solidFill>
                          <a:srgbClr val="9D0E2D"/>
                        </a:solidFill>
                        <a:effectLst/>
                        <a:latin typeface="Arial" panose="020B0604020202020204" pitchFamily="34" charset="0"/>
                      </a:endParaRPr>
                    </a:p>
                  </a:txBody>
                  <a:tcPr marL="2926" marR="2926" marT="2926" marB="0" anchor="b">
                    <a:lnL>
                      <a:noFill/>
                    </a:lnL>
                    <a:lnR>
                      <a:noFill/>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200" b="1" i="0" u="none" strike="noStrike">
                          <a:solidFill>
                            <a:srgbClr val="9D0E2D"/>
                          </a:solidFill>
                          <a:effectLst/>
                          <a:latin typeface="Arial" panose="020B0604020202020204" pitchFamily="34" charset="0"/>
                        </a:rPr>
                        <a:t>25%</a:t>
                      </a: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200" b="1" i="1" u="none" strike="noStrike" dirty="0">
                          <a:solidFill>
                            <a:srgbClr val="9D0E2D"/>
                          </a:solidFill>
                          <a:effectLst/>
                          <a:latin typeface="Arial" panose="020B0604020202020204" pitchFamily="34" charset="0"/>
                        </a:rPr>
                        <a:t>19.9%</a:t>
                      </a: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200" b="1" i="1" u="none" strike="noStrike" dirty="0">
                          <a:solidFill>
                            <a:srgbClr val="9D0E2D"/>
                          </a:solidFill>
                          <a:effectLst/>
                        </a:rPr>
                        <a:t>26.82%</a:t>
                      </a:r>
                      <a:endParaRPr lang="en-US" sz="1200" b="1" i="1" u="none" strike="noStrike" dirty="0">
                        <a:solidFill>
                          <a:srgbClr val="9D0E2D"/>
                        </a:solidFill>
                        <a:effectLst/>
                        <a:latin typeface="Arial" panose="020B0604020202020204" pitchFamily="34" charset="0"/>
                      </a:endParaRPr>
                    </a:p>
                  </a:txBody>
                  <a:tcPr marL="2926" marR="2926" marT="2926" marB="0" anchor="b">
                    <a:lnL>
                      <a:noFill/>
                    </a:lnL>
                    <a:lnR>
                      <a:noFill/>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200" b="1" i="1" u="none" strike="noStrike">
                          <a:solidFill>
                            <a:srgbClr val="9D0E2D"/>
                          </a:solidFill>
                          <a:effectLst/>
                          <a:latin typeface="Arial" panose="020B0604020202020204" pitchFamily="34" charset="0"/>
                        </a:rPr>
                        <a:t>27.00%</a:t>
                      </a: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86689927"/>
                  </a:ext>
                </a:extLst>
              </a:tr>
              <a:tr h="328416">
                <a:tc>
                  <a:txBody>
                    <a:bodyPr/>
                    <a:lstStyle/>
                    <a:p>
                      <a:pPr algn="l" rtl="0" fontAlgn="b"/>
                      <a:r>
                        <a:rPr lang="en-US" sz="1200" u="none" strike="noStrike" dirty="0">
                          <a:effectLst/>
                        </a:rPr>
                        <a:t>Profit from operations</a:t>
                      </a:r>
                      <a:endParaRPr lang="en-US" sz="1200" b="1" i="0" u="none" strike="noStrike" dirty="0">
                        <a:solidFill>
                          <a:srgbClr val="000000"/>
                        </a:solidFill>
                        <a:effectLst/>
                        <a:latin typeface="Arial" panose="020B0604020202020204" pitchFamily="34" charset="0"/>
                      </a:endParaRPr>
                    </a:p>
                  </a:txBody>
                  <a:tcPr marL="2926" marR="2926" marT="2926" marB="0" anchor="b">
                    <a:lnL w="12700" cap="flat" cmpd="sng" algn="ctr">
                      <a:solidFill>
                        <a:srgbClr val="C23841"/>
                      </a:solidFill>
                      <a:prstDash val="solid"/>
                      <a:round/>
                      <a:headEnd type="none" w="med" len="med"/>
                      <a:tailEnd type="none" w="med" len="med"/>
                    </a:lnL>
                    <a:lnR w="12700" cap="flat" cmpd="sng" algn="ctr">
                      <a:solidFill>
                        <a:srgbClr val="C23841"/>
                      </a:solidFill>
                      <a:prstDash val="solid"/>
                      <a:round/>
                      <a:headEnd type="none" w="med" len="med"/>
                      <a:tailEnd type="none" w="med" len="med"/>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dirty="0">
                          <a:solidFill>
                            <a:srgbClr val="000000"/>
                          </a:solidFill>
                          <a:effectLst/>
                          <a:latin typeface="Arial" panose="020B0604020202020204" pitchFamily="34" charset="0"/>
                        </a:rPr>
                        <a:t>2.6</a:t>
                      </a:r>
                    </a:p>
                  </a:txBody>
                  <a:tcPr marL="2926" marR="2926" marT="2926" marB="0" anchor="b">
                    <a:lnL w="12700" cap="flat" cmpd="sng" algn="ctr">
                      <a:solidFill>
                        <a:srgbClr val="C23841"/>
                      </a:solidFill>
                      <a:prstDash val="solid"/>
                      <a:round/>
                      <a:headEnd type="none" w="med" len="med"/>
                      <a:tailEnd type="none" w="med" len="med"/>
                    </a:lnL>
                    <a:lnR>
                      <a:noFill/>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u="none" strike="noStrike" dirty="0">
                          <a:effectLst/>
                        </a:rPr>
                        <a:t>3</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a:solidFill>
                            <a:srgbClr val="000000"/>
                          </a:solidFill>
                          <a:effectLst/>
                          <a:latin typeface="Arial" panose="020B0604020202020204" pitchFamily="34" charset="0"/>
                        </a:rPr>
                        <a:t>3.3</a:t>
                      </a:r>
                    </a:p>
                  </a:txBody>
                  <a:tcPr marL="4763" marR="4763" marT="4763" marB="0" anchor="b">
                    <a:lnL>
                      <a:noFill/>
                    </a:lnL>
                    <a:lnR w="12700" cap="flat" cmpd="sng" algn="ctr">
                      <a:solidFill>
                        <a:srgbClr val="C23841"/>
                      </a:solidFill>
                      <a:prstDash val="solid"/>
                      <a:round/>
                      <a:headEnd type="none" w="med" len="med"/>
                      <a:tailEnd type="none" w="med" len="med"/>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dirty="0">
                          <a:solidFill>
                            <a:srgbClr val="000000"/>
                          </a:solidFill>
                          <a:effectLst/>
                          <a:latin typeface="Arial" panose="020B0604020202020204" pitchFamily="34" charset="0"/>
                        </a:rPr>
                        <a:t>2.7</a:t>
                      </a:r>
                    </a:p>
                  </a:txBody>
                  <a:tcPr marL="2926" marR="2926" marT="2926" marB="0" anchor="b">
                    <a:lnL w="12700" cap="flat" cmpd="sng" algn="ctr">
                      <a:solidFill>
                        <a:srgbClr val="C23841"/>
                      </a:solidFill>
                      <a:prstDash val="solid"/>
                      <a:round/>
                      <a:headEnd type="none" w="med" len="med"/>
                      <a:tailEnd type="none" w="med" len="med"/>
                    </a:lnL>
                    <a:lnR>
                      <a:noFill/>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u="none" strike="noStrike" dirty="0">
                          <a:effectLst/>
                        </a:rPr>
                        <a:t>2.7</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dirty="0">
                          <a:solidFill>
                            <a:srgbClr val="000000"/>
                          </a:solidFill>
                          <a:effectLst/>
                          <a:latin typeface="Arial" panose="020B0604020202020204" pitchFamily="34" charset="0"/>
                        </a:rPr>
                        <a:t>5.2</a:t>
                      </a:r>
                    </a:p>
                  </a:txBody>
                  <a:tcPr marL="4763" marR="4763" marT="4763" marB="0" anchor="b">
                    <a:lnL>
                      <a:noFill/>
                    </a:lnL>
                    <a:lnR w="12700" cap="flat" cmpd="sng" algn="ctr">
                      <a:solidFill>
                        <a:srgbClr val="C23841"/>
                      </a:solidFill>
                      <a:prstDash val="solid"/>
                      <a:round/>
                      <a:headEnd type="none" w="med" len="med"/>
                      <a:tailEnd type="none" w="med" len="med"/>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26546733"/>
                  </a:ext>
                </a:extLst>
              </a:tr>
              <a:tr h="59946">
                <a:tc>
                  <a:txBody>
                    <a:bodyPr/>
                    <a:lstStyle/>
                    <a:p>
                      <a:pPr algn="l" rtl="0" fontAlgn="b"/>
                      <a:r>
                        <a:rPr lang="en-US" sz="1200" u="none" strike="noStrike" dirty="0">
                          <a:effectLst/>
                        </a:rPr>
                        <a:t> </a:t>
                      </a:r>
                      <a:endParaRPr lang="en-US" sz="1200" b="1" i="0" u="none" strike="noStrike" dirty="0">
                        <a:solidFill>
                          <a:srgbClr val="000000"/>
                        </a:solidFill>
                        <a:effectLst/>
                        <a:latin typeface="Arial" panose="020B0604020202020204" pitchFamily="34" charset="0"/>
                      </a:endParaRPr>
                    </a:p>
                  </a:txBody>
                  <a:tcPr marL="2926" marR="2926" marT="2926" marB="0" anchor="b">
                    <a:lnL w="12700" cap="flat" cmpd="sng" algn="ctr">
                      <a:solidFill>
                        <a:srgbClr val="C23841"/>
                      </a:solidFill>
                      <a:prstDash val="solid"/>
                      <a:round/>
                      <a:headEnd type="none" w="med" len="med"/>
                      <a:tailEnd type="none" w="med" len="med"/>
                    </a:lnL>
                    <a:lnR w="12700" cap="flat" cmpd="sng" algn="ctr">
                      <a:solidFill>
                        <a:srgbClr val="C2384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endParaRPr lang="en-US" sz="1200" u="none" strike="noStrike" kern="1200" dirty="0">
                        <a:solidFill>
                          <a:schemeClr val="dk1"/>
                        </a:solidFill>
                        <a:effectLst/>
                        <a:latin typeface="+mn-lt"/>
                        <a:ea typeface="+mn-ea"/>
                        <a:cs typeface="+mn-cs"/>
                      </a:endParaRP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a:t>
                      </a:r>
                    </a:p>
                  </a:txBody>
                  <a:tcPr marL="2926" marR="2926" marT="2926"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endParaRPr lang="en-US" sz="1200" u="none" strike="noStrike" kern="1200" dirty="0">
                        <a:solidFill>
                          <a:schemeClr val="dk1"/>
                        </a:solidFill>
                        <a:effectLst/>
                        <a:latin typeface="+mn-lt"/>
                        <a:ea typeface="+mn-ea"/>
                        <a:cs typeface="+mn-cs"/>
                      </a:endParaRP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endParaRPr lang="en-US" sz="1200" u="none" strike="noStrike" kern="1200" dirty="0">
                        <a:solidFill>
                          <a:schemeClr val="dk1"/>
                        </a:solidFill>
                        <a:effectLst/>
                        <a:latin typeface="+mn-lt"/>
                        <a:ea typeface="+mn-ea"/>
                        <a:cs typeface="+mn-cs"/>
                      </a:endParaRP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u="none" strike="noStrike" kern="1200" dirty="0">
                          <a:solidFill>
                            <a:schemeClr val="dk1"/>
                          </a:solidFill>
                          <a:effectLst/>
                          <a:latin typeface="+mn-lt"/>
                          <a:ea typeface="+mn-ea"/>
                          <a:cs typeface="+mn-cs"/>
                        </a:rPr>
                        <a:t> </a:t>
                      </a:r>
                    </a:p>
                  </a:txBody>
                  <a:tcPr marL="2926" marR="2926" marT="2926"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endParaRPr lang="en-US" sz="1200" u="none" strike="noStrike" kern="1200" dirty="0">
                        <a:solidFill>
                          <a:schemeClr val="dk1"/>
                        </a:solidFill>
                        <a:effectLst/>
                        <a:latin typeface="+mn-lt"/>
                        <a:ea typeface="+mn-ea"/>
                        <a:cs typeface="+mn-cs"/>
                      </a:endParaRP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35152733"/>
                  </a:ext>
                </a:extLst>
              </a:tr>
              <a:tr h="180201">
                <a:tc>
                  <a:txBody>
                    <a:bodyPr/>
                    <a:lstStyle/>
                    <a:p>
                      <a:pPr algn="l" rtl="0" fontAlgn="b"/>
                      <a:r>
                        <a:rPr lang="en-US" sz="1200" u="none" strike="noStrike" dirty="0">
                          <a:effectLst/>
                        </a:rPr>
                        <a:t>Finance cost:</a:t>
                      </a:r>
                      <a:endParaRPr lang="en-US" sz="1200" b="1" i="0" u="none" strike="noStrike" dirty="0">
                        <a:solidFill>
                          <a:srgbClr val="000000"/>
                        </a:solidFill>
                        <a:effectLst/>
                        <a:latin typeface="Arial" panose="020B0604020202020204" pitchFamily="34" charset="0"/>
                      </a:endParaRPr>
                    </a:p>
                  </a:txBody>
                  <a:tcPr marL="2926" marR="2926" marT="2926" marB="0" anchor="b">
                    <a:lnL w="12700" cap="flat" cmpd="sng" algn="ctr">
                      <a:solidFill>
                        <a:srgbClr val="C23841"/>
                      </a:solidFill>
                      <a:prstDash val="solid"/>
                      <a:round/>
                      <a:headEnd type="none" w="med" len="med"/>
                      <a:tailEnd type="none" w="med" len="med"/>
                    </a:lnL>
                    <a:lnR w="12700" cap="flat" cmpd="sng" algn="ctr">
                      <a:solidFill>
                        <a:srgbClr val="C2384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dirty="0">
                          <a:solidFill>
                            <a:srgbClr val="000000"/>
                          </a:solidFill>
                          <a:effectLst/>
                          <a:latin typeface="Arial" panose="020B0604020202020204" pitchFamily="34" charset="0"/>
                        </a:rPr>
                        <a:t>1.7</a:t>
                      </a: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u="none" strike="noStrike" dirty="0">
                          <a:effectLst/>
                        </a:rPr>
                        <a:t>1.7</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a:solidFill>
                            <a:srgbClr val="000000"/>
                          </a:solidFill>
                          <a:effectLst/>
                          <a:latin typeface="Arial" panose="020B0604020202020204" pitchFamily="34" charset="0"/>
                        </a:rPr>
                        <a:t>1.4</a:t>
                      </a: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dirty="0">
                          <a:solidFill>
                            <a:srgbClr val="000000"/>
                          </a:solidFill>
                          <a:effectLst/>
                          <a:latin typeface="Arial" panose="020B0604020202020204" pitchFamily="34" charset="0"/>
                        </a:rPr>
                        <a:t>1.3</a:t>
                      </a: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u="none" strike="noStrike" dirty="0">
                          <a:effectLst/>
                        </a:rPr>
                        <a:t>1.9</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a:solidFill>
                            <a:srgbClr val="000000"/>
                          </a:solidFill>
                          <a:effectLst/>
                          <a:latin typeface="Arial" panose="020B0604020202020204" pitchFamily="34" charset="0"/>
                        </a:rPr>
                        <a:t>1.6</a:t>
                      </a: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894749080"/>
                  </a:ext>
                </a:extLst>
              </a:tr>
              <a:tr h="180201">
                <a:tc>
                  <a:txBody>
                    <a:bodyPr/>
                    <a:lstStyle/>
                    <a:p>
                      <a:pPr marL="0" algn="l" defTabSz="914400" rtl="0" eaLnBrk="1" fontAlgn="b" latinLnBrk="0" hangingPunct="1"/>
                      <a:r>
                        <a:rPr lang="en-US" sz="1200" b="1" i="1" u="none" strike="noStrike" kern="1200" dirty="0">
                          <a:solidFill>
                            <a:srgbClr val="9D0E2D"/>
                          </a:solidFill>
                          <a:effectLst/>
                          <a:latin typeface="+mn-lt"/>
                          <a:ea typeface="+mn-ea"/>
                          <a:cs typeface="+mn-cs"/>
                        </a:rPr>
                        <a:t>% of NSV</a:t>
                      </a:r>
                    </a:p>
                  </a:txBody>
                  <a:tcPr marL="2926" marR="2926" marT="2926" marB="0" anchor="b">
                    <a:lnL w="12700" cap="flat" cmpd="sng" algn="ctr">
                      <a:solidFill>
                        <a:srgbClr val="C23841"/>
                      </a:solidFill>
                      <a:prstDash val="solid"/>
                      <a:round/>
                      <a:headEnd type="none" w="med" len="med"/>
                      <a:tailEnd type="none" w="med" len="med"/>
                    </a:lnL>
                    <a:lnR w="12700" cap="flat" cmpd="sng" algn="ctr">
                      <a:solidFill>
                        <a:srgbClr val="C2384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1" i="1" u="none" strike="noStrike" kern="1200" dirty="0">
                          <a:solidFill>
                            <a:srgbClr val="9D0E2D"/>
                          </a:solidFill>
                          <a:effectLst/>
                          <a:latin typeface="+mn-lt"/>
                          <a:ea typeface="+mn-ea"/>
                          <a:cs typeface="+mn-cs"/>
                        </a:rPr>
                        <a:t>4.4%</a:t>
                      </a: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1" i="1" u="none" strike="noStrike" kern="1200" dirty="0">
                          <a:solidFill>
                            <a:srgbClr val="9D0E2D"/>
                          </a:solidFill>
                          <a:effectLst/>
                          <a:latin typeface="+mn-lt"/>
                          <a:ea typeface="+mn-ea"/>
                          <a:cs typeface="+mn-cs"/>
                        </a:rPr>
                        <a:t>7%</a:t>
                      </a:r>
                    </a:p>
                  </a:txBody>
                  <a:tcPr marL="2926" marR="2926" marT="2926"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1" i="0" u="none" strike="noStrike">
                          <a:solidFill>
                            <a:srgbClr val="9D0E2D"/>
                          </a:solidFill>
                          <a:effectLst/>
                          <a:latin typeface="Arial" panose="020B0604020202020204" pitchFamily="34" charset="0"/>
                        </a:rPr>
                        <a:t>5.50%</a:t>
                      </a: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1" i="1" u="none" strike="noStrike" kern="1200" dirty="0">
                          <a:solidFill>
                            <a:srgbClr val="9D0E2D"/>
                          </a:solidFill>
                          <a:effectLst/>
                          <a:latin typeface="+mn-lt"/>
                          <a:ea typeface="+mn-ea"/>
                          <a:cs typeface="+mn-cs"/>
                        </a:rPr>
                        <a:t>5.1%</a:t>
                      </a: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1" i="1" u="none" strike="noStrike" kern="1200" dirty="0">
                          <a:solidFill>
                            <a:srgbClr val="9D0E2D"/>
                          </a:solidFill>
                          <a:effectLst/>
                          <a:latin typeface="+mn-lt"/>
                          <a:ea typeface="+mn-ea"/>
                          <a:cs typeface="+mn-cs"/>
                        </a:rPr>
                        <a:t>10%</a:t>
                      </a:r>
                    </a:p>
                  </a:txBody>
                  <a:tcPr marL="2926" marR="2926" marT="2926"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200" b="1" i="1" u="none" strike="noStrike">
                          <a:solidFill>
                            <a:srgbClr val="9D0E2D"/>
                          </a:solidFill>
                          <a:effectLst/>
                          <a:latin typeface="Arial" panose="020B0604020202020204" pitchFamily="34" charset="0"/>
                        </a:rPr>
                        <a:t>5%</a:t>
                      </a: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952329422"/>
                  </a:ext>
                </a:extLst>
              </a:tr>
              <a:tr h="180201">
                <a:tc>
                  <a:txBody>
                    <a:bodyPr/>
                    <a:lstStyle/>
                    <a:p>
                      <a:pPr algn="l" rtl="0" fontAlgn="b"/>
                      <a:r>
                        <a:rPr lang="en-US" sz="1200" u="none" strike="noStrike" dirty="0">
                          <a:effectLst/>
                        </a:rPr>
                        <a:t> </a:t>
                      </a:r>
                      <a:endParaRPr lang="en-US" sz="1200" b="1" i="0" u="none" strike="noStrike" dirty="0">
                        <a:solidFill>
                          <a:srgbClr val="000000"/>
                        </a:solidFill>
                        <a:effectLst/>
                        <a:latin typeface="Arial" panose="020B0604020202020204" pitchFamily="34" charset="0"/>
                      </a:endParaRPr>
                    </a:p>
                  </a:txBody>
                  <a:tcPr marL="2926" marR="2926" marT="2926" marB="0" anchor="b">
                    <a:lnL w="12700" cap="flat" cmpd="sng" algn="ctr">
                      <a:solidFill>
                        <a:srgbClr val="C23841"/>
                      </a:solidFill>
                      <a:prstDash val="solid"/>
                      <a:round/>
                      <a:headEnd type="none" w="med" len="med"/>
                      <a:tailEnd type="none" w="med" len="med"/>
                    </a:lnL>
                    <a:lnR w="12700" cap="flat" cmpd="sng" algn="ctr">
                      <a:solidFill>
                        <a:srgbClr val="C23841"/>
                      </a:solidFill>
                      <a:prstDash val="solid"/>
                      <a:round/>
                      <a:headEnd type="none" w="med" len="med"/>
                      <a:tailEnd type="none" w="med" len="med"/>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US" sz="1200" b="1" i="0" u="none" strike="noStrike" dirty="0">
                        <a:solidFill>
                          <a:srgbClr val="000000"/>
                        </a:solidFill>
                        <a:effectLst/>
                        <a:latin typeface="Arial" panose="020B0604020202020204" pitchFamily="34" charset="0"/>
                      </a:endParaRP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200" u="none" strike="noStrike" dirty="0">
                          <a:effectLst/>
                        </a:rPr>
                        <a:t> </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a:solidFill>
                            <a:srgbClr val="000000"/>
                          </a:solidFill>
                          <a:effectLst/>
                          <a:latin typeface="Arial" panose="020B0604020202020204" pitchFamily="34" charset="0"/>
                        </a:rPr>
                        <a:t> </a:t>
                      </a: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US" sz="1200" b="1" i="0" u="none" strike="noStrike" dirty="0">
                        <a:solidFill>
                          <a:srgbClr val="000000"/>
                        </a:solidFill>
                        <a:effectLst/>
                        <a:latin typeface="Arial" panose="020B0604020202020204" pitchFamily="34" charset="0"/>
                      </a:endParaRP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200" u="none" strike="noStrike" dirty="0">
                          <a:effectLst/>
                        </a:rPr>
                        <a:t> </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200" b="0" i="0" u="none" strike="noStrike">
                          <a:solidFill>
                            <a:srgbClr val="000000"/>
                          </a:solidFill>
                          <a:effectLst/>
                          <a:latin typeface="Arial" panose="020B0604020202020204" pitchFamily="34" charset="0"/>
                        </a:rPr>
                        <a:t> </a:t>
                      </a: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05656205"/>
                  </a:ext>
                </a:extLst>
              </a:tr>
              <a:tr h="328416">
                <a:tc>
                  <a:txBody>
                    <a:bodyPr/>
                    <a:lstStyle/>
                    <a:p>
                      <a:pPr algn="l" rtl="0" fontAlgn="b"/>
                      <a:r>
                        <a:rPr lang="en-US" sz="1200" u="none" strike="noStrike" dirty="0">
                          <a:effectLst/>
                        </a:rPr>
                        <a:t>Net Profit before tax</a:t>
                      </a:r>
                      <a:endParaRPr lang="en-US" sz="1200" b="1" i="0" u="none" strike="noStrike" dirty="0">
                        <a:solidFill>
                          <a:srgbClr val="000000"/>
                        </a:solidFill>
                        <a:effectLst/>
                        <a:latin typeface="Arial" panose="020B0604020202020204" pitchFamily="34" charset="0"/>
                      </a:endParaRPr>
                    </a:p>
                  </a:txBody>
                  <a:tcPr marL="2926" marR="2926" marT="2926" marB="0" anchor="b">
                    <a:lnL w="12700" cap="flat" cmpd="sng" algn="ctr">
                      <a:solidFill>
                        <a:srgbClr val="C23841"/>
                      </a:solidFill>
                      <a:prstDash val="solid"/>
                      <a:round/>
                      <a:headEnd type="none" w="med" len="med"/>
                      <a:tailEnd type="none" w="med" len="med"/>
                    </a:lnL>
                    <a:lnR w="12700" cap="flat" cmpd="sng" algn="ctr">
                      <a:solidFill>
                        <a:srgbClr val="C23841"/>
                      </a:solidFill>
                      <a:prstDash val="solid"/>
                      <a:round/>
                      <a:headEnd type="none" w="med" len="med"/>
                      <a:tailEnd type="none" w="med" len="med"/>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dirty="0">
                          <a:solidFill>
                            <a:srgbClr val="000000"/>
                          </a:solidFill>
                          <a:effectLst/>
                          <a:latin typeface="Arial" panose="020B0604020202020204" pitchFamily="34" charset="0"/>
                        </a:rPr>
                        <a:t>0.9</a:t>
                      </a:r>
                    </a:p>
                  </a:txBody>
                  <a:tcPr marL="2926" marR="2926" marT="2926" marB="0" anchor="b">
                    <a:lnL w="12700" cap="flat" cmpd="sng" algn="ctr">
                      <a:solidFill>
                        <a:srgbClr val="C23841"/>
                      </a:solidFill>
                      <a:prstDash val="solid"/>
                      <a:round/>
                      <a:headEnd type="none" w="med" len="med"/>
                      <a:tailEnd type="none" w="med" len="med"/>
                    </a:lnL>
                    <a:lnR>
                      <a:noFill/>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u="none" strike="noStrike" dirty="0">
                          <a:effectLst/>
                        </a:rPr>
                        <a:t>1.3</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a:solidFill>
                            <a:srgbClr val="000000"/>
                          </a:solidFill>
                          <a:effectLst/>
                          <a:latin typeface="Arial" panose="020B0604020202020204" pitchFamily="34" charset="0"/>
                        </a:rPr>
                        <a:t>1.9</a:t>
                      </a:r>
                    </a:p>
                  </a:txBody>
                  <a:tcPr marL="4763" marR="4763" marT="4763" marB="0" anchor="b">
                    <a:lnL>
                      <a:noFill/>
                    </a:lnL>
                    <a:lnR w="12700" cap="flat" cmpd="sng" algn="ctr">
                      <a:solidFill>
                        <a:srgbClr val="C23841"/>
                      </a:solidFill>
                      <a:prstDash val="solid"/>
                      <a:round/>
                      <a:headEnd type="none" w="med" len="med"/>
                      <a:tailEnd type="none" w="med" len="med"/>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dirty="0">
                          <a:solidFill>
                            <a:srgbClr val="000000"/>
                          </a:solidFill>
                          <a:effectLst/>
                          <a:latin typeface="Arial" panose="020B0604020202020204" pitchFamily="34" charset="0"/>
                        </a:rPr>
                        <a:t>1.4</a:t>
                      </a:r>
                    </a:p>
                  </a:txBody>
                  <a:tcPr marL="2926" marR="2926" marT="2926" marB="0" anchor="b">
                    <a:lnL w="12700" cap="flat" cmpd="sng" algn="ctr">
                      <a:solidFill>
                        <a:srgbClr val="C23841"/>
                      </a:solidFill>
                      <a:prstDash val="solid"/>
                      <a:round/>
                      <a:headEnd type="none" w="med" len="med"/>
                      <a:tailEnd type="none" w="med" len="med"/>
                    </a:lnL>
                    <a:lnR>
                      <a:noFill/>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u="none" strike="noStrike" dirty="0">
                          <a:effectLst/>
                        </a:rPr>
                        <a:t>0.8</a:t>
                      </a:r>
                      <a:endParaRPr lang="en-US" sz="1200" b="1" i="0" u="none" strike="noStrike" dirty="0">
                        <a:solidFill>
                          <a:srgbClr val="000000"/>
                        </a:solidFill>
                        <a:effectLst/>
                        <a:latin typeface="Arial" panose="020B0604020202020204" pitchFamily="34" charset="0"/>
                      </a:endParaRPr>
                    </a:p>
                  </a:txBody>
                  <a:tcPr marL="2926" marR="2926" marT="2926" marB="0" anchor="b">
                    <a:lnL>
                      <a:noFill/>
                    </a:lnL>
                    <a:lnR>
                      <a:noFill/>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1200" b="0" i="0" u="none" strike="noStrike">
                          <a:solidFill>
                            <a:srgbClr val="000000"/>
                          </a:solidFill>
                          <a:effectLst/>
                          <a:latin typeface="Arial" panose="020B0604020202020204" pitchFamily="34" charset="0"/>
                        </a:rPr>
                        <a:t>3.6</a:t>
                      </a:r>
                    </a:p>
                  </a:txBody>
                  <a:tcPr marL="4763" marR="4763" marT="4763" marB="0" anchor="b">
                    <a:lnL>
                      <a:noFill/>
                    </a:lnL>
                    <a:lnR w="12700" cap="flat" cmpd="sng" algn="ctr">
                      <a:solidFill>
                        <a:srgbClr val="C23841"/>
                      </a:solidFill>
                      <a:prstDash val="solid"/>
                      <a:round/>
                      <a:headEnd type="none" w="med" len="med"/>
                      <a:tailEnd type="none" w="med" len="med"/>
                    </a:lnR>
                    <a:lnT w="12700" cap="flat" cmpd="sng" algn="ctr">
                      <a:solidFill>
                        <a:srgbClr val="C2384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98442628"/>
                  </a:ext>
                </a:extLst>
              </a:tr>
              <a:tr h="319705">
                <a:tc>
                  <a:txBody>
                    <a:bodyPr/>
                    <a:lstStyle/>
                    <a:p>
                      <a:pPr marL="0" algn="l" defTabSz="914400" rtl="0" eaLnBrk="1" fontAlgn="b" latinLnBrk="0" hangingPunct="1"/>
                      <a:r>
                        <a:rPr lang="en-US" sz="1200" b="1" i="1" u="none" strike="noStrike" kern="1200" dirty="0">
                          <a:solidFill>
                            <a:srgbClr val="9D0E2D"/>
                          </a:solidFill>
                          <a:effectLst/>
                          <a:latin typeface="+mn-lt"/>
                          <a:ea typeface="+mn-ea"/>
                          <a:cs typeface="+mn-cs"/>
                        </a:rPr>
                        <a:t>Net Profit before tax %</a:t>
                      </a:r>
                    </a:p>
                  </a:txBody>
                  <a:tcPr marL="2926" marR="2926" marT="2926" marB="0" anchor="b">
                    <a:lnL w="12700" cap="flat" cmpd="sng" algn="ctr">
                      <a:solidFill>
                        <a:srgbClr val="C23841"/>
                      </a:solidFill>
                      <a:prstDash val="solid"/>
                      <a:round/>
                      <a:headEnd type="none" w="med" len="med"/>
                      <a:tailEnd type="none" w="med" len="med"/>
                    </a:lnL>
                    <a:lnR w="12700" cap="flat" cmpd="sng" algn="ctr">
                      <a:solidFill>
                        <a:srgbClr val="C23841"/>
                      </a:solidFill>
                      <a:prstDash val="solid"/>
                      <a:round/>
                      <a:headEnd type="none" w="med" len="med"/>
                      <a:tailEnd type="none" w="med" len="med"/>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1" i="1" u="none" strike="noStrike" kern="1200" dirty="0">
                          <a:solidFill>
                            <a:srgbClr val="9D0E2D"/>
                          </a:solidFill>
                          <a:effectLst/>
                          <a:latin typeface="+mn-lt"/>
                          <a:ea typeface="+mn-ea"/>
                          <a:cs typeface="+mn-cs"/>
                        </a:rPr>
                        <a:t>3.30%</a:t>
                      </a: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1" i="1" u="none" strike="noStrike" kern="1200" dirty="0">
                          <a:solidFill>
                            <a:srgbClr val="9D0E2D"/>
                          </a:solidFill>
                          <a:effectLst/>
                          <a:latin typeface="+mn-lt"/>
                          <a:ea typeface="+mn-ea"/>
                          <a:cs typeface="+mn-cs"/>
                        </a:rPr>
                        <a:t>5.84%</a:t>
                      </a:r>
                    </a:p>
                  </a:txBody>
                  <a:tcPr marL="2926" marR="2926" marT="2926" marB="0" anchor="b">
                    <a:lnL>
                      <a:noFill/>
                    </a:lnL>
                    <a:lnR>
                      <a:noFill/>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200" b="1" i="0" u="none" strike="noStrike" dirty="0">
                          <a:solidFill>
                            <a:srgbClr val="9D0E2D"/>
                          </a:solidFill>
                          <a:effectLst/>
                          <a:latin typeface="Arial" panose="020B0604020202020204" pitchFamily="34" charset="0"/>
                        </a:rPr>
                        <a:t>7.51%</a:t>
                      </a: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1" i="1" u="none" strike="noStrike" kern="1200" dirty="0">
                          <a:solidFill>
                            <a:srgbClr val="9D0E2D"/>
                          </a:solidFill>
                          <a:effectLst/>
                          <a:latin typeface="+mn-lt"/>
                          <a:ea typeface="+mn-ea"/>
                          <a:cs typeface="+mn-cs"/>
                        </a:rPr>
                        <a:t>5.5%</a:t>
                      </a:r>
                    </a:p>
                  </a:txBody>
                  <a:tcPr marL="2926" marR="2926" marT="2926" marB="0" anchor="b">
                    <a:lnL w="12700" cap="flat" cmpd="sng" algn="ctr">
                      <a:solidFill>
                        <a:srgbClr val="C23841"/>
                      </a:solidFill>
                      <a:prstDash val="solid"/>
                      <a:round/>
                      <a:headEnd type="none" w="med" len="med"/>
                      <a:tailEnd type="none" w="med" len="med"/>
                    </a:lnL>
                    <a:lnR>
                      <a:noFill/>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200" b="1" i="1" u="none" strike="noStrike" kern="1200" dirty="0">
                          <a:solidFill>
                            <a:srgbClr val="9D0E2D"/>
                          </a:solidFill>
                          <a:effectLst/>
                          <a:latin typeface="+mn-lt"/>
                          <a:ea typeface="+mn-ea"/>
                          <a:cs typeface="+mn-cs"/>
                        </a:rPr>
                        <a:t>4.32%</a:t>
                      </a:r>
                    </a:p>
                  </a:txBody>
                  <a:tcPr marL="2926" marR="2926" marT="2926" marB="0" anchor="b">
                    <a:lnL>
                      <a:noFill/>
                    </a:lnL>
                    <a:lnR>
                      <a:noFill/>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200" b="1" i="0" u="none" strike="noStrike" dirty="0">
                          <a:solidFill>
                            <a:srgbClr val="9D0E2D"/>
                          </a:solidFill>
                          <a:effectLst/>
                          <a:latin typeface="Arial" panose="020B0604020202020204" pitchFamily="34" charset="0"/>
                        </a:rPr>
                        <a:t>11.21%</a:t>
                      </a:r>
                    </a:p>
                  </a:txBody>
                  <a:tcPr marL="4763" marR="4763" marT="4763" marB="0" anchor="b">
                    <a:lnL>
                      <a:noFill/>
                    </a:lnL>
                    <a:lnR w="12700" cap="flat" cmpd="sng" algn="ctr">
                      <a:solidFill>
                        <a:srgbClr val="C23841"/>
                      </a:solidFill>
                      <a:prstDash val="solid"/>
                      <a:round/>
                      <a:headEnd type="none" w="med" len="med"/>
                      <a:tailEnd type="none" w="med" len="med"/>
                    </a:lnR>
                    <a:lnT w="12700" cmpd="sng">
                      <a:noFill/>
                    </a:lnT>
                    <a:lnB w="12700" cap="flat" cmpd="sng" algn="ctr">
                      <a:solidFill>
                        <a:srgbClr val="C2384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8626468"/>
                  </a:ext>
                </a:extLst>
              </a:tr>
            </a:tbl>
          </a:graphicData>
        </a:graphic>
      </p:graphicFrame>
    </p:spTree>
    <p:extLst>
      <p:ext uri="{BB962C8B-B14F-4D97-AF65-F5344CB8AC3E}">
        <p14:creationId xmlns:p14="http://schemas.microsoft.com/office/powerpoint/2010/main" val="234649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8" name="Straight Connector 397">
            <a:extLst>
              <a:ext uri="{FF2B5EF4-FFF2-40B4-BE49-F238E27FC236}">
                <a16:creationId xmlns:a16="http://schemas.microsoft.com/office/drawing/2014/main" xmlns="" id="{E0A373C0-04BA-4399-9D02-7335CE9961C8}"/>
              </a:ext>
            </a:extLst>
          </p:cNvPr>
          <p:cNvCxnSpPr>
            <a:cxnSpLocks/>
          </p:cNvCxnSpPr>
          <p:nvPr/>
        </p:nvCxnSpPr>
        <p:spPr>
          <a:xfrm flipV="1">
            <a:off x="7235684" y="3967462"/>
            <a:ext cx="0" cy="17249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xmlns="" id="{296B6E55-01D8-48DC-A68E-A1D390067EBD}"/>
              </a:ext>
            </a:extLst>
          </p:cNvPr>
          <p:cNvCxnSpPr>
            <a:cxnSpLocks/>
          </p:cNvCxnSpPr>
          <p:nvPr/>
        </p:nvCxnSpPr>
        <p:spPr>
          <a:xfrm flipV="1">
            <a:off x="4875366" y="3972420"/>
            <a:ext cx="0" cy="17249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xmlns="" id="{B118D3BA-3E1C-43F2-AE7B-7B870564CEE9}"/>
              </a:ext>
            </a:extLst>
          </p:cNvPr>
          <p:cNvCxnSpPr>
            <a:cxnSpLocks/>
          </p:cNvCxnSpPr>
          <p:nvPr/>
        </p:nvCxnSpPr>
        <p:spPr>
          <a:xfrm flipV="1">
            <a:off x="2547991" y="3977692"/>
            <a:ext cx="0" cy="17249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EB99829E-2E63-4BBC-8C01-400A46CEDA84}"/>
              </a:ext>
            </a:extLst>
          </p:cNvPr>
          <p:cNvSpPr>
            <a:spLocks noGrp="1"/>
          </p:cNvSpPr>
          <p:nvPr>
            <p:ph type="title"/>
          </p:nvPr>
        </p:nvSpPr>
        <p:spPr>
          <a:xfrm>
            <a:off x="280564" y="406127"/>
            <a:ext cx="11342605" cy="307697"/>
          </a:xfrm>
        </p:spPr>
        <p:txBody>
          <a:bodyPr>
            <a:noAutofit/>
          </a:bodyPr>
          <a:lstStyle/>
          <a:p>
            <a:r>
              <a:rPr lang="en-US" sz="2400" b="1" dirty="0"/>
              <a:t>Appliance Opportunity: Lowest penetration regionally creates opportunity to grow </a:t>
            </a:r>
          </a:p>
        </p:txBody>
      </p:sp>
      <p:pic>
        <p:nvPicPr>
          <p:cNvPr id="141" name="Picture 140">
            <a:extLst>
              <a:ext uri="{FF2B5EF4-FFF2-40B4-BE49-F238E27FC236}">
                <a16:creationId xmlns:a16="http://schemas.microsoft.com/office/drawing/2014/main" xmlns="" id="{98719FF9-20D2-4464-9E5D-D73BD51500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360"/>
          <a:stretch/>
        </p:blipFill>
        <p:spPr>
          <a:xfrm>
            <a:off x="5223274" y="2185107"/>
            <a:ext cx="1364633" cy="1055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2" name="Picture 141">
            <a:extLst>
              <a:ext uri="{FF2B5EF4-FFF2-40B4-BE49-F238E27FC236}">
                <a16:creationId xmlns:a16="http://schemas.microsoft.com/office/drawing/2014/main" xmlns="" id="{29FCAFBB-788D-4B83-A917-4C17DBA4D6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4415"/>
          <a:stretch/>
        </p:blipFill>
        <p:spPr>
          <a:xfrm>
            <a:off x="2855526" y="2175967"/>
            <a:ext cx="1493811" cy="1076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5" name="Picture 144">
            <a:extLst>
              <a:ext uri="{FF2B5EF4-FFF2-40B4-BE49-F238E27FC236}">
                <a16:creationId xmlns:a16="http://schemas.microsoft.com/office/drawing/2014/main" xmlns="" id="{BCA22A09-10B7-4A20-8F32-5D728B4C0CD4}"/>
              </a:ext>
            </a:extLst>
          </p:cNvPr>
          <p:cNvPicPr>
            <a:picLocks noChangeAspect="1"/>
          </p:cNvPicPr>
          <p:nvPr/>
        </p:nvPicPr>
        <p:blipFill rotWithShape="1">
          <a:blip r:embed="rId5"/>
          <a:srcRect l="40817" t="1788" r="-1234" b="-1788"/>
          <a:stretch/>
        </p:blipFill>
        <p:spPr>
          <a:xfrm>
            <a:off x="9911704" y="2167447"/>
            <a:ext cx="1516984" cy="10946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6" name="Picture 145">
            <a:extLst>
              <a:ext uri="{FF2B5EF4-FFF2-40B4-BE49-F238E27FC236}">
                <a16:creationId xmlns:a16="http://schemas.microsoft.com/office/drawing/2014/main" xmlns="" id="{A42C0472-73DC-47D0-9321-4CF97E462A2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514" t="297" r="45591" b="2402"/>
          <a:stretch/>
        </p:blipFill>
        <p:spPr>
          <a:xfrm>
            <a:off x="794304" y="2205027"/>
            <a:ext cx="1478977" cy="1047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8" name="Rectangle: Rounded Corners 147">
            <a:extLst>
              <a:ext uri="{FF2B5EF4-FFF2-40B4-BE49-F238E27FC236}">
                <a16:creationId xmlns:a16="http://schemas.microsoft.com/office/drawing/2014/main" xmlns="" id="{91B7BEC6-F8B9-4CDF-B40B-67F2024DEE81}"/>
              </a:ext>
            </a:extLst>
          </p:cNvPr>
          <p:cNvSpPr/>
          <p:nvPr/>
        </p:nvSpPr>
        <p:spPr>
          <a:xfrm>
            <a:off x="891079" y="3253572"/>
            <a:ext cx="1667151" cy="309969"/>
          </a:xfrm>
          <a:prstGeom prst="roundRect">
            <a:avLst>
              <a:gd name="adj" fmla="val 50000"/>
            </a:avLst>
          </a:prstGeom>
          <a:gradFill flip="none" rotWithShape="1">
            <a:gsLst>
              <a:gs pos="0">
                <a:srgbClr val="174A90"/>
              </a:gs>
              <a:gs pos="100000">
                <a:srgbClr val="174A90"/>
              </a:gs>
              <a:gs pos="84000">
                <a:srgbClr val="336AA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26" tIns="45696" rIns="91392" bIns="45696" numCol="1" spcCol="0" rtlCol="0" fromWordArt="0" anchor="ctr" anchorCtr="0" forceAA="0" compatLnSpc="1">
            <a:prstTxWarp prst="textNoShape">
              <a:avLst/>
            </a:prstTxWarp>
            <a:noAutofit/>
          </a:body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Light" panose="020F0302020204030204"/>
                <a:ea typeface="+mn-ea"/>
                <a:cs typeface="+mn-cs"/>
              </a:rPr>
              <a:t>Refrigerator &amp; Freezer</a:t>
            </a:r>
            <a:endPar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149" name="Group 148">
            <a:extLst>
              <a:ext uri="{FF2B5EF4-FFF2-40B4-BE49-F238E27FC236}">
                <a16:creationId xmlns:a16="http://schemas.microsoft.com/office/drawing/2014/main" xmlns="" id="{0D5C8466-3B6A-439B-A3F7-DBD1AB1B30EE}"/>
              </a:ext>
            </a:extLst>
          </p:cNvPr>
          <p:cNvGrpSpPr/>
          <p:nvPr/>
        </p:nvGrpSpPr>
        <p:grpSpPr>
          <a:xfrm>
            <a:off x="413890" y="4031494"/>
            <a:ext cx="2048683" cy="154984"/>
            <a:chOff x="3582924" y="2451084"/>
            <a:chExt cx="2145371" cy="102611"/>
          </a:xfrm>
        </p:grpSpPr>
        <p:sp>
          <p:nvSpPr>
            <p:cNvPr id="163" name="TextBox 162">
              <a:extLst>
                <a:ext uri="{FF2B5EF4-FFF2-40B4-BE49-F238E27FC236}">
                  <a16:creationId xmlns:a16="http://schemas.microsoft.com/office/drawing/2014/main" xmlns="" id="{02862A32-A2EC-4625-B574-ADD212A6CB6A}"/>
                </a:ext>
              </a:extLst>
            </p:cNvPr>
            <p:cNvSpPr txBox="1"/>
            <p:nvPr/>
          </p:nvSpPr>
          <p:spPr>
            <a:xfrm>
              <a:off x="3582924" y="2451084"/>
              <a:ext cx="860412" cy="102611"/>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Penetration :</a:t>
              </a:r>
            </a:p>
          </p:txBody>
        </p:sp>
        <p:sp>
          <p:nvSpPr>
            <p:cNvPr id="165" name="TextBox 164">
              <a:extLst>
                <a:ext uri="{FF2B5EF4-FFF2-40B4-BE49-F238E27FC236}">
                  <a16:creationId xmlns:a16="http://schemas.microsoft.com/office/drawing/2014/main" xmlns="" id="{C90E1BEF-7C08-46FB-848F-D88EF45B3DCA}"/>
                </a:ext>
              </a:extLst>
            </p:cNvPr>
            <p:cNvSpPr txBox="1"/>
            <p:nvPr/>
          </p:nvSpPr>
          <p:spPr>
            <a:xfrm>
              <a:off x="4405313" y="2451084"/>
              <a:ext cx="1322982" cy="101885"/>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54%</a:t>
              </a:r>
            </a:p>
          </p:txBody>
        </p:sp>
      </p:grpSp>
      <p:cxnSp>
        <p:nvCxnSpPr>
          <p:cNvPr id="150" name="Straight Connector 149">
            <a:extLst>
              <a:ext uri="{FF2B5EF4-FFF2-40B4-BE49-F238E27FC236}">
                <a16:creationId xmlns:a16="http://schemas.microsoft.com/office/drawing/2014/main" xmlns="" id="{3F728B42-711F-42EE-BAF2-1134BE20B97E}"/>
              </a:ext>
            </a:extLst>
          </p:cNvPr>
          <p:cNvCxnSpPr>
            <a:cxnSpLocks/>
          </p:cNvCxnSpPr>
          <p:nvPr/>
        </p:nvCxnSpPr>
        <p:spPr>
          <a:xfrm>
            <a:off x="262876" y="3957106"/>
            <a:ext cx="223739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xmlns="" id="{C1503581-AC94-4EF5-8328-4BDD63542C9A}"/>
              </a:ext>
            </a:extLst>
          </p:cNvPr>
          <p:cNvGrpSpPr/>
          <p:nvPr/>
        </p:nvGrpSpPr>
        <p:grpSpPr>
          <a:xfrm>
            <a:off x="406031" y="3726328"/>
            <a:ext cx="2056543" cy="307778"/>
            <a:chOff x="3582924" y="2451084"/>
            <a:chExt cx="2145371" cy="233764"/>
          </a:xfrm>
        </p:grpSpPr>
        <p:sp>
          <p:nvSpPr>
            <p:cNvPr id="161" name="TextBox 160">
              <a:extLst>
                <a:ext uri="{FF2B5EF4-FFF2-40B4-BE49-F238E27FC236}">
                  <a16:creationId xmlns:a16="http://schemas.microsoft.com/office/drawing/2014/main" xmlns="" id="{40FF04F1-C4B8-472B-B75F-57D66E84C0B0}"/>
                </a:ext>
              </a:extLst>
            </p:cNvPr>
            <p:cNvSpPr txBox="1"/>
            <p:nvPr/>
          </p:nvSpPr>
          <p:spPr>
            <a:xfrm>
              <a:off x="3582924" y="2451084"/>
              <a:ext cx="860412" cy="233764"/>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Volume Size :</a:t>
              </a:r>
            </a:p>
          </p:txBody>
        </p:sp>
        <p:sp>
          <p:nvSpPr>
            <p:cNvPr id="162" name="TextBox 161">
              <a:extLst>
                <a:ext uri="{FF2B5EF4-FFF2-40B4-BE49-F238E27FC236}">
                  <a16:creationId xmlns:a16="http://schemas.microsoft.com/office/drawing/2014/main" xmlns="" id="{49F59B20-33FA-4CDA-9386-4C703D49864A}"/>
                </a:ext>
              </a:extLst>
            </p:cNvPr>
            <p:cNvSpPr txBox="1"/>
            <p:nvPr/>
          </p:nvSpPr>
          <p:spPr>
            <a:xfrm>
              <a:off x="4405313" y="2451084"/>
              <a:ext cx="1322982" cy="117714"/>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1.9 Million Units / </a:t>
              </a:r>
              <a:r>
                <a:rPr kumimoji="0" lang="en-US" sz="1000" b="0" i="0" u="none" strike="noStrike" kern="1200" cap="none" spc="0" normalizeH="0" baseline="0" noProof="0" dirty="0" err="1">
                  <a:ln>
                    <a:noFill/>
                  </a:ln>
                  <a:solidFill>
                    <a:prstClr val="black"/>
                  </a:solidFill>
                  <a:effectLst/>
                  <a:uLnTx/>
                  <a:uFillTx/>
                  <a:latin typeface="Calibri Light" panose="020F0302020204030204"/>
                  <a:ea typeface="+mn-ea"/>
                  <a:cs typeface="+mn-cs"/>
                </a:rPr>
                <a:t>Yr</a:t>
              </a:r>
              <a:endPar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cxnSp>
        <p:nvCxnSpPr>
          <p:cNvPr id="152" name="Straight Connector 151">
            <a:extLst>
              <a:ext uri="{FF2B5EF4-FFF2-40B4-BE49-F238E27FC236}">
                <a16:creationId xmlns:a16="http://schemas.microsoft.com/office/drawing/2014/main" xmlns="" id="{4801A8CC-56B6-4DD2-B709-623F610F93D0}"/>
              </a:ext>
            </a:extLst>
          </p:cNvPr>
          <p:cNvCxnSpPr>
            <a:cxnSpLocks/>
          </p:cNvCxnSpPr>
          <p:nvPr/>
        </p:nvCxnSpPr>
        <p:spPr>
          <a:xfrm>
            <a:off x="251583" y="4280083"/>
            <a:ext cx="2263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EBEC5E4F-A7F6-4D11-8A81-18DB3222CF27}"/>
              </a:ext>
            </a:extLst>
          </p:cNvPr>
          <p:cNvCxnSpPr>
            <a:cxnSpLocks/>
          </p:cNvCxnSpPr>
          <p:nvPr/>
        </p:nvCxnSpPr>
        <p:spPr>
          <a:xfrm>
            <a:off x="265435" y="4605658"/>
            <a:ext cx="2263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56" name="Group 155">
            <a:extLst>
              <a:ext uri="{FF2B5EF4-FFF2-40B4-BE49-F238E27FC236}">
                <a16:creationId xmlns:a16="http://schemas.microsoft.com/office/drawing/2014/main" xmlns="" id="{CD6E3792-EEEF-4C1E-BCBD-B42D435DB70E}"/>
              </a:ext>
            </a:extLst>
          </p:cNvPr>
          <p:cNvGrpSpPr/>
          <p:nvPr/>
        </p:nvGrpSpPr>
        <p:grpSpPr>
          <a:xfrm>
            <a:off x="406031" y="4372991"/>
            <a:ext cx="2048683" cy="154988"/>
            <a:chOff x="3582924" y="2451115"/>
            <a:chExt cx="2145371" cy="138267"/>
          </a:xfrm>
        </p:grpSpPr>
        <p:sp>
          <p:nvSpPr>
            <p:cNvPr id="157" name="TextBox 156">
              <a:extLst>
                <a:ext uri="{FF2B5EF4-FFF2-40B4-BE49-F238E27FC236}">
                  <a16:creationId xmlns:a16="http://schemas.microsoft.com/office/drawing/2014/main" xmlns="" id="{E9D216E2-504B-4BF8-9292-6F5EA4F1481E}"/>
                </a:ext>
              </a:extLst>
            </p:cNvPr>
            <p:cNvSpPr txBox="1"/>
            <p:nvPr/>
          </p:nvSpPr>
          <p:spPr>
            <a:xfrm>
              <a:off x="3582924" y="2451119"/>
              <a:ext cx="860412" cy="138263"/>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Avg Life :</a:t>
              </a:r>
            </a:p>
          </p:txBody>
        </p:sp>
        <p:sp>
          <p:nvSpPr>
            <p:cNvPr id="158" name="TextBox 157">
              <a:extLst>
                <a:ext uri="{FF2B5EF4-FFF2-40B4-BE49-F238E27FC236}">
                  <a16:creationId xmlns:a16="http://schemas.microsoft.com/office/drawing/2014/main" xmlns="" id="{77E2ECDE-41DF-4FBA-9942-9E0988625CB4}"/>
                </a:ext>
              </a:extLst>
            </p:cNvPr>
            <p:cNvSpPr txBox="1"/>
            <p:nvPr/>
          </p:nvSpPr>
          <p:spPr>
            <a:xfrm>
              <a:off x="4405313" y="2451115"/>
              <a:ext cx="1322982" cy="138263"/>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10 </a:t>
              </a:r>
              <a:r>
                <a:rPr kumimoji="0" lang="en-US" sz="1000" b="0" i="0" u="none" strike="noStrike" kern="1200" cap="none" spc="0" normalizeH="0" baseline="0" noProof="0" dirty="0" err="1">
                  <a:ln>
                    <a:noFill/>
                  </a:ln>
                  <a:solidFill>
                    <a:prstClr val="black"/>
                  </a:solidFill>
                  <a:effectLst/>
                  <a:uLnTx/>
                  <a:uFillTx/>
                  <a:latin typeface="Calibri Light" panose="020F0302020204030204"/>
                  <a:ea typeface="+mn-ea"/>
                  <a:cs typeface="+mn-cs"/>
                </a:rPr>
                <a:t>Yrs</a:t>
              </a:r>
              <a:endPar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167" name="Rectangle: Rounded Corners 166">
            <a:extLst>
              <a:ext uri="{FF2B5EF4-FFF2-40B4-BE49-F238E27FC236}">
                <a16:creationId xmlns:a16="http://schemas.microsoft.com/office/drawing/2014/main" xmlns="" id="{D566DB3D-0077-4B3D-867B-EDD2617FEDCF}"/>
              </a:ext>
            </a:extLst>
          </p:cNvPr>
          <p:cNvSpPr/>
          <p:nvPr/>
        </p:nvSpPr>
        <p:spPr>
          <a:xfrm>
            <a:off x="2988174" y="3252725"/>
            <a:ext cx="1516984" cy="307617"/>
          </a:xfrm>
          <a:prstGeom prst="roundRect">
            <a:avLst>
              <a:gd name="adj" fmla="val 50000"/>
            </a:avLst>
          </a:prstGeom>
          <a:gradFill flip="none" rotWithShape="1">
            <a:gsLst>
              <a:gs pos="0">
                <a:srgbClr val="174A90"/>
              </a:gs>
              <a:gs pos="100000">
                <a:srgbClr val="174A90"/>
              </a:gs>
              <a:gs pos="84000">
                <a:srgbClr val="336AA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26" tIns="45696" rIns="91392" bIns="45696" numCol="1" spcCol="0" rtlCol="0" fromWordArt="0" anchor="ctr" anchorCtr="0" forceAA="0" compatLnSpc="1">
            <a:prstTxWarp prst="textNoShape">
              <a:avLst/>
            </a:prstTxWarp>
            <a:noAutofit/>
          </a:body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Light" panose="020F0302020204030204"/>
                <a:ea typeface="+mn-ea"/>
                <a:cs typeface="+mn-cs"/>
              </a:rPr>
              <a:t>Air Conditioner</a:t>
            </a:r>
            <a:endPar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168" name="Group 167">
            <a:extLst>
              <a:ext uri="{FF2B5EF4-FFF2-40B4-BE49-F238E27FC236}">
                <a16:creationId xmlns:a16="http://schemas.microsoft.com/office/drawing/2014/main" xmlns="" id="{7EED83A2-164B-40CC-8F66-15980FFCE387}"/>
              </a:ext>
            </a:extLst>
          </p:cNvPr>
          <p:cNvGrpSpPr/>
          <p:nvPr/>
        </p:nvGrpSpPr>
        <p:grpSpPr>
          <a:xfrm>
            <a:off x="2740243" y="4023961"/>
            <a:ext cx="2048682" cy="153808"/>
            <a:chOff x="3582924" y="2451084"/>
            <a:chExt cx="2145370" cy="102611"/>
          </a:xfrm>
        </p:grpSpPr>
        <p:sp>
          <p:nvSpPr>
            <p:cNvPr id="183" name="TextBox 182">
              <a:extLst>
                <a:ext uri="{FF2B5EF4-FFF2-40B4-BE49-F238E27FC236}">
                  <a16:creationId xmlns:a16="http://schemas.microsoft.com/office/drawing/2014/main" xmlns="" id="{B42E1315-527D-49D2-A6E7-3D6CF5647E16}"/>
                </a:ext>
              </a:extLst>
            </p:cNvPr>
            <p:cNvSpPr txBox="1"/>
            <p:nvPr/>
          </p:nvSpPr>
          <p:spPr>
            <a:xfrm>
              <a:off x="3582924" y="2451084"/>
              <a:ext cx="860412" cy="102611"/>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Penetration :</a:t>
              </a:r>
            </a:p>
          </p:txBody>
        </p:sp>
        <p:sp>
          <p:nvSpPr>
            <p:cNvPr id="184" name="TextBox 183">
              <a:extLst>
                <a:ext uri="{FF2B5EF4-FFF2-40B4-BE49-F238E27FC236}">
                  <a16:creationId xmlns:a16="http://schemas.microsoft.com/office/drawing/2014/main" xmlns="" id="{10904D93-1D81-4C6D-9BBB-9C8E8586E488}"/>
                </a:ext>
              </a:extLst>
            </p:cNvPr>
            <p:cNvSpPr txBox="1"/>
            <p:nvPr/>
          </p:nvSpPr>
          <p:spPr>
            <a:xfrm>
              <a:off x="4405312" y="2451084"/>
              <a:ext cx="1322982" cy="102611"/>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14%</a:t>
              </a:r>
            </a:p>
          </p:txBody>
        </p:sp>
      </p:grpSp>
      <p:cxnSp>
        <p:nvCxnSpPr>
          <p:cNvPr id="169" name="Straight Connector 168">
            <a:extLst>
              <a:ext uri="{FF2B5EF4-FFF2-40B4-BE49-F238E27FC236}">
                <a16:creationId xmlns:a16="http://schemas.microsoft.com/office/drawing/2014/main" xmlns="" id="{0A8C91E4-8D12-4695-83DB-BDE9ADE5DF61}"/>
              </a:ext>
            </a:extLst>
          </p:cNvPr>
          <p:cNvCxnSpPr>
            <a:cxnSpLocks/>
          </p:cNvCxnSpPr>
          <p:nvPr/>
        </p:nvCxnSpPr>
        <p:spPr>
          <a:xfrm>
            <a:off x="2589229" y="3950137"/>
            <a:ext cx="223739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70" name="Group 169">
            <a:extLst>
              <a:ext uri="{FF2B5EF4-FFF2-40B4-BE49-F238E27FC236}">
                <a16:creationId xmlns:a16="http://schemas.microsoft.com/office/drawing/2014/main" xmlns="" id="{51F5B4C1-4769-40B8-914F-422D86246DAA}"/>
              </a:ext>
            </a:extLst>
          </p:cNvPr>
          <p:cNvGrpSpPr/>
          <p:nvPr/>
        </p:nvGrpSpPr>
        <p:grpSpPr>
          <a:xfrm>
            <a:off x="2732384" y="3721108"/>
            <a:ext cx="2056543" cy="307777"/>
            <a:chOff x="3582924" y="2451084"/>
            <a:chExt cx="2145371" cy="235551"/>
          </a:xfrm>
        </p:grpSpPr>
        <p:sp>
          <p:nvSpPr>
            <p:cNvPr id="181" name="TextBox 180">
              <a:extLst>
                <a:ext uri="{FF2B5EF4-FFF2-40B4-BE49-F238E27FC236}">
                  <a16:creationId xmlns:a16="http://schemas.microsoft.com/office/drawing/2014/main" xmlns="" id="{6253F1DE-2C2D-4E27-9C99-9C215133365D}"/>
                </a:ext>
              </a:extLst>
            </p:cNvPr>
            <p:cNvSpPr txBox="1"/>
            <p:nvPr/>
          </p:nvSpPr>
          <p:spPr>
            <a:xfrm>
              <a:off x="3582924" y="2451084"/>
              <a:ext cx="860412" cy="235551"/>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Volume Size :</a:t>
              </a:r>
            </a:p>
          </p:txBody>
        </p:sp>
        <p:sp>
          <p:nvSpPr>
            <p:cNvPr id="182" name="TextBox 181">
              <a:extLst>
                <a:ext uri="{FF2B5EF4-FFF2-40B4-BE49-F238E27FC236}">
                  <a16:creationId xmlns:a16="http://schemas.microsoft.com/office/drawing/2014/main" xmlns="" id="{607C6788-6DF8-42D1-988D-E8888BC22923}"/>
                </a:ext>
              </a:extLst>
            </p:cNvPr>
            <p:cNvSpPr txBox="1"/>
            <p:nvPr/>
          </p:nvSpPr>
          <p:spPr>
            <a:xfrm>
              <a:off x="4405313" y="2451084"/>
              <a:ext cx="1322982" cy="117714"/>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1.2 Million Units / </a:t>
              </a:r>
              <a:r>
                <a:rPr kumimoji="0" lang="en-US" sz="1000" b="0" i="0" u="none" strike="noStrike" kern="1200" cap="none" spc="0" normalizeH="0" baseline="0" noProof="0" dirty="0" err="1">
                  <a:ln>
                    <a:noFill/>
                  </a:ln>
                  <a:solidFill>
                    <a:prstClr val="black"/>
                  </a:solidFill>
                  <a:effectLst/>
                  <a:uLnTx/>
                  <a:uFillTx/>
                  <a:latin typeface="Calibri Light" panose="020F0302020204030204"/>
                  <a:ea typeface="+mn-ea"/>
                  <a:cs typeface="+mn-cs"/>
                </a:rPr>
                <a:t>Yr</a:t>
              </a:r>
              <a:endPar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cxnSp>
        <p:nvCxnSpPr>
          <p:cNvPr id="171" name="Straight Connector 170">
            <a:extLst>
              <a:ext uri="{FF2B5EF4-FFF2-40B4-BE49-F238E27FC236}">
                <a16:creationId xmlns:a16="http://schemas.microsoft.com/office/drawing/2014/main" xmlns="" id="{C886F0DE-16D2-4C17-80E3-8A939C8CFA74}"/>
              </a:ext>
            </a:extLst>
          </p:cNvPr>
          <p:cNvCxnSpPr>
            <a:cxnSpLocks/>
          </p:cNvCxnSpPr>
          <p:nvPr/>
        </p:nvCxnSpPr>
        <p:spPr>
          <a:xfrm>
            <a:off x="2577936" y="4270663"/>
            <a:ext cx="2263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19A75B3C-DB77-4B46-92B3-D7A5D618E174}"/>
              </a:ext>
            </a:extLst>
          </p:cNvPr>
          <p:cNvCxnSpPr>
            <a:cxnSpLocks/>
          </p:cNvCxnSpPr>
          <p:nvPr/>
        </p:nvCxnSpPr>
        <p:spPr>
          <a:xfrm>
            <a:off x="2591788" y="4593767"/>
            <a:ext cx="2263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76" name="Group 175">
            <a:extLst>
              <a:ext uri="{FF2B5EF4-FFF2-40B4-BE49-F238E27FC236}">
                <a16:creationId xmlns:a16="http://schemas.microsoft.com/office/drawing/2014/main" xmlns="" id="{E4B58118-475F-4BE5-B09C-CBA04884CF00}"/>
              </a:ext>
            </a:extLst>
          </p:cNvPr>
          <p:cNvGrpSpPr/>
          <p:nvPr/>
        </p:nvGrpSpPr>
        <p:grpSpPr>
          <a:xfrm>
            <a:off x="2732384" y="4360168"/>
            <a:ext cx="2048683" cy="153808"/>
            <a:chOff x="3582924" y="2451084"/>
            <a:chExt cx="2145371" cy="138261"/>
          </a:xfrm>
        </p:grpSpPr>
        <p:sp>
          <p:nvSpPr>
            <p:cNvPr id="177" name="TextBox 176">
              <a:extLst>
                <a:ext uri="{FF2B5EF4-FFF2-40B4-BE49-F238E27FC236}">
                  <a16:creationId xmlns:a16="http://schemas.microsoft.com/office/drawing/2014/main" xmlns="" id="{F39F6406-1E90-4809-BD2E-AF33E187640D}"/>
                </a:ext>
              </a:extLst>
            </p:cNvPr>
            <p:cNvSpPr txBox="1"/>
            <p:nvPr/>
          </p:nvSpPr>
          <p:spPr>
            <a:xfrm>
              <a:off x="3582924" y="2451084"/>
              <a:ext cx="860412" cy="138261"/>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Avg Life :</a:t>
              </a:r>
            </a:p>
          </p:txBody>
        </p:sp>
        <p:sp>
          <p:nvSpPr>
            <p:cNvPr id="178" name="TextBox 177">
              <a:extLst>
                <a:ext uri="{FF2B5EF4-FFF2-40B4-BE49-F238E27FC236}">
                  <a16:creationId xmlns:a16="http://schemas.microsoft.com/office/drawing/2014/main" xmlns="" id="{F2ECA010-57AA-403A-A7F3-AEF6FABDE205}"/>
                </a:ext>
              </a:extLst>
            </p:cNvPr>
            <p:cNvSpPr txBox="1"/>
            <p:nvPr/>
          </p:nvSpPr>
          <p:spPr>
            <a:xfrm>
              <a:off x="4405313" y="2451084"/>
              <a:ext cx="1322982" cy="138261"/>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06 </a:t>
              </a:r>
              <a:r>
                <a:rPr kumimoji="0" lang="en-US" sz="1000" b="0" i="0" u="none" strike="noStrike" kern="1200" cap="none" spc="0" normalizeH="0" baseline="0" noProof="0" dirty="0" err="1">
                  <a:ln>
                    <a:noFill/>
                  </a:ln>
                  <a:solidFill>
                    <a:prstClr val="black"/>
                  </a:solidFill>
                  <a:effectLst/>
                  <a:uLnTx/>
                  <a:uFillTx/>
                  <a:latin typeface="Calibri Light" panose="020F0302020204030204"/>
                  <a:ea typeface="+mn-ea"/>
                  <a:cs typeface="+mn-cs"/>
                </a:rPr>
                <a:t>Yrs</a:t>
              </a:r>
              <a:endPar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251" name="Rectangle: Rounded Corners 250">
            <a:extLst>
              <a:ext uri="{FF2B5EF4-FFF2-40B4-BE49-F238E27FC236}">
                <a16:creationId xmlns:a16="http://schemas.microsoft.com/office/drawing/2014/main" xmlns="" id="{AE00D6B1-7B2F-4407-94DA-10E58CFC8960}"/>
              </a:ext>
            </a:extLst>
          </p:cNvPr>
          <p:cNvSpPr/>
          <p:nvPr/>
        </p:nvSpPr>
        <p:spPr>
          <a:xfrm>
            <a:off x="5334611" y="3240454"/>
            <a:ext cx="1554076" cy="307617"/>
          </a:xfrm>
          <a:prstGeom prst="roundRect">
            <a:avLst>
              <a:gd name="adj" fmla="val 50000"/>
            </a:avLst>
          </a:prstGeom>
          <a:gradFill flip="none" rotWithShape="1">
            <a:gsLst>
              <a:gs pos="0">
                <a:srgbClr val="174A90"/>
              </a:gs>
              <a:gs pos="100000">
                <a:srgbClr val="174A90"/>
              </a:gs>
              <a:gs pos="84000">
                <a:srgbClr val="336AA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26" tIns="45696" rIns="91392" bIns="45696" numCol="1" spcCol="0" rtlCol="0" fromWordArt="0" anchor="ctr" anchorCtr="0" forceAA="0" compatLnSpc="1">
            <a:prstTxWarp prst="textNoShape">
              <a:avLst/>
            </a:prstTxWarp>
            <a:noAutofit/>
          </a:body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Light" panose="020F0302020204030204"/>
                <a:ea typeface="+mn-ea"/>
                <a:cs typeface="+mn-cs"/>
              </a:rPr>
              <a:t>Water Dispenser</a:t>
            </a:r>
            <a:endPar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252" name="Group 251">
            <a:extLst>
              <a:ext uri="{FF2B5EF4-FFF2-40B4-BE49-F238E27FC236}">
                <a16:creationId xmlns:a16="http://schemas.microsoft.com/office/drawing/2014/main" xmlns="" id="{212B0B5B-FAB9-487E-972F-CF76FF7C382F}"/>
              </a:ext>
            </a:extLst>
          </p:cNvPr>
          <p:cNvGrpSpPr/>
          <p:nvPr/>
        </p:nvGrpSpPr>
        <p:grpSpPr>
          <a:xfrm>
            <a:off x="5091029" y="4024789"/>
            <a:ext cx="2048683" cy="153808"/>
            <a:chOff x="3582924" y="2451084"/>
            <a:chExt cx="2145371" cy="102611"/>
          </a:xfrm>
        </p:grpSpPr>
        <p:sp>
          <p:nvSpPr>
            <p:cNvPr id="265" name="TextBox 264">
              <a:extLst>
                <a:ext uri="{FF2B5EF4-FFF2-40B4-BE49-F238E27FC236}">
                  <a16:creationId xmlns:a16="http://schemas.microsoft.com/office/drawing/2014/main" xmlns="" id="{F14758EB-3425-4222-90FC-33CBB330721D}"/>
                </a:ext>
              </a:extLst>
            </p:cNvPr>
            <p:cNvSpPr txBox="1"/>
            <p:nvPr/>
          </p:nvSpPr>
          <p:spPr>
            <a:xfrm>
              <a:off x="3582924" y="2451084"/>
              <a:ext cx="860412" cy="102611"/>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Penetration :</a:t>
              </a:r>
            </a:p>
          </p:txBody>
        </p:sp>
        <p:sp>
          <p:nvSpPr>
            <p:cNvPr id="266" name="TextBox 265">
              <a:extLst>
                <a:ext uri="{FF2B5EF4-FFF2-40B4-BE49-F238E27FC236}">
                  <a16:creationId xmlns:a16="http://schemas.microsoft.com/office/drawing/2014/main" xmlns="" id="{B2E6F9B7-984D-4E5D-8E5C-CD3AA9378D98}"/>
                </a:ext>
              </a:extLst>
            </p:cNvPr>
            <p:cNvSpPr txBox="1"/>
            <p:nvPr/>
          </p:nvSpPr>
          <p:spPr>
            <a:xfrm>
              <a:off x="4405313" y="2451084"/>
              <a:ext cx="1322982" cy="102611"/>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5%</a:t>
              </a:r>
            </a:p>
          </p:txBody>
        </p:sp>
      </p:grpSp>
      <p:cxnSp>
        <p:nvCxnSpPr>
          <p:cNvPr id="253" name="Straight Connector 252">
            <a:extLst>
              <a:ext uri="{FF2B5EF4-FFF2-40B4-BE49-F238E27FC236}">
                <a16:creationId xmlns:a16="http://schemas.microsoft.com/office/drawing/2014/main" xmlns="" id="{701D0FB3-232F-4D64-8962-C98D4FEB892B}"/>
              </a:ext>
            </a:extLst>
          </p:cNvPr>
          <p:cNvCxnSpPr>
            <a:cxnSpLocks/>
          </p:cNvCxnSpPr>
          <p:nvPr/>
        </p:nvCxnSpPr>
        <p:spPr>
          <a:xfrm>
            <a:off x="4940015" y="3950966"/>
            <a:ext cx="223739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54" name="Group 253">
            <a:extLst>
              <a:ext uri="{FF2B5EF4-FFF2-40B4-BE49-F238E27FC236}">
                <a16:creationId xmlns:a16="http://schemas.microsoft.com/office/drawing/2014/main" xmlns="" id="{EEEF9DF3-6F19-4D2A-AD0E-F1E75BC63545}"/>
              </a:ext>
            </a:extLst>
          </p:cNvPr>
          <p:cNvGrpSpPr/>
          <p:nvPr/>
        </p:nvGrpSpPr>
        <p:grpSpPr>
          <a:xfrm>
            <a:off x="5083170" y="3721937"/>
            <a:ext cx="2056543" cy="307777"/>
            <a:chOff x="3582924" y="2451084"/>
            <a:chExt cx="2145371" cy="235551"/>
          </a:xfrm>
        </p:grpSpPr>
        <p:sp>
          <p:nvSpPr>
            <p:cNvPr id="263" name="TextBox 262">
              <a:extLst>
                <a:ext uri="{FF2B5EF4-FFF2-40B4-BE49-F238E27FC236}">
                  <a16:creationId xmlns:a16="http://schemas.microsoft.com/office/drawing/2014/main" xmlns="" id="{79132752-7B28-48D6-BB52-5B5F54AF7983}"/>
                </a:ext>
              </a:extLst>
            </p:cNvPr>
            <p:cNvSpPr txBox="1"/>
            <p:nvPr/>
          </p:nvSpPr>
          <p:spPr>
            <a:xfrm>
              <a:off x="3582924" y="2451084"/>
              <a:ext cx="860412" cy="235551"/>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Volume Size :</a:t>
              </a:r>
            </a:p>
          </p:txBody>
        </p:sp>
        <p:sp>
          <p:nvSpPr>
            <p:cNvPr id="264" name="TextBox 263">
              <a:extLst>
                <a:ext uri="{FF2B5EF4-FFF2-40B4-BE49-F238E27FC236}">
                  <a16:creationId xmlns:a16="http://schemas.microsoft.com/office/drawing/2014/main" xmlns="" id="{CA9C8AAB-BCAC-48C2-92F6-7E949CE5B004}"/>
                </a:ext>
              </a:extLst>
            </p:cNvPr>
            <p:cNvSpPr txBox="1"/>
            <p:nvPr/>
          </p:nvSpPr>
          <p:spPr>
            <a:xfrm>
              <a:off x="4405313" y="2451084"/>
              <a:ext cx="1322982" cy="117714"/>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0.2 Million Units / </a:t>
              </a:r>
              <a:r>
                <a:rPr kumimoji="0" lang="en-US" sz="1000" b="0" i="0" u="none" strike="noStrike" kern="1200" cap="none" spc="0" normalizeH="0" baseline="0" noProof="0" dirty="0" err="1">
                  <a:ln>
                    <a:noFill/>
                  </a:ln>
                  <a:solidFill>
                    <a:prstClr val="black"/>
                  </a:solidFill>
                  <a:effectLst/>
                  <a:uLnTx/>
                  <a:uFillTx/>
                  <a:latin typeface="Calibri Light" panose="020F0302020204030204"/>
                  <a:ea typeface="+mn-ea"/>
                  <a:cs typeface="+mn-cs"/>
                </a:rPr>
                <a:t>Yr</a:t>
              </a:r>
              <a:endPar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cxnSp>
        <p:nvCxnSpPr>
          <p:cNvPr id="255" name="Straight Connector 254">
            <a:extLst>
              <a:ext uri="{FF2B5EF4-FFF2-40B4-BE49-F238E27FC236}">
                <a16:creationId xmlns:a16="http://schemas.microsoft.com/office/drawing/2014/main" xmlns="" id="{612C1857-BCCD-4ECB-848C-DD9FCCB43F4A}"/>
              </a:ext>
            </a:extLst>
          </p:cNvPr>
          <p:cNvCxnSpPr>
            <a:cxnSpLocks/>
          </p:cNvCxnSpPr>
          <p:nvPr/>
        </p:nvCxnSpPr>
        <p:spPr>
          <a:xfrm>
            <a:off x="4928722" y="4271492"/>
            <a:ext cx="2263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xmlns="" id="{387EF24E-8E7E-4DF7-BEC7-E43DCEDBC14F}"/>
              </a:ext>
            </a:extLst>
          </p:cNvPr>
          <p:cNvCxnSpPr>
            <a:cxnSpLocks/>
          </p:cNvCxnSpPr>
          <p:nvPr/>
        </p:nvCxnSpPr>
        <p:spPr>
          <a:xfrm>
            <a:off x="4942574" y="4594595"/>
            <a:ext cx="2263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58" name="Group 257">
            <a:extLst>
              <a:ext uri="{FF2B5EF4-FFF2-40B4-BE49-F238E27FC236}">
                <a16:creationId xmlns:a16="http://schemas.microsoft.com/office/drawing/2014/main" xmlns="" id="{C653E1AF-00CD-4DC0-812A-024101559295}"/>
              </a:ext>
            </a:extLst>
          </p:cNvPr>
          <p:cNvGrpSpPr/>
          <p:nvPr/>
        </p:nvGrpSpPr>
        <p:grpSpPr>
          <a:xfrm>
            <a:off x="5083170" y="4360997"/>
            <a:ext cx="2048683" cy="153808"/>
            <a:chOff x="3582924" y="2451084"/>
            <a:chExt cx="2145371" cy="138261"/>
          </a:xfrm>
        </p:grpSpPr>
        <p:sp>
          <p:nvSpPr>
            <p:cNvPr id="259" name="TextBox 258">
              <a:extLst>
                <a:ext uri="{FF2B5EF4-FFF2-40B4-BE49-F238E27FC236}">
                  <a16:creationId xmlns:a16="http://schemas.microsoft.com/office/drawing/2014/main" xmlns="" id="{69C3B2C0-C3A4-40FF-9A45-423D12526ECA}"/>
                </a:ext>
              </a:extLst>
            </p:cNvPr>
            <p:cNvSpPr txBox="1"/>
            <p:nvPr/>
          </p:nvSpPr>
          <p:spPr>
            <a:xfrm>
              <a:off x="3582924" y="2451084"/>
              <a:ext cx="860412" cy="138261"/>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Avg Life :</a:t>
              </a:r>
            </a:p>
          </p:txBody>
        </p:sp>
        <p:sp>
          <p:nvSpPr>
            <p:cNvPr id="260" name="TextBox 259">
              <a:extLst>
                <a:ext uri="{FF2B5EF4-FFF2-40B4-BE49-F238E27FC236}">
                  <a16:creationId xmlns:a16="http://schemas.microsoft.com/office/drawing/2014/main" xmlns="" id="{C83A8238-A24F-4B0D-940D-2340A0978AE5}"/>
                </a:ext>
              </a:extLst>
            </p:cNvPr>
            <p:cNvSpPr txBox="1"/>
            <p:nvPr/>
          </p:nvSpPr>
          <p:spPr>
            <a:xfrm>
              <a:off x="4405313" y="2451084"/>
              <a:ext cx="1322982" cy="138261"/>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08 </a:t>
              </a:r>
              <a:r>
                <a:rPr kumimoji="0" lang="en-US" sz="1000" b="0" i="0" u="none" strike="noStrike" kern="1200" cap="none" spc="0" normalizeH="0" baseline="0" noProof="0" dirty="0" err="1">
                  <a:ln>
                    <a:noFill/>
                  </a:ln>
                  <a:solidFill>
                    <a:prstClr val="black"/>
                  </a:solidFill>
                  <a:effectLst/>
                  <a:uLnTx/>
                  <a:uFillTx/>
                  <a:latin typeface="Calibri Light" panose="020F0302020204030204"/>
                  <a:ea typeface="+mn-ea"/>
                  <a:cs typeface="+mn-cs"/>
                </a:rPr>
                <a:t>Yrs</a:t>
              </a:r>
              <a:endPar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268" name="Rectangle: Rounded Corners 267">
            <a:extLst>
              <a:ext uri="{FF2B5EF4-FFF2-40B4-BE49-F238E27FC236}">
                <a16:creationId xmlns:a16="http://schemas.microsoft.com/office/drawing/2014/main" xmlns="" id="{69482A27-4DCC-431E-89D8-B107B20A1C21}"/>
              </a:ext>
            </a:extLst>
          </p:cNvPr>
          <p:cNvSpPr/>
          <p:nvPr/>
        </p:nvSpPr>
        <p:spPr>
          <a:xfrm>
            <a:off x="10061162" y="3214625"/>
            <a:ext cx="1462659" cy="307617"/>
          </a:xfrm>
          <a:prstGeom prst="roundRect">
            <a:avLst>
              <a:gd name="adj" fmla="val 50000"/>
            </a:avLst>
          </a:prstGeom>
          <a:gradFill flip="none" rotWithShape="1">
            <a:gsLst>
              <a:gs pos="0">
                <a:srgbClr val="174A90"/>
              </a:gs>
              <a:gs pos="100000">
                <a:srgbClr val="174A90"/>
              </a:gs>
              <a:gs pos="84000">
                <a:srgbClr val="336AA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26" tIns="45696" rIns="91392" bIns="45696" numCol="1" spcCol="0" rtlCol="0" fromWordArt="0" anchor="ctr" anchorCtr="0" forceAA="0" compatLnSpc="1">
            <a:prstTxWarp prst="textNoShape">
              <a:avLst/>
            </a:prstTxWarp>
            <a:noAutofit/>
          </a:body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Light" panose="020F0302020204030204"/>
                <a:ea typeface="+mn-ea"/>
                <a:cs typeface="+mn-cs"/>
              </a:rPr>
              <a:t>LED</a:t>
            </a:r>
            <a:endPar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269" name="Group 268">
            <a:extLst>
              <a:ext uri="{FF2B5EF4-FFF2-40B4-BE49-F238E27FC236}">
                <a16:creationId xmlns:a16="http://schemas.microsoft.com/office/drawing/2014/main" xmlns="" id="{5B436CBB-0CA3-4857-9310-BEB8028A6CB8}"/>
              </a:ext>
            </a:extLst>
          </p:cNvPr>
          <p:cNvGrpSpPr/>
          <p:nvPr/>
        </p:nvGrpSpPr>
        <p:grpSpPr>
          <a:xfrm>
            <a:off x="9757987" y="4023961"/>
            <a:ext cx="2048683" cy="153808"/>
            <a:chOff x="3582924" y="2451084"/>
            <a:chExt cx="2145371" cy="102611"/>
          </a:xfrm>
        </p:grpSpPr>
        <p:sp>
          <p:nvSpPr>
            <p:cNvPr id="282" name="TextBox 281">
              <a:extLst>
                <a:ext uri="{FF2B5EF4-FFF2-40B4-BE49-F238E27FC236}">
                  <a16:creationId xmlns:a16="http://schemas.microsoft.com/office/drawing/2014/main" xmlns="" id="{AC163558-6C6A-4635-A5C1-0F874D18E612}"/>
                </a:ext>
              </a:extLst>
            </p:cNvPr>
            <p:cNvSpPr txBox="1"/>
            <p:nvPr/>
          </p:nvSpPr>
          <p:spPr>
            <a:xfrm>
              <a:off x="3582924" y="2451084"/>
              <a:ext cx="860412" cy="102611"/>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Penetration :</a:t>
              </a:r>
            </a:p>
          </p:txBody>
        </p:sp>
        <p:sp>
          <p:nvSpPr>
            <p:cNvPr id="283" name="TextBox 282">
              <a:extLst>
                <a:ext uri="{FF2B5EF4-FFF2-40B4-BE49-F238E27FC236}">
                  <a16:creationId xmlns:a16="http://schemas.microsoft.com/office/drawing/2014/main" xmlns="" id="{A85CC6D3-284D-4A84-8632-5B6471D3765F}"/>
                </a:ext>
              </a:extLst>
            </p:cNvPr>
            <p:cNvSpPr txBox="1"/>
            <p:nvPr/>
          </p:nvSpPr>
          <p:spPr>
            <a:xfrm>
              <a:off x="4405313" y="2451084"/>
              <a:ext cx="1322982" cy="102611"/>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73%</a:t>
              </a:r>
            </a:p>
          </p:txBody>
        </p:sp>
      </p:grpSp>
      <p:cxnSp>
        <p:nvCxnSpPr>
          <p:cNvPr id="270" name="Straight Connector 269">
            <a:extLst>
              <a:ext uri="{FF2B5EF4-FFF2-40B4-BE49-F238E27FC236}">
                <a16:creationId xmlns:a16="http://schemas.microsoft.com/office/drawing/2014/main" xmlns="" id="{113A20EC-0CB0-485D-B9F3-37768F22DC8A}"/>
              </a:ext>
            </a:extLst>
          </p:cNvPr>
          <p:cNvCxnSpPr>
            <a:cxnSpLocks/>
          </p:cNvCxnSpPr>
          <p:nvPr/>
        </p:nvCxnSpPr>
        <p:spPr>
          <a:xfrm>
            <a:off x="9606973" y="3950137"/>
            <a:ext cx="223739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71" name="Group 270">
            <a:extLst>
              <a:ext uri="{FF2B5EF4-FFF2-40B4-BE49-F238E27FC236}">
                <a16:creationId xmlns:a16="http://schemas.microsoft.com/office/drawing/2014/main" xmlns="" id="{E8CDA5CC-A957-4024-A629-E7E510491E55}"/>
              </a:ext>
            </a:extLst>
          </p:cNvPr>
          <p:cNvGrpSpPr/>
          <p:nvPr/>
        </p:nvGrpSpPr>
        <p:grpSpPr>
          <a:xfrm>
            <a:off x="9750128" y="3721109"/>
            <a:ext cx="2056543" cy="307777"/>
            <a:chOff x="3582924" y="2451084"/>
            <a:chExt cx="2145371" cy="235551"/>
          </a:xfrm>
        </p:grpSpPr>
        <p:sp>
          <p:nvSpPr>
            <p:cNvPr id="280" name="TextBox 279">
              <a:extLst>
                <a:ext uri="{FF2B5EF4-FFF2-40B4-BE49-F238E27FC236}">
                  <a16:creationId xmlns:a16="http://schemas.microsoft.com/office/drawing/2014/main" xmlns="" id="{BAE36A69-6E83-4746-B219-C2ED60DA629A}"/>
                </a:ext>
              </a:extLst>
            </p:cNvPr>
            <p:cNvSpPr txBox="1"/>
            <p:nvPr/>
          </p:nvSpPr>
          <p:spPr>
            <a:xfrm>
              <a:off x="3582924" y="2451084"/>
              <a:ext cx="860412" cy="235551"/>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Volume Size :</a:t>
              </a:r>
            </a:p>
          </p:txBody>
        </p:sp>
        <p:sp>
          <p:nvSpPr>
            <p:cNvPr id="281" name="TextBox 280">
              <a:extLst>
                <a:ext uri="{FF2B5EF4-FFF2-40B4-BE49-F238E27FC236}">
                  <a16:creationId xmlns:a16="http://schemas.microsoft.com/office/drawing/2014/main" xmlns="" id="{6B6A4F42-E50A-49F9-94D8-3F058FB5FB1D}"/>
                </a:ext>
              </a:extLst>
            </p:cNvPr>
            <p:cNvSpPr txBox="1"/>
            <p:nvPr/>
          </p:nvSpPr>
          <p:spPr>
            <a:xfrm>
              <a:off x="4405313" y="2451084"/>
              <a:ext cx="1322982" cy="117714"/>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0.9 Million Units / </a:t>
              </a:r>
              <a:r>
                <a:rPr kumimoji="0" lang="en-US" sz="1000" b="0" i="0" u="none" strike="noStrike" kern="1200" cap="none" spc="0" normalizeH="0" baseline="0" noProof="0" dirty="0" err="1">
                  <a:ln>
                    <a:noFill/>
                  </a:ln>
                  <a:solidFill>
                    <a:prstClr val="black"/>
                  </a:solidFill>
                  <a:effectLst/>
                  <a:uLnTx/>
                  <a:uFillTx/>
                  <a:latin typeface="Calibri Light" panose="020F0302020204030204"/>
                  <a:ea typeface="+mn-ea"/>
                  <a:cs typeface="+mn-cs"/>
                </a:rPr>
                <a:t>Yr</a:t>
              </a:r>
              <a:endPar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cxnSp>
        <p:nvCxnSpPr>
          <p:cNvPr id="272" name="Straight Connector 271">
            <a:extLst>
              <a:ext uri="{FF2B5EF4-FFF2-40B4-BE49-F238E27FC236}">
                <a16:creationId xmlns:a16="http://schemas.microsoft.com/office/drawing/2014/main" xmlns="" id="{CE0CA47C-38F3-48B6-B676-13ED29BFE0AB}"/>
              </a:ext>
            </a:extLst>
          </p:cNvPr>
          <p:cNvCxnSpPr>
            <a:cxnSpLocks/>
          </p:cNvCxnSpPr>
          <p:nvPr/>
        </p:nvCxnSpPr>
        <p:spPr>
          <a:xfrm>
            <a:off x="9595680" y="4270663"/>
            <a:ext cx="2263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xmlns="" id="{1128C385-7EE0-43B5-A5A4-54877D35899A}"/>
              </a:ext>
            </a:extLst>
          </p:cNvPr>
          <p:cNvCxnSpPr>
            <a:cxnSpLocks/>
          </p:cNvCxnSpPr>
          <p:nvPr/>
        </p:nvCxnSpPr>
        <p:spPr>
          <a:xfrm>
            <a:off x="9609532" y="4593767"/>
            <a:ext cx="2263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75" name="Group 274">
            <a:extLst>
              <a:ext uri="{FF2B5EF4-FFF2-40B4-BE49-F238E27FC236}">
                <a16:creationId xmlns:a16="http://schemas.microsoft.com/office/drawing/2014/main" xmlns="" id="{3CFDF304-9A8B-4E25-BBF3-26C46DDB818A}"/>
              </a:ext>
            </a:extLst>
          </p:cNvPr>
          <p:cNvGrpSpPr/>
          <p:nvPr/>
        </p:nvGrpSpPr>
        <p:grpSpPr>
          <a:xfrm>
            <a:off x="9750128" y="4360168"/>
            <a:ext cx="2048683" cy="153808"/>
            <a:chOff x="3582924" y="2451084"/>
            <a:chExt cx="2145371" cy="138261"/>
          </a:xfrm>
        </p:grpSpPr>
        <p:sp>
          <p:nvSpPr>
            <p:cNvPr id="276" name="TextBox 275">
              <a:extLst>
                <a:ext uri="{FF2B5EF4-FFF2-40B4-BE49-F238E27FC236}">
                  <a16:creationId xmlns:a16="http://schemas.microsoft.com/office/drawing/2014/main" xmlns="" id="{E912B838-C13B-436E-901D-835D2FA32748}"/>
                </a:ext>
              </a:extLst>
            </p:cNvPr>
            <p:cNvSpPr txBox="1"/>
            <p:nvPr/>
          </p:nvSpPr>
          <p:spPr>
            <a:xfrm>
              <a:off x="3582924" y="2451084"/>
              <a:ext cx="860412" cy="138261"/>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Avg Life :</a:t>
              </a:r>
            </a:p>
          </p:txBody>
        </p:sp>
        <p:sp>
          <p:nvSpPr>
            <p:cNvPr id="277" name="TextBox 276">
              <a:extLst>
                <a:ext uri="{FF2B5EF4-FFF2-40B4-BE49-F238E27FC236}">
                  <a16:creationId xmlns:a16="http://schemas.microsoft.com/office/drawing/2014/main" xmlns="" id="{2CD18115-7B9B-4D4E-838E-2346F9BAD1E4}"/>
                </a:ext>
              </a:extLst>
            </p:cNvPr>
            <p:cNvSpPr txBox="1"/>
            <p:nvPr/>
          </p:nvSpPr>
          <p:spPr>
            <a:xfrm>
              <a:off x="4405313" y="2451084"/>
              <a:ext cx="1322982" cy="138261"/>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04 </a:t>
              </a:r>
              <a:r>
                <a:rPr kumimoji="0" lang="en-US" sz="1000" b="0" i="0" u="none" strike="noStrike" kern="1200" cap="none" spc="0" normalizeH="0" baseline="0" noProof="0" dirty="0" err="1">
                  <a:ln>
                    <a:noFill/>
                  </a:ln>
                  <a:solidFill>
                    <a:prstClr val="black"/>
                  </a:solidFill>
                  <a:effectLst/>
                  <a:uLnTx/>
                  <a:uFillTx/>
                  <a:latin typeface="Calibri Light" panose="020F0302020204030204"/>
                  <a:ea typeface="+mn-ea"/>
                  <a:cs typeface="+mn-cs"/>
                </a:rPr>
                <a:t>Yrs</a:t>
              </a:r>
              <a:endPar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284" name="Rectangle: Rounded Corners 283">
            <a:extLst>
              <a:ext uri="{FF2B5EF4-FFF2-40B4-BE49-F238E27FC236}">
                <a16:creationId xmlns:a16="http://schemas.microsoft.com/office/drawing/2014/main" xmlns="" id="{1ED01A15-EB51-4310-B919-8C75E7A32E14}"/>
              </a:ext>
            </a:extLst>
          </p:cNvPr>
          <p:cNvSpPr/>
          <p:nvPr/>
        </p:nvSpPr>
        <p:spPr>
          <a:xfrm>
            <a:off x="301058" y="2016366"/>
            <a:ext cx="1096228" cy="325509"/>
          </a:xfrm>
          <a:prstGeom prst="roundRect">
            <a:avLst>
              <a:gd name="adj" fmla="val 50000"/>
            </a:avLst>
          </a:prstGeom>
          <a:gradFill flip="none" rotWithShape="1">
            <a:gsLst>
              <a:gs pos="0">
                <a:srgbClr val="174A90"/>
              </a:gs>
              <a:gs pos="100000">
                <a:srgbClr val="174A90"/>
              </a:gs>
              <a:gs pos="84000">
                <a:srgbClr val="336AA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26" tIns="45696" rIns="91392" bIns="45696" numCol="1" spcCol="0" rtlCol="0" fromWordArt="0" anchor="ctr" anchorCtr="0" forceAA="0" compatLnSpc="1">
            <a:prstTxWarp prst="textNoShape">
              <a:avLst/>
            </a:prstTxWarp>
            <a:noAutofit/>
          </a:bodyPr>
          <a:lstStyle/>
          <a:p>
            <a:pPr marL="0" marR="0" lvl="0" indent="0" algn="ctr" defTabSz="1088122"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Light" panose="020F0302020204030204"/>
                <a:ea typeface="+mn-ea"/>
                <a:cs typeface="+mn-cs"/>
              </a:rPr>
              <a:t>PEL Share 20%</a:t>
            </a:r>
            <a:endParaRPr kumimoji="0" lang="en-US" sz="11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85" name="Rectangle: Rounded Corners 284">
            <a:extLst>
              <a:ext uri="{FF2B5EF4-FFF2-40B4-BE49-F238E27FC236}">
                <a16:creationId xmlns:a16="http://schemas.microsoft.com/office/drawing/2014/main" xmlns="" id="{D4B4B409-02AE-4880-AD99-708AF8B28355}"/>
              </a:ext>
            </a:extLst>
          </p:cNvPr>
          <p:cNvSpPr/>
          <p:nvPr/>
        </p:nvSpPr>
        <p:spPr>
          <a:xfrm>
            <a:off x="2595991" y="2012461"/>
            <a:ext cx="1096994" cy="309969"/>
          </a:xfrm>
          <a:prstGeom prst="roundRect">
            <a:avLst>
              <a:gd name="adj" fmla="val 50000"/>
            </a:avLst>
          </a:prstGeom>
          <a:gradFill flip="none" rotWithShape="1">
            <a:gsLst>
              <a:gs pos="0">
                <a:srgbClr val="174A90"/>
              </a:gs>
              <a:gs pos="100000">
                <a:srgbClr val="174A90"/>
              </a:gs>
              <a:gs pos="84000">
                <a:srgbClr val="336AA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26" tIns="45696" rIns="91392" bIns="45696" numCol="1" spcCol="0" rtlCol="0" fromWordArt="0" anchor="ctr" anchorCtr="0" forceAA="0" compatLnSpc="1">
            <a:prstTxWarp prst="textNoShape">
              <a:avLst/>
            </a:prstTxWarp>
            <a:noAutofit/>
          </a:bodyPr>
          <a:lstStyle/>
          <a:p>
            <a:pPr marL="0" marR="0" lvl="0" indent="0" algn="ctr" defTabSz="1088122"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Light" panose="020F0302020204030204"/>
                <a:ea typeface="+mn-ea"/>
                <a:cs typeface="+mn-cs"/>
              </a:rPr>
              <a:t>PEL Share  08%</a:t>
            </a:r>
            <a:endParaRPr kumimoji="0" lang="en-US" sz="11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87" name="Rectangle: Rounded Corners 286">
            <a:extLst>
              <a:ext uri="{FF2B5EF4-FFF2-40B4-BE49-F238E27FC236}">
                <a16:creationId xmlns:a16="http://schemas.microsoft.com/office/drawing/2014/main" xmlns="" id="{60AA20A0-4445-4DD6-82E7-2B6408450F01}"/>
              </a:ext>
            </a:extLst>
          </p:cNvPr>
          <p:cNvSpPr/>
          <p:nvPr/>
        </p:nvSpPr>
        <p:spPr>
          <a:xfrm>
            <a:off x="4923306" y="1993189"/>
            <a:ext cx="1096994" cy="309969"/>
          </a:xfrm>
          <a:prstGeom prst="roundRect">
            <a:avLst>
              <a:gd name="adj" fmla="val 50000"/>
            </a:avLst>
          </a:prstGeom>
          <a:gradFill flip="none" rotWithShape="1">
            <a:gsLst>
              <a:gs pos="0">
                <a:srgbClr val="174A90"/>
              </a:gs>
              <a:gs pos="100000">
                <a:srgbClr val="174A90"/>
              </a:gs>
              <a:gs pos="84000">
                <a:srgbClr val="336AA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26" tIns="45696" rIns="91392" bIns="45696" numCol="1" spcCol="0" rtlCol="0" fromWordArt="0" anchor="ctr" anchorCtr="0" forceAA="0" compatLnSpc="1">
            <a:prstTxWarp prst="textNoShape">
              <a:avLst/>
            </a:prstTxWarp>
            <a:noAutofit/>
          </a:bodyPr>
          <a:lstStyle/>
          <a:p>
            <a:pPr marL="0" marR="0" lvl="0" indent="0" algn="ctr" defTabSz="1088122"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Light" panose="020F0302020204030204"/>
                <a:ea typeface="+mn-ea"/>
                <a:cs typeface="+mn-cs"/>
              </a:rPr>
              <a:t>PEL Share 33%</a:t>
            </a:r>
            <a:endParaRPr kumimoji="0" lang="en-US" sz="11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88" name="Rectangle: Rounded Corners 287">
            <a:extLst>
              <a:ext uri="{FF2B5EF4-FFF2-40B4-BE49-F238E27FC236}">
                <a16:creationId xmlns:a16="http://schemas.microsoft.com/office/drawing/2014/main" xmlns="" id="{139D9266-1CF3-42FB-ACF9-F2033B0E6C74}"/>
              </a:ext>
            </a:extLst>
          </p:cNvPr>
          <p:cNvSpPr/>
          <p:nvPr/>
        </p:nvSpPr>
        <p:spPr>
          <a:xfrm>
            <a:off x="9543919" y="1937239"/>
            <a:ext cx="1096994" cy="309969"/>
          </a:xfrm>
          <a:prstGeom prst="roundRect">
            <a:avLst>
              <a:gd name="adj" fmla="val 50000"/>
            </a:avLst>
          </a:prstGeom>
          <a:gradFill flip="none" rotWithShape="1">
            <a:gsLst>
              <a:gs pos="0">
                <a:srgbClr val="174A90"/>
              </a:gs>
              <a:gs pos="100000">
                <a:srgbClr val="174A90"/>
              </a:gs>
              <a:gs pos="84000">
                <a:srgbClr val="336AA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26" tIns="45696" rIns="91392" bIns="45696" numCol="1" spcCol="0" rtlCol="0" fromWordArt="0" anchor="ctr" anchorCtr="0" forceAA="0" compatLnSpc="1">
            <a:prstTxWarp prst="textNoShape">
              <a:avLst/>
            </a:prstTxWarp>
            <a:noAutofit/>
          </a:bodyPr>
          <a:lstStyle/>
          <a:p>
            <a:pPr marL="0" marR="0" lvl="0" indent="0" algn="ctr" defTabSz="1088122"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Light" panose="020F0302020204030204"/>
                <a:ea typeface="+mn-ea"/>
                <a:cs typeface="+mn-cs"/>
              </a:rPr>
              <a:t>PEL Share 03%</a:t>
            </a:r>
            <a:endParaRPr kumimoji="0" lang="en-US" sz="11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91" name="Notes" descr="AQAAAAAQAGsSHAVLmaVClsDdYX2+lgweVNuE/wUlG+XUu/tIM6+feHFN2qHXyWETJOvW82rHOwSkzxwFGszpP5i7/Os7351SDCrXBqs8n6MZHuR504l3E0VbyVa3RrP7QdALTGWDJCqyLThCuJBdD6d6kZTB6zdoD7A013UCk7vjTwHI51fBp4O6ASznk0qOdx9m/7G4T4tJY5qWoVHkBYLdvO7DbrSEgnApb7ANgg9exMkQ7FrpIG82wo9DNpFU7fbx307PnQ==">
            <a:extLst>
              <a:ext uri="{FF2B5EF4-FFF2-40B4-BE49-F238E27FC236}">
                <a16:creationId xmlns:a16="http://schemas.microsoft.com/office/drawing/2014/main" xmlns="" id="{FA46A9AF-D6B4-423F-B62B-72084FB1E9D0}"/>
              </a:ext>
            </a:extLst>
          </p:cNvPr>
          <p:cNvSpPr txBox="1"/>
          <p:nvPr/>
        </p:nvSpPr>
        <p:spPr bwMode="gray">
          <a:xfrm>
            <a:off x="112738" y="6603079"/>
            <a:ext cx="7016509" cy="215444"/>
          </a:xfrm>
          <a:prstGeom prst="rect">
            <a:avLst/>
          </a:prstGeom>
          <a:noFill/>
        </p:spPr>
        <p:txBody>
          <a:bodyPr vert="horz" wrap="square" lIns="0" tIns="0" rIns="0" bIns="0" rtlCol="0">
            <a:spAutoFit/>
          </a:bodyPr>
          <a:lstStyle/>
          <a:p>
            <a:pPr marL="342797" marR="0" lvl="0" indent="-342797" algn="l" defTabSz="914126" rtl="0" eaLnBrk="1" fontAlgn="auto" latinLnBrk="0" hangingPunct="1">
              <a:lnSpc>
                <a:spcPct val="100000"/>
              </a:lnSpc>
              <a:spcBef>
                <a:spcPts val="0"/>
              </a:spcBef>
              <a:spcAft>
                <a:spcPts val="0"/>
              </a:spcAft>
              <a:buClrTx/>
              <a:buSzTx/>
              <a:buFontTx/>
              <a:buNone/>
              <a:tabLst>
                <a:tab pos="358667" algn="l"/>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Arial"/>
              </a:rPr>
              <a:t>Source: IPSOS Consumer Book Pakistan 2021, Market Price , Consumer U&amp;A</a:t>
            </a:r>
          </a:p>
          <a:p>
            <a:pPr marL="342797" marR="0" lvl="0" indent="-342797" algn="l" defTabSz="914126" rtl="0" eaLnBrk="1" fontAlgn="auto" latinLnBrk="0" hangingPunct="1">
              <a:lnSpc>
                <a:spcPct val="100000"/>
              </a:lnSpc>
              <a:spcBef>
                <a:spcPts val="0"/>
              </a:spcBef>
              <a:spcAft>
                <a:spcPts val="0"/>
              </a:spcAft>
              <a:buClrTx/>
              <a:buSzTx/>
              <a:buFontTx/>
              <a:buNone/>
              <a:tabLst>
                <a:tab pos="358667" algn="l"/>
              </a:tabLst>
              <a:defRPr/>
            </a:pPr>
            <a:r>
              <a:rPr kumimoji="0" lang="en-US" sz="700" b="1" i="0" u="none" strike="noStrike" kern="1200" cap="none" spc="0" normalizeH="0" baseline="0" noProof="0" dirty="0">
                <a:ln>
                  <a:noFill/>
                </a:ln>
                <a:solidFill>
                  <a:prstClr val="black"/>
                </a:solidFill>
                <a:effectLst/>
                <a:uLnTx/>
                <a:uFillTx/>
                <a:latin typeface="Calibri" panose="020F0502020204030204"/>
                <a:ea typeface="+mn-ea"/>
                <a:cs typeface="Arial"/>
              </a:rPr>
              <a:t>Avg Px are NSV and MKT Size in PKR Billion</a:t>
            </a:r>
          </a:p>
        </p:txBody>
      </p:sp>
      <p:cxnSp>
        <p:nvCxnSpPr>
          <p:cNvPr id="125" name="Straight Connector 124">
            <a:extLst>
              <a:ext uri="{FF2B5EF4-FFF2-40B4-BE49-F238E27FC236}">
                <a16:creationId xmlns:a16="http://schemas.microsoft.com/office/drawing/2014/main" xmlns="" id="{10923A2A-DAFE-42CA-9A0C-A1C9AA264165}"/>
              </a:ext>
            </a:extLst>
          </p:cNvPr>
          <p:cNvCxnSpPr>
            <a:cxnSpLocks/>
          </p:cNvCxnSpPr>
          <p:nvPr/>
        </p:nvCxnSpPr>
        <p:spPr>
          <a:xfrm flipV="1">
            <a:off x="9574046" y="3978818"/>
            <a:ext cx="0" cy="17249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6" name="Picture 125">
            <a:extLst>
              <a:ext uri="{FF2B5EF4-FFF2-40B4-BE49-F238E27FC236}">
                <a16:creationId xmlns:a16="http://schemas.microsoft.com/office/drawing/2014/main" xmlns="" id="{BAB97CFE-3DBB-4F5A-A96C-48CE7496C70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33" r="350" b="29388"/>
          <a:stretch/>
        </p:blipFill>
        <p:spPr>
          <a:xfrm>
            <a:off x="7553392" y="2163735"/>
            <a:ext cx="1428914" cy="1076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7" name="Rectangle: Rounded Corners 126">
            <a:extLst>
              <a:ext uri="{FF2B5EF4-FFF2-40B4-BE49-F238E27FC236}">
                <a16:creationId xmlns:a16="http://schemas.microsoft.com/office/drawing/2014/main" xmlns="" id="{6A6CD7EB-11CB-4935-944F-2BC4D2F866B9}"/>
              </a:ext>
            </a:extLst>
          </p:cNvPr>
          <p:cNvSpPr/>
          <p:nvPr/>
        </p:nvSpPr>
        <p:spPr>
          <a:xfrm>
            <a:off x="7712043" y="3210517"/>
            <a:ext cx="1649853" cy="307617"/>
          </a:xfrm>
          <a:prstGeom prst="roundRect">
            <a:avLst>
              <a:gd name="adj" fmla="val 50000"/>
            </a:avLst>
          </a:prstGeom>
          <a:gradFill flip="none" rotWithShape="1">
            <a:gsLst>
              <a:gs pos="0">
                <a:srgbClr val="174A90"/>
              </a:gs>
              <a:gs pos="100000">
                <a:srgbClr val="174A90"/>
              </a:gs>
              <a:gs pos="84000">
                <a:srgbClr val="336AA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26" tIns="45696" rIns="91392" bIns="45696" numCol="1" spcCol="0" rtlCol="0" fromWordArt="0" anchor="ctr" anchorCtr="0" forceAA="0" compatLnSpc="1">
            <a:prstTxWarp prst="textNoShape">
              <a:avLst/>
            </a:prstTxWarp>
            <a:noAutofit/>
          </a:body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Light" panose="020F0302020204030204"/>
                <a:ea typeface="+mn-ea"/>
                <a:cs typeface="+mn-cs"/>
              </a:rPr>
              <a:t>Washing Machine</a:t>
            </a:r>
            <a:endPar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128" name="Group 127">
            <a:extLst>
              <a:ext uri="{FF2B5EF4-FFF2-40B4-BE49-F238E27FC236}">
                <a16:creationId xmlns:a16="http://schemas.microsoft.com/office/drawing/2014/main" xmlns="" id="{F5F6DB23-9157-470F-B3D0-A2F1B2BA7A6D}"/>
              </a:ext>
            </a:extLst>
          </p:cNvPr>
          <p:cNvGrpSpPr/>
          <p:nvPr/>
        </p:nvGrpSpPr>
        <p:grpSpPr>
          <a:xfrm>
            <a:off x="7431423" y="4019853"/>
            <a:ext cx="2048683" cy="153808"/>
            <a:chOff x="3582924" y="2451084"/>
            <a:chExt cx="2145371" cy="102611"/>
          </a:xfrm>
        </p:grpSpPr>
        <p:sp>
          <p:nvSpPr>
            <p:cNvPr id="129" name="TextBox 128">
              <a:extLst>
                <a:ext uri="{FF2B5EF4-FFF2-40B4-BE49-F238E27FC236}">
                  <a16:creationId xmlns:a16="http://schemas.microsoft.com/office/drawing/2014/main" xmlns="" id="{849A0237-79D0-4CFA-A0D3-D03313A7B8F1}"/>
                </a:ext>
              </a:extLst>
            </p:cNvPr>
            <p:cNvSpPr txBox="1"/>
            <p:nvPr/>
          </p:nvSpPr>
          <p:spPr>
            <a:xfrm>
              <a:off x="3582924" y="2451084"/>
              <a:ext cx="860412" cy="102611"/>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Penetration :</a:t>
              </a:r>
            </a:p>
          </p:txBody>
        </p:sp>
        <p:sp>
          <p:nvSpPr>
            <p:cNvPr id="130" name="TextBox 129">
              <a:extLst>
                <a:ext uri="{FF2B5EF4-FFF2-40B4-BE49-F238E27FC236}">
                  <a16:creationId xmlns:a16="http://schemas.microsoft.com/office/drawing/2014/main" xmlns="" id="{51640793-0B87-4979-AFB2-971542182144}"/>
                </a:ext>
              </a:extLst>
            </p:cNvPr>
            <p:cNvSpPr txBox="1"/>
            <p:nvPr/>
          </p:nvSpPr>
          <p:spPr>
            <a:xfrm>
              <a:off x="4405313" y="2451084"/>
              <a:ext cx="1322982" cy="102611"/>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65%</a:t>
              </a:r>
            </a:p>
          </p:txBody>
        </p:sp>
      </p:grpSp>
      <p:cxnSp>
        <p:nvCxnSpPr>
          <p:cNvPr id="131" name="Straight Connector 130">
            <a:extLst>
              <a:ext uri="{FF2B5EF4-FFF2-40B4-BE49-F238E27FC236}">
                <a16:creationId xmlns:a16="http://schemas.microsoft.com/office/drawing/2014/main" xmlns="" id="{F42DACEE-965A-491B-944A-EEDD9C2371B9}"/>
              </a:ext>
            </a:extLst>
          </p:cNvPr>
          <p:cNvCxnSpPr>
            <a:cxnSpLocks/>
          </p:cNvCxnSpPr>
          <p:nvPr/>
        </p:nvCxnSpPr>
        <p:spPr>
          <a:xfrm>
            <a:off x="7280409" y="3946029"/>
            <a:ext cx="223739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32" name="Group 131">
            <a:extLst>
              <a:ext uri="{FF2B5EF4-FFF2-40B4-BE49-F238E27FC236}">
                <a16:creationId xmlns:a16="http://schemas.microsoft.com/office/drawing/2014/main" xmlns="" id="{D7DEFCA8-85E4-4C2B-B3A5-36CC72F171F4}"/>
              </a:ext>
            </a:extLst>
          </p:cNvPr>
          <p:cNvGrpSpPr/>
          <p:nvPr/>
        </p:nvGrpSpPr>
        <p:grpSpPr>
          <a:xfrm>
            <a:off x="7423564" y="3717001"/>
            <a:ext cx="2056543" cy="307777"/>
            <a:chOff x="3582924" y="2451084"/>
            <a:chExt cx="2145371" cy="235551"/>
          </a:xfrm>
        </p:grpSpPr>
        <p:sp>
          <p:nvSpPr>
            <p:cNvPr id="133" name="TextBox 132">
              <a:extLst>
                <a:ext uri="{FF2B5EF4-FFF2-40B4-BE49-F238E27FC236}">
                  <a16:creationId xmlns:a16="http://schemas.microsoft.com/office/drawing/2014/main" xmlns="" id="{D1EF50D9-4DB0-43D4-85E5-DBAA7CEDF674}"/>
                </a:ext>
              </a:extLst>
            </p:cNvPr>
            <p:cNvSpPr txBox="1"/>
            <p:nvPr/>
          </p:nvSpPr>
          <p:spPr>
            <a:xfrm>
              <a:off x="3582924" y="2451084"/>
              <a:ext cx="860412" cy="235551"/>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Volume Size :</a:t>
              </a:r>
            </a:p>
          </p:txBody>
        </p:sp>
        <p:sp>
          <p:nvSpPr>
            <p:cNvPr id="134" name="TextBox 133">
              <a:extLst>
                <a:ext uri="{FF2B5EF4-FFF2-40B4-BE49-F238E27FC236}">
                  <a16:creationId xmlns:a16="http://schemas.microsoft.com/office/drawing/2014/main" xmlns="" id="{FD25B74F-4E96-41F0-B64B-22D51343EE67}"/>
                </a:ext>
              </a:extLst>
            </p:cNvPr>
            <p:cNvSpPr txBox="1"/>
            <p:nvPr/>
          </p:nvSpPr>
          <p:spPr>
            <a:xfrm>
              <a:off x="4405313" y="2451084"/>
              <a:ext cx="1322982" cy="117714"/>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1.9 Million Units / </a:t>
              </a:r>
              <a:r>
                <a:rPr kumimoji="0" lang="en-US" sz="1000" b="0" i="0" u="none" strike="noStrike" kern="1200" cap="none" spc="0" normalizeH="0" baseline="0" noProof="0" dirty="0" err="1">
                  <a:ln>
                    <a:noFill/>
                  </a:ln>
                  <a:solidFill>
                    <a:prstClr val="black"/>
                  </a:solidFill>
                  <a:effectLst/>
                  <a:uLnTx/>
                  <a:uFillTx/>
                  <a:latin typeface="Calibri Light" panose="020F0302020204030204"/>
                  <a:ea typeface="+mn-ea"/>
                  <a:cs typeface="+mn-cs"/>
                </a:rPr>
                <a:t>Yr</a:t>
              </a:r>
              <a:endPar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cxnSp>
        <p:nvCxnSpPr>
          <p:cNvPr id="135" name="Straight Connector 134">
            <a:extLst>
              <a:ext uri="{FF2B5EF4-FFF2-40B4-BE49-F238E27FC236}">
                <a16:creationId xmlns:a16="http://schemas.microsoft.com/office/drawing/2014/main" xmlns="" id="{7D055195-FF23-4D36-8B00-6985EF357803}"/>
              </a:ext>
            </a:extLst>
          </p:cNvPr>
          <p:cNvCxnSpPr>
            <a:cxnSpLocks/>
          </p:cNvCxnSpPr>
          <p:nvPr/>
        </p:nvCxnSpPr>
        <p:spPr>
          <a:xfrm>
            <a:off x="7269116" y="4266555"/>
            <a:ext cx="2263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AB6C67C4-52F9-4380-BC0E-6AD618187180}"/>
              </a:ext>
            </a:extLst>
          </p:cNvPr>
          <p:cNvCxnSpPr>
            <a:cxnSpLocks/>
          </p:cNvCxnSpPr>
          <p:nvPr/>
        </p:nvCxnSpPr>
        <p:spPr>
          <a:xfrm>
            <a:off x="7282968" y="4589659"/>
            <a:ext cx="2263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37" name="Group 136">
            <a:extLst>
              <a:ext uri="{FF2B5EF4-FFF2-40B4-BE49-F238E27FC236}">
                <a16:creationId xmlns:a16="http://schemas.microsoft.com/office/drawing/2014/main" xmlns="" id="{C54F15D1-0A8A-4B78-9374-E93F376AD9BE}"/>
              </a:ext>
            </a:extLst>
          </p:cNvPr>
          <p:cNvGrpSpPr/>
          <p:nvPr/>
        </p:nvGrpSpPr>
        <p:grpSpPr>
          <a:xfrm>
            <a:off x="7423564" y="4356060"/>
            <a:ext cx="2048683" cy="153808"/>
            <a:chOff x="3582924" y="2451084"/>
            <a:chExt cx="2145371" cy="138261"/>
          </a:xfrm>
        </p:grpSpPr>
        <p:sp>
          <p:nvSpPr>
            <p:cNvPr id="138" name="TextBox 137">
              <a:extLst>
                <a:ext uri="{FF2B5EF4-FFF2-40B4-BE49-F238E27FC236}">
                  <a16:creationId xmlns:a16="http://schemas.microsoft.com/office/drawing/2014/main" xmlns="" id="{49FB10BB-E523-4908-B684-114DACEB2B0E}"/>
                </a:ext>
              </a:extLst>
            </p:cNvPr>
            <p:cNvSpPr txBox="1"/>
            <p:nvPr/>
          </p:nvSpPr>
          <p:spPr>
            <a:xfrm>
              <a:off x="3582924" y="2451084"/>
              <a:ext cx="860412" cy="138261"/>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Avg Life :</a:t>
              </a:r>
            </a:p>
          </p:txBody>
        </p:sp>
        <p:sp>
          <p:nvSpPr>
            <p:cNvPr id="140" name="TextBox 139">
              <a:extLst>
                <a:ext uri="{FF2B5EF4-FFF2-40B4-BE49-F238E27FC236}">
                  <a16:creationId xmlns:a16="http://schemas.microsoft.com/office/drawing/2014/main" xmlns="" id="{054862AF-D717-4F22-AAE9-46811B7357BB}"/>
                </a:ext>
              </a:extLst>
            </p:cNvPr>
            <p:cNvSpPr txBox="1"/>
            <p:nvPr/>
          </p:nvSpPr>
          <p:spPr>
            <a:xfrm>
              <a:off x="4405313" y="2451084"/>
              <a:ext cx="1322982" cy="138261"/>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10 </a:t>
              </a:r>
              <a:r>
                <a:rPr kumimoji="0" lang="en-US" sz="1000" b="0" i="0" u="none" strike="noStrike" kern="1200" cap="none" spc="0" normalizeH="0" baseline="0" noProof="0" dirty="0" err="1">
                  <a:ln>
                    <a:noFill/>
                  </a:ln>
                  <a:solidFill>
                    <a:prstClr val="black"/>
                  </a:solidFill>
                  <a:effectLst/>
                  <a:uLnTx/>
                  <a:uFillTx/>
                  <a:latin typeface="Calibri Light" panose="020F0302020204030204"/>
                  <a:ea typeface="+mn-ea"/>
                  <a:cs typeface="+mn-cs"/>
                </a:rPr>
                <a:t>Yrs</a:t>
              </a:r>
              <a:endPar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143" name="Rectangle: Rounded Corners 142">
            <a:extLst>
              <a:ext uri="{FF2B5EF4-FFF2-40B4-BE49-F238E27FC236}">
                <a16:creationId xmlns:a16="http://schemas.microsoft.com/office/drawing/2014/main" xmlns="" id="{8EE7227D-3F0C-4BB7-A337-32A51300718F}"/>
              </a:ext>
            </a:extLst>
          </p:cNvPr>
          <p:cNvSpPr/>
          <p:nvPr/>
        </p:nvSpPr>
        <p:spPr>
          <a:xfrm>
            <a:off x="7228180" y="2008695"/>
            <a:ext cx="1096994" cy="309969"/>
          </a:xfrm>
          <a:prstGeom prst="roundRect">
            <a:avLst>
              <a:gd name="adj" fmla="val 50000"/>
            </a:avLst>
          </a:prstGeom>
          <a:gradFill flip="none" rotWithShape="1">
            <a:gsLst>
              <a:gs pos="0">
                <a:srgbClr val="174A90"/>
              </a:gs>
              <a:gs pos="100000">
                <a:srgbClr val="174A90"/>
              </a:gs>
              <a:gs pos="84000">
                <a:srgbClr val="336AA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26" tIns="45696" rIns="91392" bIns="45696" numCol="1" spcCol="0" rtlCol="0" fromWordArt="0" anchor="ctr" anchorCtr="0" forceAA="0" compatLnSpc="1">
            <a:prstTxWarp prst="textNoShape">
              <a:avLst/>
            </a:prstTxWarp>
            <a:noAutofit/>
          </a:bodyPr>
          <a:lstStyle/>
          <a:p>
            <a:pPr marL="0" marR="0" lvl="0" indent="0" algn="ctr" defTabSz="1088122"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Light" panose="020F0302020204030204"/>
                <a:ea typeface="+mn-ea"/>
                <a:cs typeface="+mn-cs"/>
              </a:rPr>
              <a:t>PEL Share  04%</a:t>
            </a:r>
            <a:endParaRPr kumimoji="0" lang="en-US" sz="11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53" name="Text Placeholder 38">
            <a:extLst>
              <a:ext uri="{FF2B5EF4-FFF2-40B4-BE49-F238E27FC236}">
                <a16:creationId xmlns:a16="http://schemas.microsoft.com/office/drawing/2014/main" xmlns="" id="{DA60BE80-796E-4E49-B132-A11569999845}"/>
              </a:ext>
            </a:extLst>
          </p:cNvPr>
          <p:cNvSpPr txBox="1">
            <a:spLocks/>
          </p:cNvSpPr>
          <p:nvPr/>
        </p:nvSpPr>
        <p:spPr>
          <a:xfrm>
            <a:off x="301057" y="1497996"/>
            <a:ext cx="6891355" cy="4269888"/>
          </a:xfrm>
          <a:prstGeom prst="rect">
            <a:avLst/>
          </a:prstGeom>
          <a:ln>
            <a:solidFill>
              <a:schemeClr val="tx2">
                <a:lumMod val="60000"/>
                <a:lumOff val="40000"/>
              </a:schemeClr>
            </a:solidFill>
          </a:ln>
        </p:spPr>
        <p:txBody>
          <a:bodyPr/>
          <a:lstStyle>
            <a:lvl1pPr marL="0" indent="0" algn="l" defTabSz="914400" rtl="0" eaLnBrk="1" latinLnBrk="0" hangingPunct="1">
              <a:lnSpc>
                <a:spcPct val="95000"/>
              </a:lnSpc>
              <a:spcBef>
                <a:spcPts val="1596"/>
              </a:spcBef>
              <a:buFont typeface="Arial" pitchFamily="34" charset="0"/>
              <a:buNone/>
              <a:defRPr sz="1400" b="1" kern="1200">
                <a:solidFill>
                  <a:schemeClr val="accent5"/>
                </a:solidFill>
                <a:latin typeface="+mn-lt"/>
                <a:ea typeface="+mn-ea"/>
                <a:cs typeface="+mn-cs"/>
              </a:defRPr>
            </a:lvl1pPr>
            <a:lvl2pPr marL="0" indent="0" algn="l" defTabSz="914400" rtl="0" eaLnBrk="1" latinLnBrk="0" hangingPunct="1">
              <a:lnSpc>
                <a:spcPct val="95000"/>
              </a:lnSpc>
              <a:spcBef>
                <a:spcPts val="605"/>
              </a:spcBef>
              <a:buFont typeface="Arial" pitchFamily="34" charset="0"/>
              <a:buNone/>
              <a:defRPr sz="1400" kern="1200">
                <a:solidFill>
                  <a:schemeClr val="tx1"/>
                </a:solidFill>
                <a:latin typeface="+mn-lt"/>
                <a:ea typeface="+mn-ea"/>
                <a:cs typeface="+mn-cs"/>
              </a:defRPr>
            </a:lvl2pPr>
            <a:lvl3pPr marL="230400" indent="-226800" algn="l" defTabSz="914400" rtl="0" eaLnBrk="1" latinLnBrk="0" hangingPunct="1">
              <a:lnSpc>
                <a:spcPct val="95000"/>
              </a:lnSpc>
              <a:spcBef>
                <a:spcPts val="0"/>
              </a:spcBef>
              <a:buClr>
                <a:schemeClr val="accent6"/>
              </a:buClr>
              <a:buSzPct val="80000"/>
              <a:buFont typeface="Wingdings" pitchFamily="2" charset="2"/>
              <a:buChar char=""/>
              <a:defRPr sz="1400" kern="1200">
                <a:solidFill>
                  <a:schemeClr val="tx1"/>
                </a:solidFill>
                <a:latin typeface="+mn-lt"/>
                <a:ea typeface="+mn-ea"/>
                <a:cs typeface="+mn-cs"/>
              </a:defRPr>
            </a:lvl3pPr>
            <a:lvl4pPr marL="4680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4pPr>
            <a:lvl5pPr marL="7056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596"/>
              </a:spcBef>
              <a:spcAft>
                <a:spcPts val="0"/>
              </a:spcAft>
              <a:buClrTx/>
              <a:buSzTx/>
              <a:buFont typeface="Arial" pitchFamily="34" charset="0"/>
              <a:buNone/>
              <a:tabLst/>
              <a:defRPr/>
            </a:pPr>
            <a:r>
              <a:rPr lang="en-US" sz="1600" dirty="0">
                <a:solidFill>
                  <a:srgbClr val="007DC5">
                    <a:lumMod val="40000"/>
                    <a:lumOff val="60000"/>
                  </a:srgbClr>
                </a:solidFill>
                <a:latin typeface="Arial"/>
                <a:cs typeface="Arial"/>
              </a:rPr>
              <a:t>Maintain Market Share in improve margin through premiumization</a:t>
            </a:r>
            <a:endParaRPr kumimoji="0" lang="en-US" sz="1600" b="1" i="0" u="none" strike="noStrike" kern="1200" cap="none" spc="0" normalizeH="0" baseline="0" noProof="0" dirty="0">
              <a:ln>
                <a:noFill/>
              </a:ln>
              <a:solidFill>
                <a:srgbClr val="007DC5">
                  <a:lumMod val="40000"/>
                  <a:lumOff val="60000"/>
                </a:srgbClr>
              </a:solidFill>
              <a:effectLst/>
              <a:uLnTx/>
              <a:uFillTx/>
              <a:latin typeface="Arial"/>
              <a:ea typeface="+mn-ea"/>
              <a:cs typeface="Arial"/>
            </a:endParaRPr>
          </a:p>
        </p:txBody>
      </p:sp>
      <p:sp>
        <p:nvSpPr>
          <p:cNvPr id="154" name="Text Placeholder 38">
            <a:extLst>
              <a:ext uri="{FF2B5EF4-FFF2-40B4-BE49-F238E27FC236}">
                <a16:creationId xmlns:a16="http://schemas.microsoft.com/office/drawing/2014/main" xmlns="" id="{AC55CABD-6D7E-4E7F-A06D-03E31C6BFDAD}"/>
              </a:ext>
            </a:extLst>
          </p:cNvPr>
          <p:cNvSpPr txBox="1">
            <a:spLocks/>
          </p:cNvSpPr>
          <p:nvPr/>
        </p:nvSpPr>
        <p:spPr>
          <a:xfrm>
            <a:off x="7233541" y="1497996"/>
            <a:ext cx="4657648" cy="4269888"/>
          </a:xfrm>
          <a:prstGeom prst="rect">
            <a:avLst/>
          </a:prstGeom>
          <a:ln>
            <a:solidFill>
              <a:schemeClr val="tx2">
                <a:lumMod val="60000"/>
                <a:lumOff val="40000"/>
              </a:schemeClr>
            </a:solidFill>
          </a:ln>
        </p:spPr>
        <p:txBody>
          <a:bodyPr/>
          <a:lstStyle>
            <a:lvl1pPr marL="0" indent="0" algn="l" defTabSz="914400" rtl="0" eaLnBrk="1" latinLnBrk="0" hangingPunct="1">
              <a:lnSpc>
                <a:spcPct val="95000"/>
              </a:lnSpc>
              <a:spcBef>
                <a:spcPts val="1596"/>
              </a:spcBef>
              <a:buFont typeface="Arial" pitchFamily="34" charset="0"/>
              <a:buNone/>
              <a:defRPr sz="1400" b="1" kern="1200">
                <a:solidFill>
                  <a:schemeClr val="accent5"/>
                </a:solidFill>
                <a:latin typeface="+mn-lt"/>
                <a:ea typeface="+mn-ea"/>
                <a:cs typeface="+mn-cs"/>
              </a:defRPr>
            </a:lvl1pPr>
            <a:lvl2pPr marL="0" indent="0" algn="l" defTabSz="914400" rtl="0" eaLnBrk="1" latinLnBrk="0" hangingPunct="1">
              <a:lnSpc>
                <a:spcPct val="95000"/>
              </a:lnSpc>
              <a:spcBef>
                <a:spcPts val="605"/>
              </a:spcBef>
              <a:buFont typeface="Arial" pitchFamily="34" charset="0"/>
              <a:buNone/>
              <a:defRPr sz="1400" kern="1200">
                <a:solidFill>
                  <a:schemeClr val="tx1"/>
                </a:solidFill>
                <a:latin typeface="+mn-lt"/>
                <a:ea typeface="+mn-ea"/>
                <a:cs typeface="+mn-cs"/>
              </a:defRPr>
            </a:lvl2pPr>
            <a:lvl3pPr marL="230400" indent="-226800" algn="l" defTabSz="914400" rtl="0" eaLnBrk="1" latinLnBrk="0" hangingPunct="1">
              <a:lnSpc>
                <a:spcPct val="95000"/>
              </a:lnSpc>
              <a:spcBef>
                <a:spcPts val="0"/>
              </a:spcBef>
              <a:buClr>
                <a:schemeClr val="accent6"/>
              </a:buClr>
              <a:buSzPct val="80000"/>
              <a:buFont typeface="Wingdings" pitchFamily="2" charset="2"/>
              <a:buChar char=""/>
              <a:defRPr sz="1400" kern="1200">
                <a:solidFill>
                  <a:schemeClr val="tx1"/>
                </a:solidFill>
                <a:latin typeface="+mn-lt"/>
                <a:ea typeface="+mn-ea"/>
                <a:cs typeface="+mn-cs"/>
              </a:defRPr>
            </a:lvl3pPr>
            <a:lvl4pPr marL="4680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4pPr>
            <a:lvl5pPr marL="705600" indent="-237600" algn="l" defTabSz="914400" rtl="0" eaLnBrk="1" latinLnBrk="0" hangingPunct="1">
              <a:lnSpc>
                <a:spcPct val="95000"/>
              </a:lnSpc>
              <a:spcBef>
                <a:spcPts val="0"/>
              </a:spcBef>
              <a:buClr>
                <a:schemeClr val="tx1"/>
              </a:buClr>
              <a:buFont typeface="Credit Suisse Type Light"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596"/>
              </a:spcBef>
              <a:spcAft>
                <a:spcPts val="0"/>
              </a:spcAft>
              <a:buClrTx/>
              <a:buSzTx/>
              <a:buFont typeface="Arial" pitchFamily="34" charset="0"/>
              <a:buNone/>
              <a:tabLst/>
              <a:defRPr/>
            </a:pPr>
            <a:r>
              <a:rPr lang="en-US" sz="1600" dirty="0">
                <a:solidFill>
                  <a:srgbClr val="007DC5">
                    <a:lumMod val="40000"/>
                    <a:lumOff val="60000"/>
                  </a:srgbClr>
                </a:solidFill>
                <a:latin typeface="Arial"/>
                <a:cs typeface="Arial"/>
              </a:rPr>
              <a:t>Growth Opportunity and shield seasonality</a:t>
            </a:r>
            <a:endParaRPr kumimoji="0" lang="en-US" sz="1600" b="1" i="0" u="none" strike="noStrike" kern="1200" cap="none" spc="0" normalizeH="0" baseline="0" noProof="0" dirty="0">
              <a:ln>
                <a:noFill/>
              </a:ln>
              <a:solidFill>
                <a:srgbClr val="007DC5">
                  <a:lumMod val="40000"/>
                  <a:lumOff val="60000"/>
                </a:srgbClr>
              </a:solidFill>
              <a:effectLst/>
              <a:uLnTx/>
              <a:uFillTx/>
              <a:latin typeface="Arial"/>
              <a:ea typeface="+mn-ea"/>
              <a:cs typeface="Arial"/>
            </a:endParaRPr>
          </a:p>
        </p:txBody>
      </p:sp>
      <p:sp>
        <p:nvSpPr>
          <p:cNvPr id="159" name="TextBox 158">
            <a:extLst>
              <a:ext uri="{FF2B5EF4-FFF2-40B4-BE49-F238E27FC236}">
                <a16:creationId xmlns:a16="http://schemas.microsoft.com/office/drawing/2014/main" xmlns="" id="{89935F9B-DF2F-43EF-8A86-D1B12F0833A2}"/>
              </a:ext>
            </a:extLst>
          </p:cNvPr>
          <p:cNvSpPr txBox="1"/>
          <p:nvPr/>
        </p:nvSpPr>
        <p:spPr>
          <a:xfrm>
            <a:off x="3548" y="6007181"/>
            <a:ext cx="12184903" cy="307777"/>
          </a:xfrm>
          <a:prstGeom prst="rect">
            <a:avLst/>
          </a:prstGeom>
          <a:solidFill>
            <a:srgbClr val="265B9D"/>
          </a:solidFill>
        </p:spPr>
        <p:txBody>
          <a:bodyPr wrap="square" lIns="0" tIns="0" rIns="0" bIns="0" rtlCol="0">
            <a:spAutoFit/>
          </a:bodyPr>
          <a:lstStyle/>
          <a:p>
            <a:pPr marL="0" marR="0" lvl="0" indent="0" algn="ctr" defTabSz="457200" rtl="0" eaLnBrk="1" fontAlgn="base" latinLnBrk="0" hangingPunct="1">
              <a:lnSpc>
                <a:spcPct val="100000"/>
              </a:lnSpc>
              <a:spcBef>
                <a:spcPct val="50000"/>
              </a:spcBef>
              <a:spcAft>
                <a:spcPct val="0"/>
              </a:spcAft>
              <a:buClr>
                <a:srgbClr val="F0AB00"/>
              </a:buClr>
              <a:buSzPct val="80000"/>
              <a:buFontTx/>
              <a:buNone/>
              <a:tabLst/>
              <a:defRPr/>
            </a:pPr>
            <a:r>
              <a:rPr kumimoji="0" lang="en-US" sz="2000" b="1" i="0" u="none" strike="noStrike" kern="0" cap="none" spc="0" normalizeH="0" baseline="0" noProof="0" dirty="0">
                <a:ln>
                  <a:noFill/>
                </a:ln>
                <a:solidFill>
                  <a:schemeClr val="bg1"/>
                </a:solidFill>
                <a:effectLst/>
                <a:uLnTx/>
                <a:uFillTx/>
                <a:latin typeface="Calibri" panose="020F0502020204030204"/>
                <a:ea typeface="Arial Unicode MS" pitchFamily="34" charset="-128"/>
                <a:cs typeface="Arial Unicode MS" pitchFamily="34" charset="-128"/>
              </a:rPr>
              <a:t>Drive pricing </a:t>
            </a:r>
            <a:r>
              <a:rPr lang="en-US" sz="2000" b="1" kern="0" dirty="0">
                <a:solidFill>
                  <a:schemeClr val="bg1"/>
                </a:solidFill>
                <a:latin typeface="Calibri" panose="020F0502020204030204"/>
                <a:ea typeface="Arial Unicode MS" pitchFamily="34" charset="-128"/>
                <a:cs typeface="Arial Unicode MS" pitchFamily="34" charset="-128"/>
              </a:rPr>
              <a:t>ahead of cost as to ensure consistent margin improvement across portfolio</a:t>
            </a:r>
            <a:endParaRPr kumimoji="0" lang="en-US" sz="2000" b="1" i="0" u="none" strike="noStrike" kern="0" cap="none" spc="0" normalizeH="0" baseline="0" noProof="0" dirty="0">
              <a:ln>
                <a:noFill/>
              </a:ln>
              <a:solidFill>
                <a:schemeClr val="bg1"/>
              </a:solidFill>
              <a:effectLst/>
              <a:uLnTx/>
              <a:uFillTx/>
              <a:latin typeface="Calibri" panose="020F0502020204030204"/>
              <a:ea typeface="Arial Unicode MS" pitchFamily="34" charset="-128"/>
              <a:cs typeface="Arial Unicode MS" pitchFamily="34" charset="-128"/>
            </a:endParaRPr>
          </a:p>
        </p:txBody>
      </p:sp>
      <p:sp>
        <p:nvSpPr>
          <p:cNvPr id="4" name="Rectangle 3">
            <a:extLst>
              <a:ext uri="{FF2B5EF4-FFF2-40B4-BE49-F238E27FC236}">
                <a16:creationId xmlns:a16="http://schemas.microsoft.com/office/drawing/2014/main" xmlns="" id="{38560361-8009-46ED-A9A3-A787B8398B90}"/>
              </a:ext>
            </a:extLst>
          </p:cNvPr>
          <p:cNvSpPr/>
          <p:nvPr/>
        </p:nvSpPr>
        <p:spPr>
          <a:xfrm>
            <a:off x="280564" y="928169"/>
            <a:ext cx="11245385" cy="355482"/>
          </a:xfrm>
          <a:prstGeom prst="rect">
            <a:avLst/>
          </a:prstGeom>
        </p:spPr>
        <p:txBody>
          <a:bodyPr wrap="square">
            <a:spAutoFit/>
          </a:bodyPr>
          <a:lstStyle/>
          <a:p>
            <a:pPr lvl="0">
              <a:lnSpc>
                <a:spcPct val="95000"/>
              </a:lnSpc>
              <a:spcBef>
                <a:spcPts val="1596"/>
              </a:spcBef>
              <a:defRPr/>
            </a:pPr>
            <a:r>
              <a:rPr lang="en-US" b="1" dirty="0">
                <a:solidFill>
                  <a:srgbClr val="631F1F"/>
                </a:solidFill>
                <a:latin typeface="Arial"/>
                <a:cs typeface="Arial"/>
              </a:rPr>
              <a:t>Continue to aggressively maintain 3</a:t>
            </a:r>
            <a:r>
              <a:rPr lang="en-US" b="1" baseline="30000" dirty="0">
                <a:solidFill>
                  <a:srgbClr val="631F1F"/>
                </a:solidFill>
                <a:latin typeface="Arial"/>
                <a:cs typeface="Arial"/>
              </a:rPr>
              <a:t>rd</a:t>
            </a:r>
            <a:r>
              <a:rPr lang="en-US" b="1" dirty="0">
                <a:solidFill>
                  <a:srgbClr val="631F1F"/>
                </a:solidFill>
                <a:latin typeface="Arial"/>
                <a:cs typeface="Arial"/>
              </a:rPr>
              <a:t> position in a over 400BN Industry – that is posed to grow! </a:t>
            </a:r>
          </a:p>
        </p:txBody>
      </p:sp>
      <p:pic>
        <p:nvPicPr>
          <p:cNvPr id="160" name="Picture 2" descr="O:\IBD_Regional_Documents_Repository_SASIA_Groups\1_Library_Logos &amp; Graphics\Logos\P\Pak Elektron Limited.emf">
            <a:extLst>
              <a:ext uri="{FF2B5EF4-FFF2-40B4-BE49-F238E27FC236}">
                <a16:creationId xmlns:a16="http://schemas.microsoft.com/office/drawing/2014/main" xmlns="" id="{9635768D-59A3-4F8F-B029-DEDA3D95C31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9873"/>
          <a:stretch/>
        </p:blipFill>
        <p:spPr bwMode="auto">
          <a:xfrm>
            <a:off x="11126975" y="279860"/>
            <a:ext cx="992388" cy="4998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3" name="Table 92">
            <a:extLst>
              <a:ext uri="{FF2B5EF4-FFF2-40B4-BE49-F238E27FC236}">
                <a16:creationId xmlns:a16="http://schemas.microsoft.com/office/drawing/2014/main" xmlns="" id="{930CFAED-FAA1-44B0-9121-8C8128C9B816}"/>
              </a:ext>
            </a:extLst>
          </p:cNvPr>
          <p:cNvGraphicFramePr>
            <a:graphicFrameLocks noGrp="1"/>
          </p:cNvGraphicFramePr>
          <p:nvPr>
            <p:extLst>
              <p:ext uri="{D42A27DB-BD31-4B8C-83A1-F6EECF244321}">
                <p14:modId xmlns:p14="http://schemas.microsoft.com/office/powerpoint/2010/main" val="3056054738"/>
              </p:ext>
            </p:extLst>
          </p:nvPr>
        </p:nvGraphicFramePr>
        <p:xfrm>
          <a:off x="289273" y="4664204"/>
          <a:ext cx="2234719" cy="1063350"/>
        </p:xfrm>
        <a:graphic>
          <a:graphicData uri="http://schemas.openxmlformats.org/drawingml/2006/table">
            <a:tbl>
              <a:tblPr firstRow="1" bandRow="1">
                <a:tableStyleId>{D27102A9-8310-4765-A935-A1911B00CA55}</a:tableStyleId>
              </a:tblPr>
              <a:tblGrid>
                <a:gridCol w="581314">
                  <a:extLst>
                    <a:ext uri="{9D8B030D-6E8A-4147-A177-3AD203B41FA5}">
                      <a16:colId xmlns:a16="http://schemas.microsoft.com/office/drawing/2014/main" xmlns="" val="3006561255"/>
                    </a:ext>
                  </a:extLst>
                </a:gridCol>
                <a:gridCol w="516290">
                  <a:extLst>
                    <a:ext uri="{9D8B030D-6E8A-4147-A177-3AD203B41FA5}">
                      <a16:colId xmlns:a16="http://schemas.microsoft.com/office/drawing/2014/main" xmlns="" val="1333720257"/>
                    </a:ext>
                  </a:extLst>
                </a:gridCol>
                <a:gridCol w="520346">
                  <a:extLst>
                    <a:ext uri="{9D8B030D-6E8A-4147-A177-3AD203B41FA5}">
                      <a16:colId xmlns:a16="http://schemas.microsoft.com/office/drawing/2014/main" xmlns="" val="2266713407"/>
                    </a:ext>
                  </a:extLst>
                </a:gridCol>
                <a:gridCol w="616769">
                  <a:extLst>
                    <a:ext uri="{9D8B030D-6E8A-4147-A177-3AD203B41FA5}">
                      <a16:colId xmlns:a16="http://schemas.microsoft.com/office/drawing/2014/main" xmlns="" val="2694505511"/>
                    </a:ext>
                  </a:extLst>
                </a:gridCol>
              </a:tblGrid>
              <a:tr h="212670">
                <a:tc>
                  <a:txBody>
                    <a:bodyPr/>
                    <a:lstStyle/>
                    <a:p>
                      <a:endParaRPr lang="en-US" sz="10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2022</a:t>
                      </a:r>
                    </a:p>
                  </a:txBody>
                  <a:tcPr marL="51878" marR="51878" marT="25939" marB="25939"/>
                </a:tc>
                <a:tc>
                  <a:txBody>
                    <a:bodyPr/>
                    <a:lstStyle/>
                    <a:p>
                      <a:pPr algn="ctr"/>
                      <a:r>
                        <a:rPr lang="en-US" sz="1000" dirty="0">
                          <a:solidFill>
                            <a:schemeClr val="tx1">
                              <a:lumMod val="75000"/>
                              <a:lumOff val="25000"/>
                            </a:schemeClr>
                          </a:solidFill>
                        </a:rPr>
                        <a:t>2023</a:t>
                      </a:r>
                    </a:p>
                  </a:txBody>
                  <a:tcPr marL="51878" marR="51878" marT="25939" marB="25939"/>
                </a:tc>
                <a:tc>
                  <a:txBody>
                    <a:bodyPr/>
                    <a:lstStyle/>
                    <a:p>
                      <a:pPr algn="ctr"/>
                      <a:r>
                        <a:rPr lang="en-US" sz="1000" dirty="0">
                          <a:solidFill>
                            <a:schemeClr val="tx1">
                              <a:lumMod val="75000"/>
                              <a:lumOff val="25000"/>
                            </a:schemeClr>
                          </a:solidFill>
                        </a:rPr>
                        <a:t>2024</a:t>
                      </a:r>
                    </a:p>
                  </a:txBody>
                  <a:tcPr marL="51878" marR="51878" marT="25939" marB="25939"/>
                </a:tc>
                <a:extLst>
                  <a:ext uri="{0D108BD9-81ED-4DB2-BD59-A6C34878D82A}">
                    <a16:rowId xmlns:a16="http://schemas.microsoft.com/office/drawing/2014/main" xmlns="" val="4015501144"/>
                  </a:ext>
                </a:extLst>
              </a:tr>
              <a:tr h="212670">
                <a:tc>
                  <a:txBody>
                    <a:bodyPr/>
                    <a:lstStyle/>
                    <a:p>
                      <a:pPr algn="l"/>
                      <a:r>
                        <a:rPr lang="en-US" sz="900" dirty="0">
                          <a:solidFill>
                            <a:schemeClr val="tx1">
                              <a:lumMod val="75000"/>
                              <a:lumOff val="25000"/>
                            </a:schemeClr>
                          </a:solidFill>
                        </a:rPr>
                        <a:t>Avg Px</a:t>
                      </a:r>
                    </a:p>
                  </a:txBody>
                  <a:tcPr marL="51878" marR="51878" marT="25939" marB="25939"/>
                </a:tc>
                <a:tc>
                  <a:txBody>
                    <a:bodyPr/>
                    <a:lstStyle/>
                    <a:p>
                      <a:pPr algn="ctr"/>
                      <a:r>
                        <a:rPr lang="en-US" sz="1000" dirty="0">
                          <a:solidFill>
                            <a:schemeClr val="tx1">
                              <a:lumMod val="75000"/>
                              <a:lumOff val="25000"/>
                            </a:schemeClr>
                          </a:solidFill>
                        </a:rPr>
                        <a:t>42,423</a:t>
                      </a:r>
                    </a:p>
                  </a:txBody>
                  <a:tcPr marL="51878" marR="51878" marT="25939" marB="25939"/>
                </a:tc>
                <a:tc>
                  <a:txBody>
                    <a:bodyPr/>
                    <a:lstStyle/>
                    <a:p>
                      <a:pPr algn="ctr"/>
                      <a:r>
                        <a:rPr lang="en-US" sz="1000" dirty="0">
                          <a:solidFill>
                            <a:schemeClr val="tx1">
                              <a:lumMod val="75000"/>
                              <a:lumOff val="25000"/>
                            </a:schemeClr>
                          </a:solidFill>
                        </a:rPr>
                        <a:t>62,142</a:t>
                      </a:r>
                    </a:p>
                  </a:txBody>
                  <a:tcPr marL="51878" marR="51878" marT="25939" marB="25939"/>
                </a:tc>
                <a:tc>
                  <a:txBody>
                    <a:bodyPr/>
                    <a:lstStyle/>
                    <a:p>
                      <a:pPr algn="ctr"/>
                      <a:r>
                        <a:rPr lang="en-US" sz="1000" dirty="0">
                          <a:solidFill>
                            <a:schemeClr val="tx1">
                              <a:lumMod val="75000"/>
                              <a:lumOff val="25000"/>
                            </a:schemeClr>
                          </a:solidFill>
                        </a:rPr>
                        <a:t>72,514</a:t>
                      </a:r>
                    </a:p>
                  </a:txBody>
                  <a:tcPr marL="51878" marR="51878" marT="25939" marB="25939"/>
                </a:tc>
                <a:extLst>
                  <a:ext uri="{0D108BD9-81ED-4DB2-BD59-A6C34878D82A}">
                    <a16:rowId xmlns:a16="http://schemas.microsoft.com/office/drawing/2014/main" xmlns="" val="3362222299"/>
                  </a:ext>
                </a:extLst>
              </a:tr>
              <a:tr h="212670">
                <a:tc>
                  <a:txBody>
                    <a:bodyPr/>
                    <a:lstStyle/>
                    <a:p>
                      <a:pPr algn="l"/>
                      <a:r>
                        <a:rPr lang="en-US" sz="900" dirty="0">
                          <a:solidFill>
                            <a:schemeClr val="tx1">
                              <a:lumMod val="75000"/>
                              <a:lumOff val="25000"/>
                            </a:schemeClr>
                          </a:solidFill>
                        </a:rPr>
                        <a:t>Avg</a:t>
                      </a:r>
                      <a:r>
                        <a:rPr lang="en-US" sz="900" baseline="0" dirty="0">
                          <a:solidFill>
                            <a:schemeClr val="tx1">
                              <a:lumMod val="75000"/>
                              <a:lumOff val="25000"/>
                            </a:schemeClr>
                          </a:solidFill>
                        </a:rPr>
                        <a:t> Px Inc</a:t>
                      </a:r>
                      <a:endParaRPr lang="en-US" sz="9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22.8%</a:t>
                      </a:r>
                    </a:p>
                  </a:txBody>
                  <a:tcPr marL="51878" marR="51878" marT="25939" marB="25939"/>
                </a:tc>
                <a:tc>
                  <a:txBody>
                    <a:bodyPr/>
                    <a:lstStyle/>
                    <a:p>
                      <a:pPr algn="ctr"/>
                      <a:r>
                        <a:rPr lang="en-US" sz="1000" dirty="0">
                          <a:solidFill>
                            <a:schemeClr val="tx1">
                              <a:lumMod val="75000"/>
                              <a:lumOff val="25000"/>
                            </a:schemeClr>
                          </a:solidFill>
                        </a:rPr>
                        <a:t>46.5%</a:t>
                      </a:r>
                    </a:p>
                  </a:txBody>
                  <a:tcPr marL="51878" marR="51878" marT="25939" marB="25939"/>
                </a:tc>
                <a:tc>
                  <a:txBody>
                    <a:bodyPr/>
                    <a:lstStyle/>
                    <a:p>
                      <a:pPr algn="ctr"/>
                      <a:r>
                        <a:rPr lang="en-US" sz="1000" dirty="0">
                          <a:solidFill>
                            <a:schemeClr val="tx1">
                              <a:lumMod val="75000"/>
                              <a:lumOff val="25000"/>
                            </a:schemeClr>
                          </a:solidFill>
                        </a:rPr>
                        <a:t>16.7%</a:t>
                      </a:r>
                    </a:p>
                  </a:txBody>
                  <a:tcPr marL="51878" marR="51878" marT="25939" marB="25939"/>
                </a:tc>
                <a:extLst>
                  <a:ext uri="{0D108BD9-81ED-4DB2-BD59-A6C34878D82A}">
                    <a16:rowId xmlns:a16="http://schemas.microsoft.com/office/drawing/2014/main" xmlns="" val="1591199318"/>
                  </a:ext>
                </a:extLst>
              </a:tr>
              <a:tr h="212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MKT</a:t>
                      </a:r>
                      <a:r>
                        <a:rPr lang="en-US" sz="900" baseline="0" dirty="0">
                          <a:solidFill>
                            <a:schemeClr val="tx1">
                              <a:lumMod val="75000"/>
                              <a:lumOff val="25000"/>
                            </a:schemeClr>
                          </a:solidFill>
                        </a:rPr>
                        <a:t> Size</a:t>
                      </a:r>
                      <a:endParaRPr lang="en-US" sz="9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80.6</a:t>
                      </a:r>
                    </a:p>
                  </a:txBody>
                  <a:tcPr marL="51878" marR="51878" marT="25939" marB="25939"/>
                </a:tc>
                <a:tc>
                  <a:txBody>
                    <a:bodyPr/>
                    <a:lstStyle/>
                    <a:p>
                      <a:pPr algn="ctr"/>
                      <a:r>
                        <a:rPr lang="en-US" sz="1000" dirty="0">
                          <a:solidFill>
                            <a:schemeClr val="tx1">
                              <a:lumMod val="75000"/>
                              <a:lumOff val="25000"/>
                            </a:schemeClr>
                          </a:solidFill>
                        </a:rPr>
                        <a:t>118.0</a:t>
                      </a:r>
                    </a:p>
                  </a:txBody>
                  <a:tcPr marL="51878" marR="51878" marT="25939" marB="25939"/>
                </a:tc>
                <a:tc>
                  <a:txBody>
                    <a:bodyPr/>
                    <a:lstStyle/>
                    <a:p>
                      <a:pPr algn="ctr"/>
                      <a:r>
                        <a:rPr lang="en-US" sz="1000" dirty="0">
                          <a:solidFill>
                            <a:schemeClr val="tx1">
                              <a:lumMod val="75000"/>
                              <a:lumOff val="25000"/>
                            </a:schemeClr>
                          </a:solidFill>
                        </a:rPr>
                        <a:t>137.7</a:t>
                      </a:r>
                    </a:p>
                  </a:txBody>
                  <a:tcPr marL="51878" marR="51878" marT="25939" marB="25939"/>
                </a:tc>
                <a:extLst>
                  <a:ext uri="{0D108BD9-81ED-4DB2-BD59-A6C34878D82A}">
                    <a16:rowId xmlns:a16="http://schemas.microsoft.com/office/drawing/2014/main" xmlns="" val="898195770"/>
                  </a:ext>
                </a:extLst>
              </a:tr>
              <a:tr h="212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MM %</a:t>
                      </a:r>
                    </a:p>
                  </a:txBody>
                  <a:tcPr marL="51878" marR="51878" marT="25939" marB="25939"/>
                </a:tc>
                <a:tc>
                  <a:txBody>
                    <a:bodyPr/>
                    <a:lstStyle/>
                    <a:p>
                      <a:pPr algn="ctr"/>
                      <a:r>
                        <a:rPr lang="en-US" sz="1000" dirty="0">
                          <a:solidFill>
                            <a:schemeClr val="tx1">
                              <a:lumMod val="75000"/>
                              <a:lumOff val="25000"/>
                            </a:schemeClr>
                          </a:solidFill>
                        </a:rPr>
                        <a:t>28.7%</a:t>
                      </a:r>
                    </a:p>
                  </a:txBody>
                  <a:tcPr marL="51878" marR="51878" marT="25939" marB="25939"/>
                </a:tc>
                <a:tc>
                  <a:txBody>
                    <a:bodyPr/>
                    <a:lstStyle/>
                    <a:p>
                      <a:pPr algn="ctr"/>
                      <a:r>
                        <a:rPr lang="en-US" sz="1000" dirty="0">
                          <a:solidFill>
                            <a:schemeClr val="tx1">
                              <a:lumMod val="75000"/>
                              <a:lumOff val="25000"/>
                            </a:schemeClr>
                          </a:solidFill>
                        </a:rPr>
                        <a:t>39.0%</a:t>
                      </a:r>
                    </a:p>
                  </a:txBody>
                  <a:tcPr marL="51878" marR="51878" marT="25939" marB="25939"/>
                </a:tc>
                <a:tc>
                  <a:txBody>
                    <a:bodyPr/>
                    <a:lstStyle/>
                    <a:p>
                      <a:pPr algn="ctr"/>
                      <a:r>
                        <a:rPr lang="en-US" sz="1000" dirty="0">
                          <a:solidFill>
                            <a:schemeClr val="tx1">
                              <a:lumMod val="75000"/>
                              <a:lumOff val="25000"/>
                            </a:schemeClr>
                          </a:solidFill>
                        </a:rPr>
                        <a:t>39.2%</a:t>
                      </a:r>
                    </a:p>
                  </a:txBody>
                  <a:tcPr marL="51878" marR="51878" marT="25939" marB="25939"/>
                </a:tc>
                <a:extLst>
                  <a:ext uri="{0D108BD9-81ED-4DB2-BD59-A6C34878D82A}">
                    <a16:rowId xmlns:a16="http://schemas.microsoft.com/office/drawing/2014/main" xmlns="" val="2611944663"/>
                  </a:ext>
                </a:extLst>
              </a:tr>
            </a:tbl>
          </a:graphicData>
        </a:graphic>
      </p:graphicFrame>
      <p:graphicFrame>
        <p:nvGraphicFramePr>
          <p:cNvPr id="94" name="Table 93">
            <a:extLst>
              <a:ext uri="{FF2B5EF4-FFF2-40B4-BE49-F238E27FC236}">
                <a16:creationId xmlns:a16="http://schemas.microsoft.com/office/drawing/2014/main" xmlns="" id="{B7A4EC8B-0AEC-460F-8409-3E89D2EF306D}"/>
              </a:ext>
            </a:extLst>
          </p:cNvPr>
          <p:cNvGraphicFramePr>
            <a:graphicFrameLocks noGrp="1"/>
          </p:cNvGraphicFramePr>
          <p:nvPr>
            <p:extLst>
              <p:ext uri="{D42A27DB-BD31-4B8C-83A1-F6EECF244321}">
                <p14:modId xmlns:p14="http://schemas.microsoft.com/office/powerpoint/2010/main" val="2322753006"/>
              </p:ext>
            </p:extLst>
          </p:nvPr>
        </p:nvGraphicFramePr>
        <p:xfrm>
          <a:off x="2600929" y="4664204"/>
          <a:ext cx="2234718" cy="1063350"/>
        </p:xfrm>
        <a:graphic>
          <a:graphicData uri="http://schemas.openxmlformats.org/drawingml/2006/table">
            <a:tbl>
              <a:tblPr firstRow="1" bandRow="1">
                <a:tableStyleId>{D27102A9-8310-4765-A935-A1911B00CA55}</a:tableStyleId>
              </a:tblPr>
              <a:tblGrid>
                <a:gridCol w="581313">
                  <a:extLst>
                    <a:ext uri="{9D8B030D-6E8A-4147-A177-3AD203B41FA5}">
                      <a16:colId xmlns:a16="http://schemas.microsoft.com/office/drawing/2014/main" xmlns="" val="3006561255"/>
                    </a:ext>
                  </a:extLst>
                </a:gridCol>
                <a:gridCol w="557348">
                  <a:extLst>
                    <a:ext uri="{9D8B030D-6E8A-4147-A177-3AD203B41FA5}">
                      <a16:colId xmlns:a16="http://schemas.microsoft.com/office/drawing/2014/main" xmlns="" val="1333720257"/>
                    </a:ext>
                  </a:extLst>
                </a:gridCol>
                <a:gridCol w="531223">
                  <a:extLst>
                    <a:ext uri="{9D8B030D-6E8A-4147-A177-3AD203B41FA5}">
                      <a16:colId xmlns:a16="http://schemas.microsoft.com/office/drawing/2014/main" xmlns="" val="2266713407"/>
                    </a:ext>
                  </a:extLst>
                </a:gridCol>
                <a:gridCol w="564834">
                  <a:extLst>
                    <a:ext uri="{9D8B030D-6E8A-4147-A177-3AD203B41FA5}">
                      <a16:colId xmlns:a16="http://schemas.microsoft.com/office/drawing/2014/main" xmlns="" val="2694505511"/>
                    </a:ext>
                  </a:extLst>
                </a:gridCol>
              </a:tblGrid>
              <a:tr h="212670">
                <a:tc>
                  <a:txBody>
                    <a:bodyPr/>
                    <a:lstStyle/>
                    <a:p>
                      <a:endParaRPr lang="en-US" sz="10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2022</a:t>
                      </a:r>
                    </a:p>
                  </a:txBody>
                  <a:tcPr marL="51878" marR="51878" marT="25939" marB="25939"/>
                </a:tc>
                <a:tc>
                  <a:txBody>
                    <a:bodyPr/>
                    <a:lstStyle/>
                    <a:p>
                      <a:pPr algn="ctr"/>
                      <a:r>
                        <a:rPr lang="en-US" sz="1000" dirty="0">
                          <a:solidFill>
                            <a:schemeClr val="tx1">
                              <a:lumMod val="75000"/>
                              <a:lumOff val="25000"/>
                            </a:schemeClr>
                          </a:solidFill>
                        </a:rPr>
                        <a:t>2023</a:t>
                      </a:r>
                    </a:p>
                  </a:txBody>
                  <a:tcPr marL="51878" marR="51878" marT="25939" marB="25939"/>
                </a:tc>
                <a:tc>
                  <a:txBody>
                    <a:bodyPr/>
                    <a:lstStyle/>
                    <a:p>
                      <a:pPr algn="ctr"/>
                      <a:r>
                        <a:rPr lang="en-US" sz="1000" dirty="0">
                          <a:solidFill>
                            <a:schemeClr val="tx1">
                              <a:lumMod val="75000"/>
                              <a:lumOff val="25000"/>
                            </a:schemeClr>
                          </a:solidFill>
                        </a:rPr>
                        <a:t>2024</a:t>
                      </a:r>
                    </a:p>
                  </a:txBody>
                  <a:tcPr marL="51878" marR="51878" marT="25939" marB="25939"/>
                </a:tc>
                <a:extLst>
                  <a:ext uri="{0D108BD9-81ED-4DB2-BD59-A6C34878D82A}">
                    <a16:rowId xmlns:a16="http://schemas.microsoft.com/office/drawing/2014/main" xmlns="" val="4015501144"/>
                  </a:ext>
                </a:extLst>
              </a:tr>
              <a:tr h="212670">
                <a:tc>
                  <a:txBody>
                    <a:bodyPr/>
                    <a:lstStyle/>
                    <a:p>
                      <a:pPr algn="l"/>
                      <a:r>
                        <a:rPr lang="en-US" sz="900" dirty="0">
                          <a:solidFill>
                            <a:schemeClr val="tx1">
                              <a:lumMod val="75000"/>
                              <a:lumOff val="25000"/>
                            </a:schemeClr>
                          </a:solidFill>
                        </a:rPr>
                        <a:t>Avg Px</a:t>
                      </a:r>
                    </a:p>
                  </a:txBody>
                  <a:tcPr marL="51878" marR="51878" marT="25939" marB="25939"/>
                </a:tc>
                <a:tc>
                  <a:txBody>
                    <a:bodyPr/>
                    <a:lstStyle/>
                    <a:p>
                      <a:pPr algn="ctr"/>
                      <a:r>
                        <a:rPr lang="en-US" sz="1000" dirty="0">
                          <a:solidFill>
                            <a:schemeClr val="tx1">
                              <a:lumMod val="75000"/>
                              <a:lumOff val="25000"/>
                            </a:schemeClr>
                          </a:solidFill>
                        </a:rPr>
                        <a:t>84,350</a:t>
                      </a:r>
                    </a:p>
                  </a:txBody>
                  <a:tcPr marL="51878" marR="51878" marT="25939" marB="25939"/>
                </a:tc>
                <a:tc>
                  <a:txBody>
                    <a:bodyPr/>
                    <a:lstStyle/>
                    <a:p>
                      <a:pPr algn="ctr"/>
                      <a:r>
                        <a:rPr lang="en-US" sz="1000" dirty="0">
                          <a:solidFill>
                            <a:schemeClr val="tx1">
                              <a:lumMod val="75000"/>
                              <a:lumOff val="25000"/>
                            </a:schemeClr>
                          </a:solidFill>
                        </a:rPr>
                        <a:t>112,920</a:t>
                      </a:r>
                    </a:p>
                  </a:txBody>
                  <a:tcPr marL="51878" marR="51878" marT="25939" marB="25939"/>
                </a:tc>
                <a:tc>
                  <a:txBody>
                    <a:bodyPr/>
                    <a:lstStyle/>
                    <a:p>
                      <a:pPr algn="ctr"/>
                      <a:r>
                        <a:rPr lang="en-US" sz="1000" dirty="0">
                          <a:solidFill>
                            <a:schemeClr val="tx1">
                              <a:lumMod val="75000"/>
                              <a:lumOff val="25000"/>
                            </a:schemeClr>
                          </a:solidFill>
                        </a:rPr>
                        <a:t>145,170</a:t>
                      </a:r>
                    </a:p>
                  </a:txBody>
                  <a:tcPr marL="51878" marR="51878" marT="25939" marB="25939"/>
                </a:tc>
                <a:extLst>
                  <a:ext uri="{0D108BD9-81ED-4DB2-BD59-A6C34878D82A}">
                    <a16:rowId xmlns:a16="http://schemas.microsoft.com/office/drawing/2014/main" xmlns="" val="3362222299"/>
                  </a:ext>
                </a:extLst>
              </a:tr>
              <a:tr h="212670">
                <a:tc>
                  <a:txBody>
                    <a:bodyPr/>
                    <a:lstStyle/>
                    <a:p>
                      <a:pPr algn="l"/>
                      <a:r>
                        <a:rPr lang="en-US" sz="900" dirty="0">
                          <a:solidFill>
                            <a:schemeClr val="tx1">
                              <a:lumMod val="75000"/>
                              <a:lumOff val="25000"/>
                            </a:schemeClr>
                          </a:solidFill>
                        </a:rPr>
                        <a:t>Avg</a:t>
                      </a:r>
                      <a:r>
                        <a:rPr lang="en-US" sz="900" baseline="0" dirty="0">
                          <a:solidFill>
                            <a:schemeClr val="tx1">
                              <a:lumMod val="75000"/>
                              <a:lumOff val="25000"/>
                            </a:schemeClr>
                          </a:solidFill>
                        </a:rPr>
                        <a:t> Px Inc</a:t>
                      </a:r>
                      <a:endParaRPr lang="en-US" sz="9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30.8%</a:t>
                      </a:r>
                    </a:p>
                  </a:txBody>
                  <a:tcPr marL="51878" marR="51878" marT="25939" marB="25939"/>
                </a:tc>
                <a:tc>
                  <a:txBody>
                    <a:bodyPr/>
                    <a:lstStyle/>
                    <a:p>
                      <a:pPr algn="ctr"/>
                      <a:r>
                        <a:rPr lang="en-US" sz="1000" dirty="0">
                          <a:solidFill>
                            <a:schemeClr val="tx1">
                              <a:lumMod val="75000"/>
                              <a:lumOff val="25000"/>
                            </a:schemeClr>
                          </a:solidFill>
                        </a:rPr>
                        <a:t>33.9%</a:t>
                      </a:r>
                    </a:p>
                  </a:txBody>
                  <a:tcPr marL="51878" marR="51878" marT="25939" marB="25939"/>
                </a:tc>
                <a:tc>
                  <a:txBody>
                    <a:bodyPr/>
                    <a:lstStyle/>
                    <a:p>
                      <a:pPr algn="ctr"/>
                      <a:r>
                        <a:rPr lang="en-US" sz="1000" dirty="0">
                          <a:solidFill>
                            <a:schemeClr val="tx1">
                              <a:lumMod val="75000"/>
                              <a:lumOff val="25000"/>
                            </a:schemeClr>
                          </a:solidFill>
                        </a:rPr>
                        <a:t>28.6%</a:t>
                      </a:r>
                    </a:p>
                  </a:txBody>
                  <a:tcPr marL="51878" marR="51878" marT="25939" marB="25939"/>
                </a:tc>
                <a:extLst>
                  <a:ext uri="{0D108BD9-81ED-4DB2-BD59-A6C34878D82A}">
                    <a16:rowId xmlns:a16="http://schemas.microsoft.com/office/drawing/2014/main" xmlns="" val="1591199318"/>
                  </a:ext>
                </a:extLst>
              </a:tr>
              <a:tr h="212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MKT</a:t>
                      </a:r>
                      <a:r>
                        <a:rPr lang="en-US" sz="900" baseline="0" dirty="0">
                          <a:solidFill>
                            <a:schemeClr val="tx1">
                              <a:lumMod val="75000"/>
                              <a:lumOff val="25000"/>
                            </a:schemeClr>
                          </a:solidFill>
                        </a:rPr>
                        <a:t> Size</a:t>
                      </a:r>
                      <a:endParaRPr lang="en-US" sz="9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101.2</a:t>
                      </a:r>
                    </a:p>
                  </a:txBody>
                  <a:tcPr marL="51878" marR="51878" marT="25939" marB="25939"/>
                </a:tc>
                <a:tc>
                  <a:txBody>
                    <a:bodyPr/>
                    <a:lstStyle/>
                    <a:p>
                      <a:pPr algn="ctr"/>
                      <a:r>
                        <a:rPr lang="en-US" sz="1000" dirty="0">
                          <a:solidFill>
                            <a:schemeClr val="tx1">
                              <a:lumMod val="75000"/>
                              <a:lumOff val="25000"/>
                            </a:schemeClr>
                          </a:solidFill>
                        </a:rPr>
                        <a:t>135.5</a:t>
                      </a:r>
                    </a:p>
                  </a:txBody>
                  <a:tcPr marL="51878" marR="51878" marT="25939" marB="25939"/>
                </a:tc>
                <a:tc>
                  <a:txBody>
                    <a:bodyPr/>
                    <a:lstStyle/>
                    <a:p>
                      <a:pPr algn="ctr"/>
                      <a:r>
                        <a:rPr lang="en-US" sz="1000" dirty="0">
                          <a:solidFill>
                            <a:schemeClr val="tx1">
                              <a:lumMod val="75000"/>
                              <a:lumOff val="25000"/>
                            </a:schemeClr>
                          </a:solidFill>
                        </a:rPr>
                        <a:t>174.2</a:t>
                      </a:r>
                    </a:p>
                  </a:txBody>
                  <a:tcPr marL="51878" marR="51878" marT="25939" marB="25939"/>
                </a:tc>
                <a:extLst>
                  <a:ext uri="{0D108BD9-81ED-4DB2-BD59-A6C34878D82A}">
                    <a16:rowId xmlns:a16="http://schemas.microsoft.com/office/drawing/2014/main" xmlns="" val="898195770"/>
                  </a:ext>
                </a:extLst>
              </a:tr>
              <a:tr h="212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MM %</a:t>
                      </a:r>
                    </a:p>
                  </a:txBody>
                  <a:tcPr marL="51878" marR="51878" marT="25939" marB="25939"/>
                </a:tc>
                <a:tc>
                  <a:txBody>
                    <a:bodyPr/>
                    <a:lstStyle/>
                    <a:p>
                      <a:pPr algn="ctr"/>
                      <a:r>
                        <a:rPr lang="en-US" sz="1000" dirty="0">
                          <a:solidFill>
                            <a:schemeClr val="tx1">
                              <a:lumMod val="75000"/>
                              <a:lumOff val="25000"/>
                            </a:schemeClr>
                          </a:solidFill>
                        </a:rPr>
                        <a:t>22.1%</a:t>
                      </a:r>
                    </a:p>
                  </a:txBody>
                  <a:tcPr marL="51878" marR="51878" marT="25939" marB="25939"/>
                </a:tc>
                <a:tc>
                  <a:txBody>
                    <a:bodyPr/>
                    <a:lstStyle/>
                    <a:p>
                      <a:pPr algn="ctr"/>
                      <a:r>
                        <a:rPr lang="en-US" sz="1000" dirty="0">
                          <a:solidFill>
                            <a:schemeClr val="tx1">
                              <a:lumMod val="75000"/>
                              <a:lumOff val="25000"/>
                            </a:schemeClr>
                          </a:solidFill>
                        </a:rPr>
                        <a:t>27.8%</a:t>
                      </a:r>
                    </a:p>
                  </a:txBody>
                  <a:tcPr marL="51878" marR="51878" marT="25939" marB="25939"/>
                </a:tc>
                <a:tc>
                  <a:txBody>
                    <a:bodyPr/>
                    <a:lstStyle/>
                    <a:p>
                      <a:pPr algn="ctr"/>
                      <a:r>
                        <a:rPr lang="en-US" sz="1000" dirty="0">
                          <a:solidFill>
                            <a:schemeClr val="tx1">
                              <a:lumMod val="75000"/>
                              <a:lumOff val="25000"/>
                            </a:schemeClr>
                          </a:solidFill>
                        </a:rPr>
                        <a:t>28.6%</a:t>
                      </a:r>
                    </a:p>
                  </a:txBody>
                  <a:tcPr marL="51878" marR="51878" marT="25939" marB="25939"/>
                </a:tc>
                <a:extLst>
                  <a:ext uri="{0D108BD9-81ED-4DB2-BD59-A6C34878D82A}">
                    <a16:rowId xmlns:a16="http://schemas.microsoft.com/office/drawing/2014/main" xmlns="" val="2611944663"/>
                  </a:ext>
                </a:extLst>
              </a:tr>
            </a:tbl>
          </a:graphicData>
        </a:graphic>
      </p:graphicFrame>
      <p:graphicFrame>
        <p:nvGraphicFramePr>
          <p:cNvPr id="95" name="Table 94">
            <a:extLst>
              <a:ext uri="{FF2B5EF4-FFF2-40B4-BE49-F238E27FC236}">
                <a16:creationId xmlns:a16="http://schemas.microsoft.com/office/drawing/2014/main" xmlns="" id="{029C5600-AC04-4629-8289-DAF79C39EF38}"/>
              </a:ext>
            </a:extLst>
          </p:cNvPr>
          <p:cNvGraphicFramePr>
            <a:graphicFrameLocks noGrp="1"/>
          </p:cNvGraphicFramePr>
          <p:nvPr>
            <p:extLst>
              <p:ext uri="{D42A27DB-BD31-4B8C-83A1-F6EECF244321}">
                <p14:modId xmlns:p14="http://schemas.microsoft.com/office/powerpoint/2010/main" val="3165367729"/>
              </p:ext>
            </p:extLst>
          </p:nvPr>
        </p:nvGraphicFramePr>
        <p:xfrm>
          <a:off x="4929587" y="4664204"/>
          <a:ext cx="2234718" cy="1063350"/>
        </p:xfrm>
        <a:graphic>
          <a:graphicData uri="http://schemas.openxmlformats.org/drawingml/2006/table">
            <a:tbl>
              <a:tblPr firstRow="1" bandRow="1">
                <a:tableStyleId>{D27102A9-8310-4765-A935-A1911B00CA55}</a:tableStyleId>
              </a:tblPr>
              <a:tblGrid>
                <a:gridCol w="581313">
                  <a:extLst>
                    <a:ext uri="{9D8B030D-6E8A-4147-A177-3AD203B41FA5}">
                      <a16:colId xmlns:a16="http://schemas.microsoft.com/office/drawing/2014/main" xmlns="" val="3006561255"/>
                    </a:ext>
                  </a:extLst>
                </a:gridCol>
                <a:gridCol w="557348">
                  <a:extLst>
                    <a:ext uri="{9D8B030D-6E8A-4147-A177-3AD203B41FA5}">
                      <a16:colId xmlns:a16="http://schemas.microsoft.com/office/drawing/2014/main" xmlns="" val="1333720257"/>
                    </a:ext>
                  </a:extLst>
                </a:gridCol>
                <a:gridCol w="531223">
                  <a:extLst>
                    <a:ext uri="{9D8B030D-6E8A-4147-A177-3AD203B41FA5}">
                      <a16:colId xmlns:a16="http://schemas.microsoft.com/office/drawing/2014/main" xmlns="" val="2266713407"/>
                    </a:ext>
                  </a:extLst>
                </a:gridCol>
                <a:gridCol w="564834">
                  <a:extLst>
                    <a:ext uri="{9D8B030D-6E8A-4147-A177-3AD203B41FA5}">
                      <a16:colId xmlns:a16="http://schemas.microsoft.com/office/drawing/2014/main" xmlns="" val="2694505511"/>
                    </a:ext>
                  </a:extLst>
                </a:gridCol>
              </a:tblGrid>
              <a:tr h="212670">
                <a:tc>
                  <a:txBody>
                    <a:bodyPr/>
                    <a:lstStyle/>
                    <a:p>
                      <a:endParaRPr lang="en-US" sz="10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2022</a:t>
                      </a:r>
                    </a:p>
                  </a:txBody>
                  <a:tcPr marL="51878" marR="51878" marT="25939" marB="25939"/>
                </a:tc>
                <a:tc>
                  <a:txBody>
                    <a:bodyPr/>
                    <a:lstStyle/>
                    <a:p>
                      <a:pPr algn="ctr"/>
                      <a:r>
                        <a:rPr lang="en-US" sz="1000" dirty="0">
                          <a:solidFill>
                            <a:schemeClr val="tx1">
                              <a:lumMod val="75000"/>
                              <a:lumOff val="25000"/>
                            </a:schemeClr>
                          </a:solidFill>
                        </a:rPr>
                        <a:t>2023</a:t>
                      </a:r>
                    </a:p>
                  </a:txBody>
                  <a:tcPr marL="51878" marR="51878" marT="25939" marB="25939"/>
                </a:tc>
                <a:tc>
                  <a:txBody>
                    <a:bodyPr/>
                    <a:lstStyle/>
                    <a:p>
                      <a:pPr algn="ctr"/>
                      <a:r>
                        <a:rPr lang="en-US" sz="1000" dirty="0">
                          <a:solidFill>
                            <a:schemeClr val="tx1">
                              <a:lumMod val="75000"/>
                              <a:lumOff val="25000"/>
                            </a:schemeClr>
                          </a:solidFill>
                        </a:rPr>
                        <a:t>2024</a:t>
                      </a:r>
                    </a:p>
                  </a:txBody>
                  <a:tcPr marL="51878" marR="51878" marT="25939" marB="25939"/>
                </a:tc>
                <a:extLst>
                  <a:ext uri="{0D108BD9-81ED-4DB2-BD59-A6C34878D82A}">
                    <a16:rowId xmlns:a16="http://schemas.microsoft.com/office/drawing/2014/main" xmlns="" val="4015501144"/>
                  </a:ext>
                </a:extLst>
              </a:tr>
              <a:tr h="212670">
                <a:tc>
                  <a:txBody>
                    <a:bodyPr/>
                    <a:lstStyle/>
                    <a:p>
                      <a:pPr algn="l"/>
                      <a:r>
                        <a:rPr lang="en-US" sz="900" dirty="0">
                          <a:solidFill>
                            <a:schemeClr val="tx1">
                              <a:lumMod val="75000"/>
                              <a:lumOff val="25000"/>
                            </a:schemeClr>
                          </a:solidFill>
                        </a:rPr>
                        <a:t>Avg Px</a:t>
                      </a:r>
                    </a:p>
                  </a:txBody>
                  <a:tcPr marL="51878" marR="51878" marT="25939" marB="25939"/>
                </a:tc>
                <a:tc>
                  <a:txBody>
                    <a:bodyPr/>
                    <a:lstStyle/>
                    <a:p>
                      <a:pPr algn="ctr"/>
                      <a:r>
                        <a:rPr lang="en-US" sz="1000" dirty="0">
                          <a:solidFill>
                            <a:schemeClr val="tx1">
                              <a:lumMod val="75000"/>
                              <a:lumOff val="25000"/>
                            </a:schemeClr>
                          </a:solidFill>
                        </a:rPr>
                        <a:t>20,269</a:t>
                      </a:r>
                    </a:p>
                  </a:txBody>
                  <a:tcPr marL="51878" marR="51878" marT="25939" marB="25939"/>
                </a:tc>
                <a:tc>
                  <a:txBody>
                    <a:bodyPr/>
                    <a:lstStyle/>
                    <a:p>
                      <a:pPr algn="ctr"/>
                      <a:r>
                        <a:rPr lang="en-US" sz="1000" dirty="0">
                          <a:solidFill>
                            <a:schemeClr val="tx1">
                              <a:lumMod val="75000"/>
                              <a:lumOff val="25000"/>
                            </a:schemeClr>
                          </a:solidFill>
                        </a:rPr>
                        <a:t>26,095</a:t>
                      </a:r>
                    </a:p>
                  </a:txBody>
                  <a:tcPr marL="51878" marR="51878" marT="25939" marB="25939"/>
                </a:tc>
                <a:tc>
                  <a:txBody>
                    <a:bodyPr/>
                    <a:lstStyle/>
                    <a:p>
                      <a:pPr algn="ctr"/>
                      <a:r>
                        <a:rPr lang="en-US" sz="1000" dirty="0">
                          <a:solidFill>
                            <a:schemeClr val="tx1">
                              <a:lumMod val="75000"/>
                              <a:lumOff val="25000"/>
                            </a:schemeClr>
                          </a:solidFill>
                        </a:rPr>
                        <a:t>34,846</a:t>
                      </a:r>
                    </a:p>
                  </a:txBody>
                  <a:tcPr marL="51878" marR="51878" marT="25939" marB="25939"/>
                </a:tc>
                <a:extLst>
                  <a:ext uri="{0D108BD9-81ED-4DB2-BD59-A6C34878D82A}">
                    <a16:rowId xmlns:a16="http://schemas.microsoft.com/office/drawing/2014/main" xmlns="" val="3362222299"/>
                  </a:ext>
                </a:extLst>
              </a:tr>
              <a:tr h="212670">
                <a:tc>
                  <a:txBody>
                    <a:bodyPr/>
                    <a:lstStyle/>
                    <a:p>
                      <a:pPr algn="l"/>
                      <a:r>
                        <a:rPr lang="en-US" sz="900" dirty="0">
                          <a:solidFill>
                            <a:schemeClr val="tx1">
                              <a:lumMod val="75000"/>
                              <a:lumOff val="25000"/>
                            </a:schemeClr>
                          </a:solidFill>
                        </a:rPr>
                        <a:t>Avg</a:t>
                      </a:r>
                      <a:r>
                        <a:rPr lang="en-US" sz="900" baseline="0" dirty="0">
                          <a:solidFill>
                            <a:schemeClr val="tx1">
                              <a:lumMod val="75000"/>
                              <a:lumOff val="25000"/>
                            </a:schemeClr>
                          </a:solidFill>
                        </a:rPr>
                        <a:t> Px Inc</a:t>
                      </a:r>
                      <a:endParaRPr lang="en-US" sz="9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23.7%</a:t>
                      </a:r>
                    </a:p>
                  </a:txBody>
                  <a:tcPr marL="51878" marR="51878" marT="25939" marB="25939"/>
                </a:tc>
                <a:tc>
                  <a:txBody>
                    <a:bodyPr/>
                    <a:lstStyle/>
                    <a:p>
                      <a:pPr algn="ctr"/>
                      <a:r>
                        <a:rPr lang="en-US" sz="1000" dirty="0">
                          <a:solidFill>
                            <a:schemeClr val="tx1">
                              <a:lumMod val="75000"/>
                              <a:lumOff val="25000"/>
                            </a:schemeClr>
                          </a:solidFill>
                        </a:rPr>
                        <a:t>28.7%</a:t>
                      </a:r>
                    </a:p>
                  </a:txBody>
                  <a:tcPr marL="51878" marR="51878" marT="25939" marB="25939"/>
                </a:tc>
                <a:tc>
                  <a:txBody>
                    <a:bodyPr/>
                    <a:lstStyle/>
                    <a:p>
                      <a:pPr algn="ctr"/>
                      <a:r>
                        <a:rPr lang="en-US" sz="1000" dirty="0">
                          <a:solidFill>
                            <a:schemeClr val="tx1">
                              <a:lumMod val="75000"/>
                              <a:lumOff val="25000"/>
                            </a:schemeClr>
                          </a:solidFill>
                        </a:rPr>
                        <a:t>33.5%</a:t>
                      </a:r>
                    </a:p>
                  </a:txBody>
                  <a:tcPr marL="51878" marR="51878" marT="25939" marB="25939"/>
                </a:tc>
                <a:extLst>
                  <a:ext uri="{0D108BD9-81ED-4DB2-BD59-A6C34878D82A}">
                    <a16:rowId xmlns:a16="http://schemas.microsoft.com/office/drawing/2014/main" xmlns="" val="1591199318"/>
                  </a:ext>
                </a:extLst>
              </a:tr>
              <a:tr h="212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MKT</a:t>
                      </a:r>
                      <a:r>
                        <a:rPr lang="en-US" sz="900" baseline="0" dirty="0">
                          <a:solidFill>
                            <a:schemeClr val="tx1">
                              <a:lumMod val="75000"/>
                              <a:lumOff val="25000"/>
                            </a:schemeClr>
                          </a:solidFill>
                        </a:rPr>
                        <a:t> Size</a:t>
                      </a:r>
                      <a:endParaRPr lang="en-US" sz="9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38.5</a:t>
                      </a:r>
                    </a:p>
                  </a:txBody>
                  <a:tcPr marL="51878" marR="51878" marT="25939" marB="25939"/>
                </a:tc>
                <a:tc>
                  <a:txBody>
                    <a:bodyPr/>
                    <a:lstStyle/>
                    <a:p>
                      <a:pPr algn="ctr"/>
                      <a:r>
                        <a:rPr lang="en-US" sz="1000" dirty="0">
                          <a:solidFill>
                            <a:schemeClr val="tx1">
                              <a:lumMod val="75000"/>
                              <a:lumOff val="25000"/>
                            </a:schemeClr>
                          </a:solidFill>
                        </a:rPr>
                        <a:t>49.5</a:t>
                      </a:r>
                    </a:p>
                  </a:txBody>
                  <a:tcPr marL="51878" marR="51878" marT="25939" marB="25939"/>
                </a:tc>
                <a:tc>
                  <a:txBody>
                    <a:bodyPr/>
                    <a:lstStyle/>
                    <a:p>
                      <a:pPr algn="ctr"/>
                      <a:r>
                        <a:rPr lang="en-US" sz="1000" dirty="0">
                          <a:solidFill>
                            <a:schemeClr val="tx1">
                              <a:lumMod val="75000"/>
                              <a:lumOff val="25000"/>
                            </a:schemeClr>
                          </a:solidFill>
                        </a:rPr>
                        <a:t>66.2</a:t>
                      </a:r>
                    </a:p>
                  </a:txBody>
                  <a:tcPr marL="51878" marR="51878" marT="25939" marB="25939"/>
                </a:tc>
                <a:extLst>
                  <a:ext uri="{0D108BD9-81ED-4DB2-BD59-A6C34878D82A}">
                    <a16:rowId xmlns:a16="http://schemas.microsoft.com/office/drawing/2014/main" xmlns="" val="898195770"/>
                  </a:ext>
                </a:extLst>
              </a:tr>
              <a:tr h="212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MM %</a:t>
                      </a:r>
                    </a:p>
                  </a:txBody>
                  <a:tcPr marL="51878" marR="51878" marT="25939" marB="25939"/>
                </a:tc>
                <a:tc>
                  <a:txBody>
                    <a:bodyPr/>
                    <a:lstStyle/>
                    <a:p>
                      <a:pPr algn="ctr"/>
                      <a:r>
                        <a:rPr lang="en-US" sz="1000" dirty="0">
                          <a:solidFill>
                            <a:schemeClr val="tx1">
                              <a:lumMod val="75000"/>
                              <a:lumOff val="25000"/>
                            </a:schemeClr>
                          </a:solidFill>
                        </a:rPr>
                        <a:t>24.2%</a:t>
                      </a:r>
                    </a:p>
                  </a:txBody>
                  <a:tcPr marL="51878" marR="51878" marT="25939" marB="25939"/>
                </a:tc>
                <a:tc>
                  <a:txBody>
                    <a:bodyPr/>
                    <a:lstStyle/>
                    <a:p>
                      <a:pPr algn="ctr"/>
                      <a:r>
                        <a:rPr lang="en-US" sz="1000" dirty="0">
                          <a:solidFill>
                            <a:schemeClr val="tx1">
                              <a:lumMod val="75000"/>
                              <a:lumOff val="25000"/>
                            </a:schemeClr>
                          </a:solidFill>
                        </a:rPr>
                        <a:t>31.8%</a:t>
                      </a:r>
                    </a:p>
                  </a:txBody>
                  <a:tcPr marL="51878" marR="51878" marT="25939" marB="25939"/>
                </a:tc>
                <a:tc>
                  <a:txBody>
                    <a:bodyPr/>
                    <a:lstStyle/>
                    <a:p>
                      <a:pPr algn="ctr"/>
                      <a:r>
                        <a:rPr lang="en-US" sz="1000" dirty="0">
                          <a:solidFill>
                            <a:schemeClr val="tx1">
                              <a:lumMod val="75000"/>
                              <a:lumOff val="25000"/>
                            </a:schemeClr>
                          </a:solidFill>
                        </a:rPr>
                        <a:t>32.0%</a:t>
                      </a:r>
                    </a:p>
                  </a:txBody>
                  <a:tcPr marL="51878" marR="51878" marT="25939" marB="25939"/>
                </a:tc>
                <a:extLst>
                  <a:ext uri="{0D108BD9-81ED-4DB2-BD59-A6C34878D82A}">
                    <a16:rowId xmlns:a16="http://schemas.microsoft.com/office/drawing/2014/main" xmlns="" val="2611944663"/>
                  </a:ext>
                </a:extLst>
              </a:tr>
            </a:tbl>
          </a:graphicData>
        </a:graphic>
      </p:graphicFrame>
      <p:graphicFrame>
        <p:nvGraphicFramePr>
          <p:cNvPr id="96" name="Table 95">
            <a:extLst>
              <a:ext uri="{FF2B5EF4-FFF2-40B4-BE49-F238E27FC236}">
                <a16:creationId xmlns:a16="http://schemas.microsoft.com/office/drawing/2014/main" xmlns="" id="{07CC0A8B-951F-430A-B7F2-22AD585FA376}"/>
              </a:ext>
            </a:extLst>
          </p:cNvPr>
          <p:cNvGraphicFramePr>
            <a:graphicFrameLocks noGrp="1"/>
          </p:cNvGraphicFramePr>
          <p:nvPr>
            <p:extLst>
              <p:ext uri="{D42A27DB-BD31-4B8C-83A1-F6EECF244321}">
                <p14:modId xmlns:p14="http://schemas.microsoft.com/office/powerpoint/2010/main" val="1666287741"/>
              </p:ext>
            </p:extLst>
          </p:nvPr>
        </p:nvGraphicFramePr>
        <p:xfrm>
          <a:off x="7287707" y="4664204"/>
          <a:ext cx="2234718" cy="1063350"/>
        </p:xfrm>
        <a:graphic>
          <a:graphicData uri="http://schemas.openxmlformats.org/drawingml/2006/table">
            <a:tbl>
              <a:tblPr firstRow="1" bandRow="1">
                <a:tableStyleId>{D27102A9-8310-4765-A935-A1911B00CA55}</a:tableStyleId>
              </a:tblPr>
              <a:tblGrid>
                <a:gridCol w="581313">
                  <a:extLst>
                    <a:ext uri="{9D8B030D-6E8A-4147-A177-3AD203B41FA5}">
                      <a16:colId xmlns:a16="http://schemas.microsoft.com/office/drawing/2014/main" xmlns="" val="3006561255"/>
                    </a:ext>
                  </a:extLst>
                </a:gridCol>
                <a:gridCol w="557348">
                  <a:extLst>
                    <a:ext uri="{9D8B030D-6E8A-4147-A177-3AD203B41FA5}">
                      <a16:colId xmlns:a16="http://schemas.microsoft.com/office/drawing/2014/main" xmlns="" val="1333720257"/>
                    </a:ext>
                  </a:extLst>
                </a:gridCol>
                <a:gridCol w="531223">
                  <a:extLst>
                    <a:ext uri="{9D8B030D-6E8A-4147-A177-3AD203B41FA5}">
                      <a16:colId xmlns:a16="http://schemas.microsoft.com/office/drawing/2014/main" xmlns="" val="2266713407"/>
                    </a:ext>
                  </a:extLst>
                </a:gridCol>
                <a:gridCol w="564834">
                  <a:extLst>
                    <a:ext uri="{9D8B030D-6E8A-4147-A177-3AD203B41FA5}">
                      <a16:colId xmlns:a16="http://schemas.microsoft.com/office/drawing/2014/main" xmlns="" val="2694505511"/>
                    </a:ext>
                  </a:extLst>
                </a:gridCol>
              </a:tblGrid>
              <a:tr h="212670">
                <a:tc>
                  <a:txBody>
                    <a:bodyPr/>
                    <a:lstStyle/>
                    <a:p>
                      <a:endParaRPr lang="en-US" sz="10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2022</a:t>
                      </a:r>
                    </a:p>
                  </a:txBody>
                  <a:tcPr marL="51878" marR="51878" marT="25939" marB="25939"/>
                </a:tc>
                <a:tc>
                  <a:txBody>
                    <a:bodyPr/>
                    <a:lstStyle/>
                    <a:p>
                      <a:pPr algn="ctr"/>
                      <a:r>
                        <a:rPr lang="en-US" sz="1000" dirty="0">
                          <a:solidFill>
                            <a:schemeClr val="tx1">
                              <a:lumMod val="75000"/>
                              <a:lumOff val="25000"/>
                            </a:schemeClr>
                          </a:solidFill>
                        </a:rPr>
                        <a:t>2023</a:t>
                      </a:r>
                    </a:p>
                  </a:txBody>
                  <a:tcPr marL="51878" marR="51878" marT="25939" marB="25939"/>
                </a:tc>
                <a:tc>
                  <a:txBody>
                    <a:bodyPr/>
                    <a:lstStyle/>
                    <a:p>
                      <a:pPr algn="ctr"/>
                      <a:r>
                        <a:rPr lang="en-US" sz="1000" dirty="0">
                          <a:solidFill>
                            <a:schemeClr val="tx1">
                              <a:lumMod val="75000"/>
                              <a:lumOff val="25000"/>
                            </a:schemeClr>
                          </a:solidFill>
                        </a:rPr>
                        <a:t>2024</a:t>
                      </a:r>
                    </a:p>
                  </a:txBody>
                  <a:tcPr marL="51878" marR="51878" marT="25939" marB="25939"/>
                </a:tc>
                <a:extLst>
                  <a:ext uri="{0D108BD9-81ED-4DB2-BD59-A6C34878D82A}">
                    <a16:rowId xmlns:a16="http://schemas.microsoft.com/office/drawing/2014/main" xmlns="" val="4015501144"/>
                  </a:ext>
                </a:extLst>
              </a:tr>
              <a:tr h="212670">
                <a:tc>
                  <a:txBody>
                    <a:bodyPr/>
                    <a:lstStyle/>
                    <a:p>
                      <a:pPr algn="l"/>
                      <a:r>
                        <a:rPr lang="en-US" sz="900" dirty="0">
                          <a:solidFill>
                            <a:schemeClr val="tx1">
                              <a:lumMod val="75000"/>
                              <a:lumOff val="25000"/>
                            </a:schemeClr>
                          </a:solidFill>
                        </a:rPr>
                        <a:t>Avg Px</a:t>
                      </a:r>
                    </a:p>
                  </a:txBody>
                  <a:tcPr marL="51878" marR="51878" marT="25939" marB="25939"/>
                </a:tc>
                <a:tc>
                  <a:txBody>
                    <a:bodyPr/>
                    <a:lstStyle/>
                    <a:p>
                      <a:pPr algn="ctr"/>
                      <a:r>
                        <a:rPr lang="en-US" sz="1000" dirty="0">
                          <a:solidFill>
                            <a:schemeClr val="tx1">
                              <a:lumMod val="75000"/>
                              <a:lumOff val="25000"/>
                            </a:schemeClr>
                          </a:solidFill>
                        </a:rPr>
                        <a:t>17,752</a:t>
                      </a:r>
                    </a:p>
                  </a:txBody>
                  <a:tcPr marL="51878" marR="51878" marT="25939" marB="25939"/>
                </a:tc>
                <a:tc>
                  <a:txBody>
                    <a:bodyPr/>
                    <a:lstStyle/>
                    <a:p>
                      <a:pPr algn="ctr"/>
                      <a:r>
                        <a:rPr lang="en-US" sz="1000" dirty="0">
                          <a:solidFill>
                            <a:schemeClr val="tx1">
                              <a:lumMod val="75000"/>
                              <a:lumOff val="25000"/>
                            </a:schemeClr>
                          </a:solidFill>
                        </a:rPr>
                        <a:t>25,018</a:t>
                      </a:r>
                    </a:p>
                  </a:txBody>
                  <a:tcPr marL="51878" marR="51878" marT="25939" marB="25939"/>
                </a:tc>
                <a:tc>
                  <a:txBody>
                    <a:bodyPr/>
                    <a:lstStyle/>
                    <a:p>
                      <a:pPr algn="ctr"/>
                      <a:r>
                        <a:rPr lang="en-US" sz="1000" dirty="0">
                          <a:solidFill>
                            <a:schemeClr val="tx1">
                              <a:lumMod val="75000"/>
                              <a:lumOff val="25000"/>
                            </a:schemeClr>
                          </a:solidFill>
                        </a:rPr>
                        <a:t>30,395</a:t>
                      </a:r>
                    </a:p>
                  </a:txBody>
                  <a:tcPr marL="51878" marR="51878" marT="25939" marB="25939"/>
                </a:tc>
                <a:extLst>
                  <a:ext uri="{0D108BD9-81ED-4DB2-BD59-A6C34878D82A}">
                    <a16:rowId xmlns:a16="http://schemas.microsoft.com/office/drawing/2014/main" xmlns="" val="3362222299"/>
                  </a:ext>
                </a:extLst>
              </a:tr>
              <a:tr h="212670">
                <a:tc>
                  <a:txBody>
                    <a:bodyPr/>
                    <a:lstStyle/>
                    <a:p>
                      <a:pPr algn="l"/>
                      <a:r>
                        <a:rPr lang="en-US" sz="900" dirty="0">
                          <a:solidFill>
                            <a:schemeClr val="tx1">
                              <a:lumMod val="75000"/>
                              <a:lumOff val="25000"/>
                            </a:schemeClr>
                          </a:solidFill>
                        </a:rPr>
                        <a:t>Avg</a:t>
                      </a:r>
                      <a:r>
                        <a:rPr lang="en-US" sz="900" baseline="0" dirty="0">
                          <a:solidFill>
                            <a:schemeClr val="tx1">
                              <a:lumMod val="75000"/>
                              <a:lumOff val="25000"/>
                            </a:schemeClr>
                          </a:solidFill>
                        </a:rPr>
                        <a:t> Px Inc</a:t>
                      </a:r>
                      <a:endParaRPr lang="en-US" sz="9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20.7%</a:t>
                      </a:r>
                    </a:p>
                  </a:txBody>
                  <a:tcPr marL="51878" marR="51878" marT="25939" marB="25939"/>
                </a:tc>
                <a:tc>
                  <a:txBody>
                    <a:bodyPr/>
                    <a:lstStyle/>
                    <a:p>
                      <a:pPr algn="ctr"/>
                      <a:r>
                        <a:rPr lang="en-US" sz="1000" dirty="0">
                          <a:solidFill>
                            <a:schemeClr val="tx1">
                              <a:lumMod val="75000"/>
                              <a:lumOff val="25000"/>
                            </a:schemeClr>
                          </a:solidFill>
                        </a:rPr>
                        <a:t>40.9%</a:t>
                      </a:r>
                    </a:p>
                  </a:txBody>
                  <a:tcPr marL="51878" marR="51878" marT="25939" marB="25939"/>
                </a:tc>
                <a:tc>
                  <a:txBody>
                    <a:bodyPr/>
                    <a:lstStyle/>
                    <a:p>
                      <a:pPr algn="ctr"/>
                      <a:r>
                        <a:rPr lang="en-US" sz="1000" dirty="0">
                          <a:solidFill>
                            <a:schemeClr val="tx1">
                              <a:lumMod val="75000"/>
                              <a:lumOff val="25000"/>
                            </a:schemeClr>
                          </a:solidFill>
                        </a:rPr>
                        <a:t>21.5%</a:t>
                      </a:r>
                    </a:p>
                  </a:txBody>
                  <a:tcPr marL="51878" marR="51878" marT="25939" marB="25939"/>
                </a:tc>
                <a:extLst>
                  <a:ext uri="{0D108BD9-81ED-4DB2-BD59-A6C34878D82A}">
                    <a16:rowId xmlns:a16="http://schemas.microsoft.com/office/drawing/2014/main" xmlns="" val="1591199318"/>
                  </a:ext>
                </a:extLst>
              </a:tr>
              <a:tr h="212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MKT</a:t>
                      </a:r>
                      <a:r>
                        <a:rPr lang="en-US" sz="900" baseline="0" dirty="0">
                          <a:solidFill>
                            <a:schemeClr val="tx1">
                              <a:lumMod val="75000"/>
                              <a:lumOff val="25000"/>
                            </a:schemeClr>
                          </a:solidFill>
                        </a:rPr>
                        <a:t> Size</a:t>
                      </a:r>
                      <a:endParaRPr lang="en-US" sz="9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3.5</a:t>
                      </a:r>
                    </a:p>
                  </a:txBody>
                  <a:tcPr marL="51878" marR="51878" marT="25939" marB="25939"/>
                </a:tc>
                <a:tc>
                  <a:txBody>
                    <a:bodyPr/>
                    <a:lstStyle/>
                    <a:p>
                      <a:pPr algn="ctr"/>
                      <a:r>
                        <a:rPr lang="en-US" sz="1000" dirty="0">
                          <a:solidFill>
                            <a:schemeClr val="tx1">
                              <a:lumMod val="75000"/>
                              <a:lumOff val="25000"/>
                            </a:schemeClr>
                          </a:solidFill>
                        </a:rPr>
                        <a:t>5.0</a:t>
                      </a:r>
                    </a:p>
                  </a:txBody>
                  <a:tcPr marL="51878" marR="51878" marT="25939" marB="25939"/>
                </a:tc>
                <a:tc>
                  <a:txBody>
                    <a:bodyPr/>
                    <a:lstStyle/>
                    <a:p>
                      <a:pPr algn="ctr"/>
                      <a:r>
                        <a:rPr lang="en-US" sz="1000" dirty="0">
                          <a:solidFill>
                            <a:schemeClr val="tx1">
                              <a:lumMod val="75000"/>
                              <a:lumOff val="25000"/>
                            </a:schemeClr>
                          </a:solidFill>
                        </a:rPr>
                        <a:t>6.0</a:t>
                      </a:r>
                    </a:p>
                  </a:txBody>
                  <a:tcPr marL="51878" marR="51878" marT="25939" marB="25939"/>
                </a:tc>
                <a:extLst>
                  <a:ext uri="{0D108BD9-81ED-4DB2-BD59-A6C34878D82A}">
                    <a16:rowId xmlns:a16="http://schemas.microsoft.com/office/drawing/2014/main" xmlns="" val="898195770"/>
                  </a:ext>
                </a:extLst>
              </a:tr>
              <a:tr h="212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MM %</a:t>
                      </a:r>
                    </a:p>
                  </a:txBody>
                  <a:tcPr marL="51878" marR="51878" marT="25939" marB="25939"/>
                </a:tc>
                <a:tc>
                  <a:txBody>
                    <a:bodyPr/>
                    <a:lstStyle/>
                    <a:p>
                      <a:pPr algn="ctr"/>
                      <a:r>
                        <a:rPr lang="en-US" sz="1000" dirty="0">
                          <a:solidFill>
                            <a:schemeClr val="tx1">
                              <a:lumMod val="75000"/>
                              <a:lumOff val="25000"/>
                            </a:schemeClr>
                          </a:solidFill>
                        </a:rPr>
                        <a:t>21.2%</a:t>
                      </a:r>
                    </a:p>
                  </a:txBody>
                  <a:tcPr marL="51878" marR="51878" marT="25939" marB="25939"/>
                </a:tc>
                <a:tc>
                  <a:txBody>
                    <a:bodyPr/>
                    <a:lstStyle/>
                    <a:p>
                      <a:pPr algn="ctr"/>
                      <a:r>
                        <a:rPr lang="en-US" sz="1000" dirty="0">
                          <a:solidFill>
                            <a:schemeClr val="tx1">
                              <a:lumMod val="75000"/>
                              <a:lumOff val="25000"/>
                            </a:schemeClr>
                          </a:solidFill>
                        </a:rPr>
                        <a:t>28.1%</a:t>
                      </a:r>
                    </a:p>
                  </a:txBody>
                  <a:tcPr marL="51878" marR="51878" marT="25939" marB="25939"/>
                </a:tc>
                <a:tc>
                  <a:txBody>
                    <a:bodyPr/>
                    <a:lstStyle/>
                    <a:p>
                      <a:pPr algn="ctr"/>
                      <a:r>
                        <a:rPr lang="en-US" sz="1000" dirty="0">
                          <a:solidFill>
                            <a:schemeClr val="tx1">
                              <a:lumMod val="75000"/>
                              <a:lumOff val="25000"/>
                            </a:schemeClr>
                          </a:solidFill>
                        </a:rPr>
                        <a:t>28.3%</a:t>
                      </a:r>
                    </a:p>
                  </a:txBody>
                  <a:tcPr marL="51878" marR="51878" marT="25939" marB="25939"/>
                </a:tc>
                <a:extLst>
                  <a:ext uri="{0D108BD9-81ED-4DB2-BD59-A6C34878D82A}">
                    <a16:rowId xmlns:a16="http://schemas.microsoft.com/office/drawing/2014/main" xmlns="" val="2611944663"/>
                  </a:ext>
                </a:extLst>
              </a:tr>
            </a:tbl>
          </a:graphicData>
        </a:graphic>
      </p:graphicFrame>
      <p:graphicFrame>
        <p:nvGraphicFramePr>
          <p:cNvPr id="97" name="Table 96">
            <a:extLst>
              <a:ext uri="{FF2B5EF4-FFF2-40B4-BE49-F238E27FC236}">
                <a16:creationId xmlns:a16="http://schemas.microsoft.com/office/drawing/2014/main" xmlns="" id="{6D2A69C3-892A-4582-B5D3-A98A77F1F61B}"/>
              </a:ext>
            </a:extLst>
          </p:cNvPr>
          <p:cNvGraphicFramePr>
            <a:graphicFrameLocks noGrp="1"/>
          </p:cNvGraphicFramePr>
          <p:nvPr>
            <p:extLst>
              <p:ext uri="{D42A27DB-BD31-4B8C-83A1-F6EECF244321}">
                <p14:modId xmlns:p14="http://schemas.microsoft.com/office/powerpoint/2010/main" val="2998461975"/>
              </p:ext>
            </p:extLst>
          </p:nvPr>
        </p:nvGraphicFramePr>
        <p:xfrm>
          <a:off x="9638515" y="4664204"/>
          <a:ext cx="2234718" cy="1063350"/>
        </p:xfrm>
        <a:graphic>
          <a:graphicData uri="http://schemas.openxmlformats.org/drawingml/2006/table">
            <a:tbl>
              <a:tblPr firstRow="1" bandRow="1">
                <a:tableStyleId>{D27102A9-8310-4765-A935-A1911B00CA55}</a:tableStyleId>
              </a:tblPr>
              <a:tblGrid>
                <a:gridCol w="581313">
                  <a:extLst>
                    <a:ext uri="{9D8B030D-6E8A-4147-A177-3AD203B41FA5}">
                      <a16:colId xmlns:a16="http://schemas.microsoft.com/office/drawing/2014/main" xmlns="" val="3006561255"/>
                    </a:ext>
                  </a:extLst>
                </a:gridCol>
                <a:gridCol w="557348">
                  <a:extLst>
                    <a:ext uri="{9D8B030D-6E8A-4147-A177-3AD203B41FA5}">
                      <a16:colId xmlns:a16="http://schemas.microsoft.com/office/drawing/2014/main" xmlns="" val="1333720257"/>
                    </a:ext>
                  </a:extLst>
                </a:gridCol>
                <a:gridCol w="531223">
                  <a:extLst>
                    <a:ext uri="{9D8B030D-6E8A-4147-A177-3AD203B41FA5}">
                      <a16:colId xmlns:a16="http://schemas.microsoft.com/office/drawing/2014/main" xmlns="" val="2266713407"/>
                    </a:ext>
                  </a:extLst>
                </a:gridCol>
                <a:gridCol w="564834">
                  <a:extLst>
                    <a:ext uri="{9D8B030D-6E8A-4147-A177-3AD203B41FA5}">
                      <a16:colId xmlns:a16="http://schemas.microsoft.com/office/drawing/2014/main" xmlns="" val="2694505511"/>
                    </a:ext>
                  </a:extLst>
                </a:gridCol>
              </a:tblGrid>
              <a:tr h="212670">
                <a:tc>
                  <a:txBody>
                    <a:bodyPr/>
                    <a:lstStyle/>
                    <a:p>
                      <a:endParaRPr lang="en-US" sz="10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2022</a:t>
                      </a:r>
                    </a:p>
                  </a:txBody>
                  <a:tcPr marL="51878" marR="51878" marT="25939" marB="25939"/>
                </a:tc>
                <a:tc>
                  <a:txBody>
                    <a:bodyPr/>
                    <a:lstStyle/>
                    <a:p>
                      <a:pPr algn="ctr"/>
                      <a:r>
                        <a:rPr lang="en-US" sz="1000" dirty="0">
                          <a:solidFill>
                            <a:schemeClr val="tx1">
                              <a:lumMod val="75000"/>
                              <a:lumOff val="25000"/>
                            </a:schemeClr>
                          </a:solidFill>
                        </a:rPr>
                        <a:t>2023</a:t>
                      </a:r>
                    </a:p>
                  </a:txBody>
                  <a:tcPr marL="51878" marR="51878" marT="25939" marB="25939"/>
                </a:tc>
                <a:tc>
                  <a:txBody>
                    <a:bodyPr/>
                    <a:lstStyle/>
                    <a:p>
                      <a:pPr algn="ctr"/>
                      <a:r>
                        <a:rPr lang="en-US" sz="1000" dirty="0">
                          <a:solidFill>
                            <a:schemeClr val="tx1">
                              <a:lumMod val="75000"/>
                              <a:lumOff val="25000"/>
                            </a:schemeClr>
                          </a:solidFill>
                        </a:rPr>
                        <a:t>2024</a:t>
                      </a:r>
                    </a:p>
                  </a:txBody>
                  <a:tcPr marL="51878" marR="51878" marT="25939" marB="25939"/>
                </a:tc>
                <a:extLst>
                  <a:ext uri="{0D108BD9-81ED-4DB2-BD59-A6C34878D82A}">
                    <a16:rowId xmlns:a16="http://schemas.microsoft.com/office/drawing/2014/main" xmlns="" val="4015501144"/>
                  </a:ext>
                </a:extLst>
              </a:tr>
              <a:tr h="212670">
                <a:tc>
                  <a:txBody>
                    <a:bodyPr/>
                    <a:lstStyle/>
                    <a:p>
                      <a:pPr algn="l"/>
                      <a:r>
                        <a:rPr lang="en-US" sz="900" dirty="0">
                          <a:solidFill>
                            <a:schemeClr val="tx1">
                              <a:lumMod val="75000"/>
                              <a:lumOff val="25000"/>
                            </a:schemeClr>
                          </a:solidFill>
                        </a:rPr>
                        <a:t>Avg Px</a:t>
                      </a:r>
                    </a:p>
                  </a:txBody>
                  <a:tcPr marL="51878" marR="51878" marT="25939" marB="25939"/>
                </a:tc>
                <a:tc>
                  <a:txBody>
                    <a:bodyPr/>
                    <a:lstStyle/>
                    <a:p>
                      <a:pPr algn="ctr"/>
                      <a:r>
                        <a:rPr lang="en-US" sz="1000" dirty="0">
                          <a:solidFill>
                            <a:schemeClr val="tx1">
                              <a:lumMod val="75000"/>
                              <a:lumOff val="25000"/>
                            </a:schemeClr>
                          </a:solidFill>
                        </a:rPr>
                        <a:t>29,020</a:t>
                      </a:r>
                    </a:p>
                  </a:txBody>
                  <a:tcPr marL="51878" marR="51878" marT="25939" marB="25939"/>
                </a:tc>
                <a:tc>
                  <a:txBody>
                    <a:bodyPr/>
                    <a:lstStyle/>
                    <a:p>
                      <a:pPr algn="ctr"/>
                      <a:r>
                        <a:rPr lang="en-US" sz="1000" dirty="0">
                          <a:solidFill>
                            <a:schemeClr val="tx1">
                              <a:lumMod val="75000"/>
                              <a:lumOff val="25000"/>
                            </a:schemeClr>
                          </a:solidFill>
                        </a:rPr>
                        <a:t>35,681</a:t>
                      </a:r>
                    </a:p>
                  </a:txBody>
                  <a:tcPr marL="51878" marR="51878" marT="25939" marB="25939"/>
                </a:tc>
                <a:tc>
                  <a:txBody>
                    <a:bodyPr/>
                    <a:lstStyle/>
                    <a:p>
                      <a:pPr algn="ctr"/>
                      <a:r>
                        <a:rPr lang="en-US" sz="1000" dirty="0">
                          <a:solidFill>
                            <a:schemeClr val="tx1">
                              <a:lumMod val="75000"/>
                              <a:lumOff val="25000"/>
                            </a:schemeClr>
                          </a:solidFill>
                        </a:rPr>
                        <a:t>50,956</a:t>
                      </a:r>
                    </a:p>
                  </a:txBody>
                  <a:tcPr marL="51878" marR="51878" marT="25939" marB="25939"/>
                </a:tc>
                <a:extLst>
                  <a:ext uri="{0D108BD9-81ED-4DB2-BD59-A6C34878D82A}">
                    <a16:rowId xmlns:a16="http://schemas.microsoft.com/office/drawing/2014/main" xmlns="" val="3362222299"/>
                  </a:ext>
                </a:extLst>
              </a:tr>
              <a:tr h="212670">
                <a:tc>
                  <a:txBody>
                    <a:bodyPr/>
                    <a:lstStyle/>
                    <a:p>
                      <a:pPr algn="l"/>
                      <a:r>
                        <a:rPr lang="en-US" sz="900" dirty="0">
                          <a:solidFill>
                            <a:schemeClr val="tx1">
                              <a:lumMod val="75000"/>
                              <a:lumOff val="25000"/>
                            </a:schemeClr>
                          </a:solidFill>
                        </a:rPr>
                        <a:t>Avg</a:t>
                      </a:r>
                      <a:r>
                        <a:rPr lang="en-US" sz="900" baseline="0" dirty="0">
                          <a:solidFill>
                            <a:schemeClr val="tx1">
                              <a:lumMod val="75000"/>
                              <a:lumOff val="25000"/>
                            </a:schemeClr>
                          </a:solidFill>
                        </a:rPr>
                        <a:t> Px Inc</a:t>
                      </a:r>
                      <a:endParaRPr lang="en-US" sz="9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8.0%</a:t>
                      </a:r>
                    </a:p>
                  </a:txBody>
                  <a:tcPr marL="51878" marR="51878" marT="25939" marB="25939"/>
                </a:tc>
                <a:tc>
                  <a:txBody>
                    <a:bodyPr/>
                    <a:lstStyle/>
                    <a:p>
                      <a:pPr algn="ctr"/>
                      <a:r>
                        <a:rPr lang="en-US" sz="1000" dirty="0">
                          <a:solidFill>
                            <a:schemeClr val="tx1">
                              <a:lumMod val="75000"/>
                              <a:lumOff val="25000"/>
                            </a:schemeClr>
                          </a:solidFill>
                        </a:rPr>
                        <a:t>23.0%</a:t>
                      </a:r>
                    </a:p>
                  </a:txBody>
                  <a:tcPr marL="51878" marR="51878" marT="25939" marB="25939"/>
                </a:tc>
                <a:tc>
                  <a:txBody>
                    <a:bodyPr/>
                    <a:lstStyle/>
                    <a:p>
                      <a:pPr algn="ctr"/>
                      <a:r>
                        <a:rPr lang="en-US" sz="1000" dirty="0">
                          <a:solidFill>
                            <a:schemeClr val="tx1">
                              <a:lumMod val="75000"/>
                              <a:lumOff val="25000"/>
                            </a:schemeClr>
                          </a:solidFill>
                        </a:rPr>
                        <a:t>42.8%</a:t>
                      </a:r>
                    </a:p>
                  </a:txBody>
                  <a:tcPr marL="51878" marR="51878" marT="25939" marB="25939"/>
                </a:tc>
                <a:extLst>
                  <a:ext uri="{0D108BD9-81ED-4DB2-BD59-A6C34878D82A}">
                    <a16:rowId xmlns:a16="http://schemas.microsoft.com/office/drawing/2014/main" xmlns="" val="1591199318"/>
                  </a:ext>
                </a:extLst>
              </a:tr>
              <a:tr h="212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MKT</a:t>
                      </a:r>
                      <a:r>
                        <a:rPr lang="en-US" sz="900" baseline="0" dirty="0">
                          <a:solidFill>
                            <a:schemeClr val="tx1">
                              <a:lumMod val="75000"/>
                              <a:lumOff val="25000"/>
                            </a:schemeClr>
                          </a:solidFill>
                        </a:rPr>
                        <a:t> Size</a:t>
                      </a:r>
                      <a:endParaRPr lang="en-US" sz="9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26.1</a:t>
                      </a:r>
                    </a:p>
                  </a:txBody>
                  <a:tcPr marL="51878" marR="51878" marT="25939" marB="25939"/>
                </a:tc>
                <a:tc>
                  <a:txBody>
                    <a:bodyPr/>
                    <a:lstStyle/>
                    <a:p>
                      <a:pPr algn="ctr"/>
                      <a:r>
                        <a:rPr lang="en-US" sz="1000" dirty="0">
                          <a:solidFill>
                            <a:schemeClr val="tx1">
                              <a:lumMod val="75000"/>
                              <a:lumOff val="25000"/>
                            </a:schemeClr>
                          </a:solidFill>
                        </a:rPr>
                        <a:t>32.1</a:t>
                      </a:r>
                    </a:p>
                  </a:txBody>
                  <a:tcPr marL="51878" marR="51878" marT="25939" marB="25939"/>
                </a:tc>
                <a:tc>
                  <a:txBody>
                    <a:bodyPr/>
                    <a:lstStyle/>
                    <a:p>
                      <a:pPr algn="ctr"/>
                      <a:r>
                        <a:rPr lang="en-US" sz="1000" dirty="0">
                          <a:solidFill>
                            <a:schemeClr val="tx1">
                              <a:lumMod val="75000"/>
                              <a:lumOff val="25000"/>
                            </a:schemeClr>
                          </a:solidFill>
                        </a:rPr>
                        <a:t>45.8</a:t>
                      </a:r>
                    </a:p>
                  </a:txBody>
                  <a:tcPr marL="51878" marR="51878" marT="25939" marB="25939"/>
                </a:tc>
                <a:extLst>
                  <a:ext uri="{0D108BD9-81ED-4DB2-BD59-A6C34878D82A}">
                    <a16:rowId xmlns:a16="http://schemas.microsoft.com/office/drawing/2014/main" xmlns="" val="898195770"/>
                  </a:ext>
                </a:extLst>
              </a:tr>
              <a:tr h="212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MM %</a:t>
                      </a:r>
                    </a:p>
                  </a:txBody>
                  <a:tcPr marL="51878" marR="51878" marT="25939" marB="25939"/>
                </a:tc>
                <a:tc>
                  <a:txBody>
                    <a:bodyPr/>
                    <a:lstStyle/>
                    <a:p>
                      <a:pPr algn="ctr"/>
                      <a:r>
                        <a:rPr lang="en-US" sz="1000" dirty="0">
                          <a:solidFill>
                            <a:schemeClr val="tx1">
                              <a:lumMod val="75000"/>
                              <a:lumOff val="25000"/>
                            </a:schemeClr>
                          </a:solidFill>
                        </a:rPr>
                        <a:t>18.6%</a:t>
                      </a:r>
                    </a:p>
                  </a:txBody>
                  <a:tcPr marL="51878" marR="51878" marT="25939" marB="25939"/>
                </a:tc>
                <a:tc>
                  <a:txBody>
                    <a:bodyPr/>
                    <a:lstStyle/>
                    <a:p>
                      <a:pPr algn="ctr"/>
                      <a:r>
                        <a:rPr lang="en-US" sz="1000" dirty="0">
                          <a:solidFill>
                            <a:schemeClr val="tx1">
                              <a:lumMod val="75000"/>
                              <a:lumOff val="25000"/>
                            </a:schemeClr>
                          </a:solidFill>
                        </a:rPr>
                        <a:t>23.8%</a:t>
                      </a:r>
                    </a:p>
                  </a:txBody>
                  <a:tcPr marL="51878" marR="51878" marT="25939" marB="25939"/>
                </a:tc>
                <a:tc>
                  <a:txBody>
                    <a:bodyPr/>
                    <a:lstStyle/>
                    <a:p>
                      <a:pPr algn="ctr"/>
                      <a:r>
                        <a:rPr lang="en-US" sz="1000" dirty="0">
                          <a:solidFill>
                            <a:schemeClr val="tx1">
                              <a:lumMod val="75000"/>
                              <a:lumOff val="25000"/>
                            </a:schemeClr>
                          </a:solidFill>
                        </a:rPr>
                        <a:t>24.4%</a:t>
                      </a:r>
                    </a:p>
                  </a:txBody>
                  <a:tcPr marL="51878" marR="51878" marT="25939" marB="25939"/>
                </a:tc>
                <a:extLst>
                  <a:ext uri="{0D108BD9-81ED-4DB2-BD59-A6C34878D82A}">
                    <a16:rowId xmlns:a16="http://schemas.microsoft.com/office/drawing/2014/main" xmlns="" val="2611944663"/>
                  </a:ext>
                </a:extLst>
              </a:tr>
            </a:tbl>
          </a:graphicData>
        </a:graphic>
      </p:graphicFrame>
    </p:spTree>
    <p:extLst>
      <p:ext uri="{BB962C8B-B14F-4D97-AF65-F5344CB8AC3E}">
        <p14:creationId xmlns:p14="http://schemas.microsoft.com/office/powerpoint/2010/main" val="319422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 name="Table 191"/>
          <p:cNvGraphicFramePr>
            <a:graphicFrameLocks noGrp="1"/>
          </p:cNvGraphicFramePr>
          <p:nvPr>
            <p:extLst>
              <p:ext uri="{D42A27DB-BD31-4B8C-83A1-F6EECF244321}">
                <p14:modId xmlns:p14="http://schemas.microsoft.com/office/powerpoint/2010/main" val="2401852927"/>
              </p:ext>
            </p:extLst>
          </p:nvPr>
        </p:nvGraphicFramePr>
        <p:xfrm>
          <a:off x="6076461" y="4693140"/>
          <a:ext cx="2234718" cy="1063350"/>
        </p:xfrm>
        <a:graphic>
          <a:graphicData uri="http://schemas.openxmlformats.org/drawingml/2006/table">
            <a:tbl>
              <a:tblPr firstRow="1" bandRow="1">
                <a:tableStyleId>{D27102A9-8310-4765-A935-A1911B00CA55}</a:tableStyleId>
              </a:tblPr>
              <a:tblGrid>
                <a:gridCol w="581313">
                  <a:extLst>
                    <a:ext uri="{9D8B030D-6E8A-4147-A177-3AD203B41FA5}">
                      <a16:colId xmlns:a16="http://schemas.microsoft.com/office/drawing/2014/main" xmlns="" val="3006561255"/>
                    </a:ext>
                  </a:extLst>
                </a:gridCol>
                <a:gridCol w="557348">
                  <a:extLst>
                    <a:ext uri="{9D8B030D-6E8A-4147-A177-3AD203B41FA5}">
                      <a16:colId xmlns:a16="http://schemas.microsoft.com/office/drawing/2014/main" xmlns="" val="1333720257"/>
                    </a:ext>
                  </a:extLst>
                </a:gridCol>
                <a:gridCol w="531223">
                  <a:extLst>
                    <a:ext uri="{9D8B030D-6E8A-4147-A177-3AD203B41FA5}">
                      <a16:colId xmlns:a16="http://schemas.microsoft.com/office/drawing/2014/main" xmlns="" val="2266713407"/>
                    </a:ext>
                  </a:extLst>
                </a:gridCol>
                <a:gridCol w="564834">
                  <a:extLst>
                    <a:ext uri="{9D8B030D-6E8A-4147-A177-3AD203B41FA5}">
                      <a16:colId xmlns:a16="http://schemas.microsoft.com/office/drawing/2014/main" xmlns="" val="2694505511"/>
                    </a:ext>
                  </a:extLst>
                </a:gridCol>
              </a:tblGrid>
              <a:tr h="212670">
                <a:tc>
                  <a:txBody>
                    <a:bodyPr/>
                    <a:lstStyle/>
                    <a:p>
                      <a:endParaRPr lang="en-US" sz="10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2022</a:t>
                      </a:r>
                    </a:p>
                  </a:txBody>
                  <a:tcPr marL="51878" marR="51878" marT="25939" marB="25939"/>
                </a:tc>
                <a:tc>
                  <a:txBody>
                    <a:bodyPr/>
                    <a:lstStyle/>
                    <a:p>
                      <a:pPr algn="ctr"/>
                      <a:r>
                        <a:rPr lang="en-US" sz="1000" dirty="0">
                          <a:solidFill>
                            <a:schemeClr val="tx1">
                              <a:lumMod val="75000"/>
                              <a:lumOff val="25000"/>
                            </a:schemeClr>
                          </a:solidFill>
                        </a:rPr>
                        <a:t>2023</a:t>
                      </a:r>
                    </a:p>
                  </a:txBody>
                  <a:tcPr marL="51878" marR="51878" marT="25939" marB="25939"/>
                </a:tc>
                <a:tc>
                  <a:txBody>
                    <a:bodyPr/>
                    <a:lstStyle/>
                    <a:p>
                      <a:pPr algn="ctr"/>
                      <a:r>
                        <a:rPr lang="en-US" sz="1000" dirty="0">
                          <a:solidFill>
                            <a:schemeClr val="tx1">
                              <a:lumMod val="75000"/>
                              <a:lumOff val="25000"/>
                            </a:schemeClr>
                          </a:solidFill>
                        </a:rPr>
                        <a:t>2024</a:t>
                      </a:r>
                    </a:p>
                  </a:txBody>
                  <a:tcPr marL="51878" marR="51878" marT="25939" marB="25939"/>
                </a:tc>
                <a:extLst>
                  <a:ext uri="{0D108BD9-81ED-4DB2-BD59-A6C34878D82A}">
                    <a16:rowId xmlns:a16="http://schemas.microsoft.com/office/drawing/2014/main" xmlns="" val="4015501144"/>
                  </a:ext>
                </a:extLst>
              </a:tr>
              <a:tr h="212670">
                <a:tc>
                  <a:txBody>
                    <a:bodyPr/>
                    <a:lstStyle/>
                    <a:p>
                      <a:pPr algn="l"/>
                      <a:r>
                        <a:rPr lang="en-US" sz="900" dirty="0">
                          <a:solidFill>
                            <a:schemeClr val="tx1">
                              <a:lumMod val="75000"/>
                              <a:lumOff val="25000"/>
                            </a:schemeClr>
                          </a:solidFill>
                        </a:rPr>
                        <a:t>Avg Px</a:t>
                      </a:r>
                    </a:p>
                  </a:txBody>
                  <a:tcPr marL="51878" marR="51878" marT="25939" marB="25939" anchor="ctr"/>
                </a:tc>
                <a:tc>
                  <a:txBody>
                    <a:bodyPr/>
                    <a:lstStyle/>
                    <a:p>
                      <a:pPr algn="ctr"/>
                      <a:r>
                        <a:rPr lang="en-US" sz="1000" dirty="0">
                          <a:solidFill>
                            <a:schemeClr val="tx1">
                              <a:lumMod val="75000"/>
                              <a:lumOff val="25000"/>
                            </a:schemeClr>
                          </a:solidFill>
                        </a:rPr>
                        <a:t>2.10 M</a:t>
                      </a:r>
                    </a:p>
                  </a:txBody>
                  <a:tcPr marL="51878" marR="51878" marT="25939" marB="25939" anchor="ctr"/>
                </a:tc>
                <a:tc>
                  <a:txBody>
                    <a:bodyPr/>
                    <a:lstStyle/>
                    <a:p>
                      <a:pPr algn="ctr"/>
                      <a:r>
                        <a:rPr lang="en-US" sz="1000" dirty="0">
                          <a:solidFill>
                            <a:schemeClr val="tx1">
                              <a:lumMod val="75000"/>
                              <a:lumOff val="25000"/>
                            </a:schemeClr>
                          </a:solidFill>
                        </a:rPr>
                        <a:t>2.17 M</a:t>
                      </a:r>
                    </a:p>
                  </a:txBody>
                  <a:tcPr marL="51878" marR="51878" marT="25939" marB="25939" anchor="ctr"/>
                </a:tc>
                <a:tc>
                  <a:txBody>
                    <a:bodyPr/>
                    <a:lstStyle/>
                    <a:p>
                      <a:pPr algn="ctr"/>
                      <a:r>
                        <a:rPr lang="en-US" sz="1000" dirty="0">
                          <a:solidFill>
                            <a:schemeClr val="tx1">
                              <a:lumMod val="75000"/>
                              <a:lumOff val="25000"/>
                            </a:schemeClr>
                          </a:solidFill>
                        </a:rPr>
                        <a:t>2.50 M</a:t>
                      </a:r>
                    </a:p>
                  </a:txBody>
                  <a:tcPr marL="51878" marR="51878" marT="25939" marB="25939" anchor="ctr"/>
                </a:tc>
                <a:extLst>
                  <a:ext uri="{0D108BD9-81ED-4DB2-BD59-A6C34878D82A}">
                    <a16:rowId xmlns:a16="http://schemas.microsoft.com/office/drawing/2014/main" xmlns="" val="3362222299"/>
                  </a:ext>
                </a:extLst>
              </a:tr>
              <a:tr h="212670">
                <a:tc>
                  <a:txBody>
                    <a:bodyPr/>
                    <a:lstStyle/>
                    <a:p>
                      <a:pPr algn="l"/>
                      <a:r>
                        <a:rPr lang="en-US" sz="900" dirty="0">
                          <a:solidFill>
                            <a:schemeClr val="tx1">
                              <a:lumMod val="75000"/>
                              <a:lumOff val="25000"/>
                            </a:schemeClr>
                          </a:solidFill>
                        </a:rPr>
                        <a:t>Avg</a:t>
                      </a:r>
                      <a:r>
                        <a:rPr lang="en-US" sz="900" baseline="0" dirty="0">
                          <a:solidFill>
                            <a:schemeClr val="tx1">
                              <a:lumMod val="75000"/>
                              <a:lumOff val="25000"/>
                            </a:schemeClr>
                          </a:solidFill>
                        </a:rPr>
                        <a:t> Px Inc</a:t>
                      </a:r>
                      <a:endParaRPr lang="en-US" sz="900" dirty="0">
                        <a:solidFill>
                          <a:schemeClr val="tx1">
                            <a:lumMod val="75000"/>
                            <a:lumOff val="25000"/>
                          </a:schemeClr>
                        </a:solidFill>
                      </a:endParaRPr>
                    </a:p>
                  </a:txBody>
                  <a:tcPr marL="51878" marR="51878" marT="25939" marB="25939" anchor="ctr"/>
                </a:tc>
                <a:tc>
                  <a:txBody>
                    <a:bodyPr/>
                    <a:lstStyle/>
                    <a:p>
                      <a:pPr algn="ctr"/>
                      <a:r>
                        <a:rPr lang="en-US" sz="1000" dirty="0">
                          <a:solidFill>
                            <a:schemeClr val="tx1">
                              <a:lumMod val="75000"/>
                              <a:lumOff val="25000"/>
                            </a:schemeClr>
                          </a:solidFill>
                        </a:rPr>
                        <a:t>39.4%</a:t>
                      </a:r>
                    </a:p>
                  </a:txBody>
                  <a:tcPr marL="51878" marR="51878" marT="25939" marB="25939" anchor="ctr"/>
                </a:tc>
                <a:tc>
                  <a:txBody>
                    <a:bodyPr/>
                    <a:lstStyle/>
                    <a:p>
                      <a:pPr algn="ctr"/>
                      <a:r>
                        <a:rPr lang="en-US" sz="1000" dirty="0">
                          <a:solidFill>
                            <a:schemeClr val="tx1">
                              <a:lumMod val="75000"/>
                              <a:lumOff val="25000"/>
                            </a:schemeClr>
                          </a:solidFill>
                        </a:rPr>
                        <a:t>3.2%</a:t>
                      </a:r>
                    </a:p>
                  </a:txBody>
                  <a:tcPr marL="51878" marR="51878" marT="25939" marB="25939" anchor="ctr"/>
                </a:tc>
                <a:tc>
                  <a:txBody>
                    <a:bodyPr/>
                    <a:lstStyle/>
                    <a:p>
                      <a:pPr algn="ctr"/>
                      <a:r>
                        <a:rPr lang="en-US" sz="1000" dirty="0">
                          <a:solidFill>
                            <a:schemeClr val="tx1">
                              <a:lumMod val="75000"/>
                              <a:lumOff val="25000"/>
                            </a:schemeClr>
                          </a:solidFill>
                        </a:rPr>
                        <a:t>15.0%</a:t>
                      </a:r>
                    </a:p>
                  </a:txBody>
                  <a:tcPr marL="51878" marR="51878" marT="25939" marB="25939" anchor="ctr"/>
                </a:tc>
                <a:extLst>
                  <a:ext uri="{0D108BD9-81ED-4DB2-BD59-A6C34878D82A}">
                    <a16:rowId xmlns:a16="http://schemas.microsoft.com/office/drawing/2014/main" xmlns="" val="1591199318"/>
                  </a:ext>
                </a:extLst>
              </a:tr>
              <a:tr h="212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MKT</a:t>
                      </a:r>
                      <a:r>
                        <a:rPr lang="en-US" sz="900" baseline="0" dirty="0">
                          <a:solidFill>
                            <a:schemeClr val="tx1">
                              <a:lumMod val="75000"/>
                              <a:lumOff val="25000"/>
                            </a:schemeClr>
                          </a:solidFill>
                        </a:rPr>
                        <a:t> Size</a:t>
                      </a:r>
                      <a:endParaRPr lang="en-US" sz="900" dirty="0">
                        <a:solidFill>
                          <a:schemeClr val="tx1">
                            <a:lumMod val="75000"/>
                            <a:lumOff val="25000"/>
                          </a:schemeClr>
                        </a:solidFill>
                      </a:endParaRPr>
                    </a:p>
                  </a:txBody>
                  <a:tcPr marL="51878" marR="51878" marT="25939" marB="25939" anchor="ctr"/>
                </a:tc>
                <a:tc>
                  <a:txBody>
                    <a:bodyPr/>
                    <a:lstStyle/>
                    <a:p>
                      <a:pPr algn="ctr"/>
                      <a:r>
                        <a:rPr lang="en-US" sz="1000" dirty="0">
                          <a:solidFill>
                            <a:schemeClr val="tx1">
                              <a:lumMod val="75000"/>
                              <a:lumOff val="25000"/>
                            </a:schemeClr>
                          </a:solidFill>
                        </a:rPr>
                        <a:t>11.03</a:t>
                      </a:r>
                    </a:p>
                  </a:txBody>
                  <a:tcPr marL="51878" marR="51878" marT="25939" marB="25939" anchor="ctr"/>
                </a:tc>
                <a:tc>
                  <a:txBody>
                    <a:bodyPr/>
                    <a:lstStyle/>
                    <a:p>
                      <a:pPr algn="ctr"/>
                      <a:r>
                        <a:rPr lang="en-US" sz="1000" dirty="0">
                          <a:solidFill>
                            <a:schemeClr val="tx1">
                              <a:lumMod val="75000"/>
                              <a:lumOff val="25000"/>
                            </a:schemeClr>
                          </a:solidFill>
                        </a:rPr>
                        <a:t>8.25</a:t>
                      </a:r>
                    </a:p>
                  </a:txBody>
                  <a:tcPr marL="51878" marR="51878" marT="25939" marB="25939" anchor="ctr"/>
                </a:tc>
                <a:tc>
                  <a:txBody>
                    <a:bodyPr/>
                    <a:lstStyle/>
                    <a:p>
                      <a:pPr algn="ctr"/>
                      <a:r>
                        <a:rPr lang="en-US" sz="1000" dirty="0">
                          <a:solidFill>
                            <a:schemeClr val="tx1">
                              <a:lumMod val="75000"/>
                              <a:lumOff val="25000"/>
                            </a:schemeClr>
                          </a:solidFill>
                        </a:rPr>
                        <a:t>9.49</a:t>
                      </a:r>
                    </a:p>
                  </a:txBody>
                  <a:tcPr marL="51878" marR="51878" marT="25939" marB="25939" anchor="ctr"/>
                </a:tc>
                <a:extLst>
                  <a:ext uri="{0D108BD9-81ED-4DB2-BD59-A6C34878D82A}">
                    <a16:rowId xmlns:a16="http://schemas.microsoft.com/office/drawing/2014/main" xmlns="" val="898195770"/>
                  </a:ext>
                </a:extLst>
              </a:tr>
              <a:tr h="212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MM %</a:t>
                      </a:r>
                    </a:p>
                  </a:txBody>
                  <a:tcPr marL="51878" marR="51878" marT="25939" marB="25939" anchor="ctr"/>
                </a:tc>
                <a:tc>
                  <a:txBody>
                    <a:bodyPr/>
                    <a:lstStyle/>
                    <a:p>
                      <a:pPr algn="ctr"/>
                      <a:r>
                        <a:rPr lang="en-US" sz="1000" dirty="0">
                          <a:solidFill>
                            <a:schemeClr val="tx1">
                              <a:lumMod val="75000"/>
                              <a:lumOff val="25000"/>
                            </a:schemeClr>
                          </a:solidFill>
                        </a:rPr>
                        <a:t>23.7%</a:t>
                      </a:r>
                    </a:p>
                  </a:txBody>
                  <a:tcPr marL="51878" marR="51878" marT="25939" marB="25939" anchor="ctr"/>
                </a:tc>
                <a:tc>
                  <a:txBody>
                    <a:bodyPr/>
                    <a:lstStyle/>
                    <a:p>
                      <a:pPr algn="ctr"/>
                      <a:r>
                        <a:rPr lang="en-US" sz="1000" dirty="0">
                          <a:solidFill>
                            <a:schemeClr val="tx1">
                              <a:lumMod val="75000"/>
                              <a:lumOff val="25000"/>
                            </a:schemeClr>
                          </a:solidFill>
                        </a:rPr>
                        <a:t>32.5%</a:t>
                      </a:r>
                    </a:p>
                  </a:txBody>
                  <a:tcPr marL="51878" marR="51878" marT="25939" marB="25939" anchor="ctr"/>
                </a:tc>
                <a:tc>
                  <a:txBody>
                    <a:bodyPr/>
                    <a:lstStyle/>
                    <a:p>
                      <a:pPr algn="ctr"/>
                      <a:r>
                        <a:rPr lang="en-US" sz="1000" dirty="0">
                          <a:solidFill>
                            <a:schemeClr val="tx1">
                              <a:lumMod val="75000"/>
                              <a:lumOff val="25000"/>
                            </a:schemeClr>
                          </a:solidFill>
                        </a:rPr>
                        <a:t>36.0%</a:t>
                      </a:r>
                    </a:p>
                  </a:txBody>
                  <a:tcPr marL="51878" marR="51878" marT="25939" marB="25939" anchor="ctr"/>
                </a:tc>
                <a:extLst>
                  <a:ext uri="{0D108BD9-81ED-4DB2-BD59-A6C34878D82A}">
                    <a16:rowId xmlns:a16="http://schemas.microsoft.com/office/drawing/2014/main" xmlns="" val="2611944663"/>
                  </a:ext>
                </a:extLst>
              </a:tr>
            </a:tbl>
          </a:graphicData>
        </a:graphic>
      </p:graphicFrame>
      <p:graphicFrame>
        <p:nvGraphicFramePr>
          <p:cNvPr id="189" name="Table 188"/>
          <p:cNvGraphicFramePr>
            <a:graphicFrameLocks noGrp="1"/>
          </p:cNvGraphicFramePr>
          <p:nvPr>
            <p:extLst>
              <p:ext uri="{D42A27DB-BD31-4B8C-83A1-F6EECF244321}">
                <p14:modId xmlns:p14="http://schemas.microsoft.com/office/powerpoint/2010/main" val="1422900356"/>
              </p:ext>
            </p:extLst>
          </p:nvPr>
        </p:nvGraphicFramePr>
        <p:xfrm>
          <a:off x="3762163" y="4693131"/>
          <a:ext cx="2234718" cy="1063350"/>
        </p:xfrm>
        <a:graphic>
          <a:graphicData uri="http://schemas.openxmlformats.org/drawingml/2006/table">
            <a:tbl>
              <a:tblPr firstRow="1" bandRow="1">
                <a:tableStyleId>{D27102A9-8310-4765-A935-A1911B00CA55}</a:tableStyleId>
              </a:tblPr>
              <a:tblGrid>
                <a:gridCol w="581313">
                  <a:extLst>
                    <a:ext uri="{9D8B030D-6E8A-4147-A177-3AD203B41FA5}">
                      <a16:colId xmlns:a16="http://schemas.microsoft.com/office/drawing/2014/main" xmlns="" val="3006561255"/>
                    </a:ext>
                  </a:extLst>
                </a:gridCol>
                <a:gridCol w="557348">
                  <a:extLst>
                    <a:ext uri="{9D8B030D-6E8A-4147-A177-3AD203B41FA5}">
                      <a16:colId xmlns:a16="http://schemas.microsoft.com/office/drawing/2014/main" xmlns="" val="1333720257"/>
                    </a:ext>
                  </a:extLst>
                </a:gridCol>
                <a:gridCol w="531223">
                  <a:extLst>
                    <a:ext uri="{9D8B030D-6E8A-4147-A177-3AD203B41FA5}">
                      <a16:colId xmlns:a16="http://schemas.microsoft.com/office/drawing/2014/main" xmlns="" val="2266713407"/>
                    </a:ext>
                  </a:extLst>
                </a:gridCol>
                <a:gridCol w="564834">
                  <a:extLst>
                    <a:ext uri="{9D8B030D-6E8A-4147-A177-3AD203B41FA5}">
                      <a16:colId xmlns:a16="http://schemas.microsoft.com/office/drawing/2014/main" xmlns="" val="2694505511"/>
                    </a:ext>
                  </a:extLst>
                </a:gridCol>
              </a:tblGrid>
              <a:tr h="212670">
                <a:tc>
                  <a:txBody>
                    <a:bodyPr/>
                    <a:lstStyle/>
                    <a:p>
                      <a:endParaRPr lang="en-US" sz="10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2022</a:t>
                      </a:r>
                    </a:p>
                  </a:txBody>
                  <a:tcPr marL="51878" marR="51878" marT="25939" marB="25939"/>
                </a:tc>
                <a:tc>
                  <a:txBody>
                    <a:bodyPr/>
                    <a:lstStyle/>
                    <a:p>
                      <a:pPr algn="ctr"/>
                      <a:r>
                        <a:rPr lang="en-US" sz="1000" dirty="0">
                          <a:solidFill>
                            <a:schemeClr val="tx1">
                              <a:lumMod val="75000"/>
                              <a:lumOff val="25000"/>
                            </a:schemeClr>
                          </a:solidFill>
                        </a:rPr>
                        <a:t>2023</a:t>
                      </a:r>
                    </a:p>
                  </a:txBody>
                  <a:tcPr marL="51878" marR="51878" marT="25939" marB="25939"/>
                </a:tc>
                <a:tc>
                  <a:txBody>
                    <a:bodyPr/>
                    <a:lstStyle/>
                    <a:p>
                      <a:pPr algn="ctr"/>
                      <a:r>
                        <a:rPr lang="en-US" sz="1000" dirty="0">
                          <a:solidFill>
                            <a:schemeClr val="tx1">
                              <a:lumMod val="75000"/>
                              <a:lumOff val="25000"/>
                            </a:schemeClr>
                          </a:solidFill>
                        </a:rPr>
                        <a:t>2024</a:t>
                      </a:r>
                    </a:p>
                  </a:txBody>
                  <a:tcPr marL="51878" marR="51878" marT="25939" marB="25939"/>
                </a:tc>
                <a:extLst>
                  <a:ext uri="{0D108BD9-81ED-4DB2-BD59-A6C34878D82A}">
                    <a16:rowId xmlns:a16="http://schemas.microsoft.com/office/drawing/2014/main" xmlns="" val="4015501144"/>
                  </a:ext>
                </a:extLst>
              </a:tr>
              <a:tr h="212670">
                <a:tc>
                  <a:txBody>
                    <a:bodyPr/>
                    <a:lstStyle/>
                    <a:p>
                      <a:pPr algn="l"/>
                      <a:r>
                        <a:rPr lang="en-US" sz="900" dirty="0">
                          <a:solidFill>
                            <a:schemeClr val="tx1">
                              <a:lumMod val="75000"/>
                              <a:lumOff val="25000"/>
                            </a:schemeClr>
                          </a:solidFill>
                        </a:rPr>
                        <a:t>Avg Px</a:t>
                      </a:r>
                    </a:p>
                  </a:txBody>
                  <a:tcPr marL="51878" marR="51878" marT="25939" marB="25939" anchor="ctr"/>
                </a:tc>
                <a:tc>
                  <a:txBody>
                    <a:bodyPr/>
                    <a:lstStyle/>
                    <a:p>
                      <a:pPr algn="ctr"/>
                      <a:r>
                        <a:rPr lang="en-US" sz="1000" dirty="0">
                          <a:solidFill>
                            <a:schemeClr val="tx1">
                              <a:lumMod val="75000"/>
                              <a:lumOff val="25000"/>
                            </a:schemeClr>
                          </a:solidFill>
                        </a:rPr>
                        <a:t>379.8K</a:t>
                      </a:r>
                    </a:p>
                  </a:txBody>
                  <a:tcPr marL="51878" marR="51878" marT="25939" marB="25939" anchor="ctr"/>
                </a:tc>
                <a:tc>
                  <a:txBody>
                    <a:bodyPr/>
                    <a:lstStyle/>
                    <a:p>
                      <a:pPr algn="ctr"/>
                      <a:r>
                        <a:rPr lang="en-US" sz="1000" dirty="0">
                          <a:solidFill>
                            <a:schemeClr val="tx1">
                              <a:lumMod val="75000"/>
                              <a:lumOff val="25000"/>
                            </a:schemeClr>
                          </a:solidFill>
                        </a:rPr>
                        <a:t>594.1K</a:t>
                      </a:r>
                    </a:p>
                  </a:txBody>
                  <a:tcPr marL="51878" marR="51878" marT="25939" marB="25939" anchor="ctr"/>
                </a:tc>
                <a:tc>
                  <a:txBody>
                    <a:bodyPr/>
                    <a:lstStyle/>
                    <a:p>
                      <a:pPr algn="ctr"/>
                      <a:r>
                        <a:rPr lang="en-US" sz="1000" dirty="0">
                          <a:solidFill>
                            <a:schemeClr val="tx1">
                              <a:lumMod val="75000"/>
                              <a:lumOff val="25000"/>
                            </a:schemeClr>
                          </a:solidFill>
                        </a:rPr>
                        <a:t>663.9K</a:t>
                      </a:r>
                    </a:p>
                  </a:txBody>
                  <a:tcPr marL="51878" marR="51878" marT="25939" marB="25939" anchor="ctr"/>
                </a:tc>
                <a:extLst>
                  <a:ext uri="{0D108BD9-81ED-4DB2-BD59-A6C34878D82A}">
                    <a16:rowId xmlns:a16="http://schemas.microsoft.com/office/drawing/2014/main" xmlns="" val="3362222299"/>
                  </a:ext>
                </a:extLst>
              </a:tr>
              <a:tr h="212670">
                <a:tc>
                  <a:txBody>
                    <a:bodyPr/>
                    <a:lstStyle/>
                    <a:p>
                      <a:pPr algn="l"/>
                      <a:r>
                        <a:rPr lang="en-US" sz="900" dirty="0">
                          <a:solidFill>
                            <a:schemeClr val="tx1">
                              <a:lumMod val="75000"/>
                              <a:lumOff val="25000"/>
                            </a:schemeClr>
                          </a:solidFill>
                        </a:rPr>
                        <a:t>Avg</a:t>
                      </a:r>
                      <a:r>
                        <a:rPr lang="en-US" sz="900" baseline="0" dirty="0">
                          <a:solidFill>
                            <a:schemeClr val="tx1">
                              <a:lumMod val="75000"/>
                              <a:lumOff val="25000"/>
                            </a:schemeClr>
                          </a:solidFill>
                        </a:rPr>
                        <a:t> Px Inc</a:t>
                      </a:r>
                      <a:endParaRPr lang="en-US" sz="900" dirty="0">
                        <a:solidFill>
                          <a:schemeClr val="tx1">
                            <a:lumMod val="75000"/>
                            <a:lumOff val="25000"/>
                          </a:schemeClr>
                        </a:solidFill>
                      </a:endParaRPr>
                    </a:p>
                  </a:txBody>
                  <a:tcPr marL="51878" marR="51878" marT="25939" marB="25939" anchor="ctr"/>
                </a:tc>
                <a:tc>
                  <a:txBody>
                    <a:bodyPr/>
                    <a:lstStyle/>
                    <a:p>
                      <a:pPr algn="ctr"/>
                      <a:r>
                        <a:rPr lang="en-US" sz="1000" dirty="0">
                          <a:solidFill>
                            <a:schemeClr val="tx1">
                              <a:lumMod val="75000"/>
                              <a:lumOff val="25000"/>
                            </a:schemeClr>
                          </a:solidFill>
                        </a:rPr>
                        <a:t>58.9%</a:t>
                      </a:r>
                    </a:p>
                  </a:txBody>
                  <a:tcPr marL="51878" marR="51878" marT="25939" marB="25939" anchor="ctr"/>
                </a:tc>
                <a:tc>
                  <a:txBody>
                    <a:bodyPr/>
                    <a:lstStyle/>
                    <a:p>
                      <a:pPr algn="ctr"/>
                      <a:r>
                        <a:rPr lang="en-US" sz="1000" dirty="0">
                          <a:solidFill>
                            <a:schemeClr val="tx1">
                              <a:lumMod val="75000"/>
                              <a:lumOff val="25000"/>
                            </a:schemeClr>
                          </a:solidFill>
                        </a:rPr>
                        <a:t>56.4%</a:t>
                      </a:r>
                    </a:p>
                  </a:txBody>
                  <a:tcPr marL="51878" marR="51878" marT="25939" marB="25939" anchor="ctr"/>
                </a:tc>
                <a:tc>
                  <a:txBody>
                    <a:bodyPr/>
                    <a:lstStyle/>
                    <a:p>
                      <a:pPr algn="ctr"/>
                      <a:r>
                        <a:rPr lang="en-US" sz="1000" dirty="0">
                          <a:solidFill>
                            <a:schemeClr val="tx1">
                              <a:lumMod val="75000"/>
                              <a:lumOff val="25000"/>
                            </a:schemeClr>
                          </a:solidFill>
                        </a:rPr>
                        <a:t>11.7%</a:t>
                      </a:r>
                    </a:p>
                  </a:txBody>
                  <a:tcPr marL="51878" marR="51878" marT="25939" marB="25939" anchor="ctr"/>
                </a:tc>
                <a:extLst>
                  <a:ext uri="{0D108BD9-81ED-4DB2-BD59-A6C34878D82A}">
                    <a16:rowId xmlns:a16="http://schemas.microsoft.com/office/drawing/2014/main" xmlns="" val="1591199318"/>
                  </a:ext>
                </a:extLst>
              </a:tr>
              <a:tr h="212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MKT</a:t>
                      </a:r>
                      <a:r>
                        <a:rPr lang="en-US" sz="900" baseline="0" dirty="0">
                          <a:solidFill>
                            <a:schemeClr val="tx1">
                              <a:lumMod val="75000"/>
                              <a:lumOff val="25000"/>
                            </a:schemeClr>
                          </a:solidFill>
                        </a:rPr>
                        <a:t> Size</a:t>
                      </a:r>
                      <a:endParaRPr lang="en-US" sz="900" dirty="0">
                        <a:solidFill>
                          <a:schemeClr val="tx1">
                            <a:lumMod val="75000"/>
                            <a:lumOff val="25000"/>
                          </a:schemeClr>
                        </a:solidFill>
                      </a:endParaRPr>
                    </a:p>
                  </a:txBody>
                  <a:tcPr marL="51878" marR="51878" marT="25939" marB="25939" anchor="ctr"/>
                </a:tc>
                <a:tc>
                  <a:txBody>
                    <a:bodyPr/>
                    <a:lstStyle/>
                    <a:p>
                      <a:pPr algn="ctr"/>
                      <a:r>
                        <a:rPr lang="en-US" sz="1000" dirty="0">
                          <a:solidFill>
                            <a:schemeClr val="tx1">
                              <a:lumMod val="75000"/>
                              <a:lumOff val="25000"/>
                            </a:schemeClr>
                          </a:solidFill>
                        </a:rPr>
                        <a:t>48.10</a:t>
                      </a:r>
                    </a:p>
                  </a:txBody>
                  <a:tcPr marL="51878" marR="51878" marT="25939" marB="25939" anchor="ctr"/>
                </a:tc>
                <a:tc>
                  <a:txBody>
                    <a:bodyPr/>
                    <a:lstStyle/>
                    <a:p>
                      <a:pPr algn="ctr"/>
                      <a:r>
                        <a:rPr lang="en-US" sz="1000" dirty="0">
                          <a:solidFill>
                            <a:schemeClr val="tx1">
                              <a:lumMod val="75000"/>
                              <a:lumOff val="25000"/>
                            </a:schemeClr>
                          </a:solidFill>
                        </a:rPr>
                        <a:t>57.89</a:t>
                      </a:r>
                    </a:p>
                  </a:txBody>
                  <a:tcPr marL="51878" marR="51878" marT="25939" marB="25939" anchor="ctr"/>
                </a:tc>
                <a:tc>
                  <a:txBody>
                    <a:bodyPr/>
                    <a:lstStyle/>
                    <a:p>
                      <a:pPr algn="ctr"/>
                      <a:r>
                        <a:rPr lang="en-US" sz="1000" dirty="0">
                          <a:solidFill>
                            <a:schemeClr val="tx1">
                              <a:lumMod val="75000"/>
                              <a:lumOff val="25000"/>
                            </a:schemeClr>
                          </a:solidFill>
                        </a:rPr>
                        <a:t>64.83</a:t>
                      </a:r>
                    </a:p>
                  </a:txBody>
                  <a:tcPr marL="51878" marR="51878" marT="25939" marB="25939" anchor="ctr"/>
                </a:tc>
                <a:extLst>
                  <a:ext uri="{0D108BD9-81ED-4DB2-BD59-A6C34878D82A}">
                    <a16:rowId xmlns:a16="http://schemas.microsoft.com/office/drawing/2014/main" xmlns="" val="898195770"/>
                  </a:ext>
                </a:extLst>
              </a:tr>
              <a:tr h="212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MM %</a:t>
                      </a:r>
                    </a:p>
                  </a:txBody>
                  <a:tcPr marL="51878" marR="51878" marT="25939" marB="25939" anchor="ctr"/>
                </a:tc>
                <a:tc>
                  <a:txBody>
                    <a:bodyPr/>
                    <a:lstStyle/>
                    <a:p>
                      <a:pPr algn="ctr"/>
                      <a:r>
                        <a:rPr lang="en-US" sz="1000" dirty="0">
                          <a:solidFill>
                            <a:schemeClr val="tx1">
                              <a:lumMod val="75000"/>
                              <a:lumOff val="25000"/>
                            </a:schemeClr>
                          </a:solidFill>
                        </a:rPr>
                        <a:t>24.4%</a:t>
                      </a:r>
                    </a:p>
                  </a:txBody>
                  <a:tcPr marL="51878" marR="51878" marT="25939" marB="25939" anchor="ctr"/>
                </a:tc>
                <a:tc>
                  <a:txBody>
                    <a:bodyPr/>
                    <a:lstStyle/>
                    <a:p>
                      <a:pPr algn="ctr"/>
                      <a:r>
                        <a:rPr lang="en-US" sz="1000" dirty="0">
                          <a:solidFill>
                            <a:schemeClr val="tx1">
                              <a:lumMod val="75000"/>
                              <a:lumOff val="25000"/>
                            </a:schemeClr>
                          </a:solidFill>
                        </a:rPr>
                        <a:t>32.5%</a:t>
                      </a:r>
                    </a:p>
                  </a:txBody>
                  <a:tcPr marL="51878" marR="51878" marT="25939" marB="25939" anchor="ctr"/>
                </a:tc>
                <a:tc>
                  <a:txBody>
                    <a:bodyPr/>
                    <a:lstStyle/>
                    <a:p>
                      <a:pPr algn="ctr"/>
                      <a:r>
                        <a:rPr lang="en-US" sz="1000" dirty="0">
                          <a:solidFill>
                            <a:schemeClr val="tx1">
                              <a:lumMod val="75000"/>
                              <a:lumOff val="25000"/>
                            </a:schemeClr>
                          </a:solidFill>
                        </a:rPr>
                        <a:t>33.5%</a:t>
                      </a:r>
                    </a:p>
                  </a:txBody>
                  <a:tcPr marL="51878" marR="51878" marT="25939" marB="25939" anchor="ctr"/>
                </a:tc>
                <a:extLst>
                  <a:ext uri="{0D108BD9-81ED-4DB2-BD59-A6C34878D82A}">
                    <a16:rowId xmlns:a16="http://schemas.microsoft.com/office/drawing/2014/main" xmlns="" val="2611944663"/>
                  </a:ext>
                </a:extLst>
              </a:tr>
            </a:tbl>
          </a:graphicData>
        </a:graphic>
      </p:graphicFrame>
      <p:graphicFrame>
        <p:nvGraphicFramePr>
          <p:cNvPr id="147" name="Table 146">
            <a:extLst>
              <a:ext uri="{FF2B5EF4-FFF2-40B4-BE49-F238E27FC236}">
                <a16:creationId xmlns:a16="http://schemas.microsoft.com/office/drawing/2014/main" xmlns="" id="{9E79DC37-DA33-46B9-BDAC-3860B1E81EFF}"/>
              </a:ext>
            </a:extLst>
          </p:cNvPr>
          <p:cNvGraphicFramePr>
            <a:graphicFrameLocks noGrp="1"/>
          </p:cNvGraphicFramePr>
          <p:nvPr>
            <p:extLst>
              <p:ext uri="{D42A27DB-BD31-4B8C-83A1-F6EECF244321}">
                <p14:modId xmlns:p14="http://schemas.microsoft.com/office/powerpoint/2010/main" val="2628118476"/>
              </p:ext>
            </p:extLst>
          </p:nvPr>
        </p:nvGraphicFramePr>
        <p:xfrm>
          <a:off x="8438678" y="4699797"/>
          <a:ext cx="2311747" cy="1063345"/>
        </p:xfrm>
        <a:graphic>
          <a:graphicData uri="http://schemas.openxmlformats.org/drawingml/2006/table">
            <a:tbl>
              <a:tblPr firstRow="1" bandRow="1">
                <a:tableStyleId>{D27102A9-8310-4765-A935-A1911B00CA55}</a:tableStyleId>
              </a:tblPr>
              <a:tblGrid>
                <a:gridCol w="601350">
                  <a:extLst>
                    <a:ext uri="{9D8B030D-6E8A-4147-A177-3AD203B41FA5}">
                      <a16:colId xmlns:a16="http://schemas.microsoft.com/office/drawing/2014/main" xmlns="" val="3006561255"/>
                    </a:ext>
                  </a:extLst>
                </a:gridCol>
                <a:gridCol w="576559">
                  <a:extLst>
                    <a:ext uri="{9D8B030D-6E8A-4147-A177-3AD203B41FA5}">
                      <a16:colId xmlns:a16="http://schemas.microsoft.com/office/drawing/2014/main" xmlns="" val="1333720257"/>
                    </a:ext>
                  </a:extLst>
                </a:gridCol>
                <a:gridCol w="549534">
                  <a:extLst>
                    <a:ext uri="{9D8B030D-6E8A-4147-A177-3AD203B41FA5}">
                      <a16:colId xmlns:a16="http://schemas.microsoft.com/office/drawing/2014/main" xmlns="" val="2266713407"/>
                    </a:ext>
                  </a:extLst>
                </a:gridCol>
                <a:gridCol w="584304">
                  <a:extLst>
                    <a:ext uri="{9D8B030D-6E8A-4147-A177-3AD203B41FA5}">
                      <a16:colId xmlns:a16="http://schemas.microsoft.com/office/drawing/2014/main" xmlns="" val="2694505511"/>
                    </a:ext>
                  </a:extLst>
                </a:gridCol>
              </a:tblGrid>
              <a:tr h="212669">
                <a:tc>
                  <a:txBody>
                    <a:bodyPr/>
                    <a:lstStyle/>
                    <a:p>
                      <a:endParaRPr lang="en-US" sz="10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2022</a:t>
                      </a:r>
                    </a:p>
                  </a:txBody>
                  <a:tcPr marL="51878" marR="51878" marT="25939" marB="25939"/>
                </a:tc>
                <a:tc>
                  <a:txBody>
                    <a:bodyPr/>
                    <a:lstStyle/>
                    <a:p>
                      <a:pPr algn="ctr"/>
                      <a:r>
                        <a:rPr lang="en-US" sz="1000" dirty="0">
                          <a:solidFill>
                            <a:schemeClr val="tx1">
                              <a:lumMod val="75000"/>
                              <a:lumOff val="25000"/>
                            </a:schemeClr>
                          </a:solidFill>
                        </a:rPr>
                        <a:t>2023</a:t>
                      </a:r>
                    </a:p>
                  </a:txBody>
                  <a:tcPr marL="51878" marR="51878" marT="25939" marB="25939"/>
                </a:tc>
                <a:tc>
                  <a:txBody>
                    <a:bodyPr/>
                    <a:lstStyle/>
                    <a:p>
                      <a:pPr algn="ctr"/>
                      <a:r>
                        <a:rPr lang="en-US" sz="1000" dirty="0">
                          <a:solidFill>
                            <a:schemeClr val="tx1">
                              <a:lumMod val="75000"/>
                              <a:lumOff val="25000"/>
                            </a:schemeClr>
                          </a:solidFill>
                        </a:rPr>
                        <a:t>2024</a:t>
                      </a:r>
                    </a:p>
                  </a:txBody>
                  <a:tcPr marL="51878" marR="51878" marT="25939" marB="25939"/>
                </a:tc>
                <a:extLst>
                  <a:ext uri="{0D108BD9-81ED-4DB2-BD59-A6C34878D82A}">
                    <a16:rowId xmlns:a16="http://schemas.microsoft.com/office/drawing/2014/main" xmlns="" val="4015501144"/>
                  </a:ext>
                </a:extLst>
              </a:tr>
              <a:tr h="212669">
                <a:tc>
                  <a:txBody>
                    <a:bodyPr/>
                    <a:lstStyle/>
                    <a:p>
                      <a:pPr algn="l"/>
                      <a:r>
                        <a:rPr lang="en-US" sz="900" dirty="0">
                          <a:solidFill>
                            <a:schemeClr val="tx1">
                              <a:lumMod val="75000"/>
                              <a:lumOff val="25000"/>
                            </a:schemeClr>
                          </a:solidFill>
                        </a:rPr>
                        <a:t>Avg Px</a:t>
                      </a:r>
                    </a:p>
                  </a:txBody>
                  <a:tcPr marL="51878" marR="51878" marT="25939" marB="25939" anchor="ctr"/>
                </a:tc>
                <a:tc>
                  <a:txBody>
                    <a:bodyPr/>
                    <a:lstStyle/>
                    <a:p>
                      <a:pPr algn="ctr"/>
                      <a:r>
                        <a:rPr lang="en-US" sz="1000" dirty="0">
                          <a:solidFill>
                            <a:schemeClr val="tx1">
                              <a:lumMod val="75000"/>
                              <a:lumOff val="25000"/>
                            </a:schemeClr>
                          </a:solidFill>
                        </a:rPr>
                        <a:t>2.1</a:t>
                      </a:r>
                      <a:r>
                        <a:rPr lang="en-US" sz="1000" baseline="0" dirty="0">
                          <a:solidFill>
                            <a:schemeClr val="tx1">
                              <a:lumMod val="75000"/>
                              <a:lumOff val="25000"/>
                            </a:schemeClr>
                          </a:solidFill>
                        </a:rPr>
                        <a:t>K</a:t>
                      </a:r>
                      <a:endParaRPr lang="en-US" sz="1000" dirty="0">
                        <a:solidFill>
                          <a:schemeClr val="tx1">
                            <a:lumMod val="75000"/>
                            <a:lumOff val="25000"/>
                          </a:schemeClr>
                        </a:solidFill>
                      </a:endParaRPr>
                    </a:p>
                  </a:txBody>
                  <a:tcPr marL="51878" marR="51878" marT="25939" marB="25939" anchor="ctr"/>
                </a:tc>
                <a:tc>
                  <a:txBody>
                    <a:bodyPr/>
                    <a:lstStyle/>
                    <a:p>
                      <a:pPr algn="ctr"/>
                      <a:r>
                        <a:rPr lang="en-US" sz="1000" dirty="0">
                          <a:solidFill>
                            <a:schemeClr val="tx1">
                              <a:lumMod val="75000"/>
                              <a:lumOff val="25000"/>
                            </a:schemeClr>
                          </a:solidFill>
                        </a:rPr>
                        <a:t>5.6K</a:t>
                      </a:r>
                    </a:p>
                  </a:txBody>
                  <a:tcPr marL="51878" marR="51878" marT="25939" marB="25939" anchor="ctr"/>
                </a:tc>
                <a:tc>
                  <a:txBody>
                    <a:bodyPr/>
                    <a:lstStyle/>
                    <a:p>
                      <a:pPr algn="ctr"/>
                      <a:r>
                        <a:rPr lang="en-US" sz="1000" dirty="0">
                          <a:solidFill>
                            <a:schemeClr val="tx1">
                              <a:lumMod val="75000"/>
                              <a:lumOff val="25000"/>
                            </a:schemeClr>
                          </a:solidFill>
                        </a:rPr>
                        <a:t>6.7K</a:t>
                      </a:r>
                    </a:p>
                  </a:txBody>
                  <a:tcPr marL="51878" marR="51878" marT="25939" marB="25939" anchor="ctr"/>
                </a:tc>
                <a:extLst>
                  <a:ext uri="{0D108BD9-81ED-4DB2-BD59-A6C34878D82A}">
                    <a16:rowId xmlns:a16="http://schemas.microsoft.com/office/drawing/2014/main" xmlns="" val="3362222299"/>
                  </a:ext>
                </a:extLst>
              </a:tr>
              <a:tr h="212669">
                <a:tc>
                  <a:txBody>
                    <a:bodyPr/>
                    <a:lstStyle/>
                    <a:p>
                      <a:pPr algn="l"/>
                      <a:r>
                        <a:rPr lang="en-US" sz="900" dirty="0">
                          <a:solidFill>
                            <a:schemeClr val="tx1">
                              <a:lumMod val="75000"/>
                              <a:lumOff val="25000"/>
                            </a:schemeClr>
                          </a:solidFill>
                        </a:rPr>
                        <a:t>Avg</a:t>
                      </a:r>
                      <a:r>
                        <a:rPr lang="en-US" sz="900" baseline="0" dirty="0">
                          <a:solidFill>
                            <a:schemeClr val="tx1">
                              <a:lumMod val="75000"/>
                              <a:lumOff val="25000"/>
                            </a:schemeClr>
                          </a:solidFill>
                        </a:rPr>
                        <a:t> Px Inc</a:t>
                      </a:r>
                      <a:endParaRPr lang="en-US" sz="900" dirty="0">
                        <a:solidFill>
                          <a:schemeClr val="tx1">
                            <a:lumMod val="75000"/>
                            <a:lumOff val="25000"/>
                          </a:schemeClr>
                        </a:solidFill>
                      </a:endParaRPr>
                    </a:p>
                  </a:txBody>
                  <a:tcPr marL="51878" marR="51878" marT="25939" marB="25939" anchor="ctr"/>
                </a:tc>
                <a:tc>
                  <a:txBody>
                    <a:bodyPr/>
                    <a:lstStyle/>
                    <a:p>
                      <a:pPr algn="ctr"/>
                      <a:r>
                        <a:rPr lang="en-US" sz="1000" dirty="0">
                          <a:solidFill>
                            <a:schemeClr val="tx1">
                              <a:lumMod val="75000"/>
                              <a:lumOff val="25000"/>
                            </a:schemeClr>
                          </a:solidFill>
                        </a:rPr>
                        <a:t>91.6%</a:t>
                      </a:r>
                    </a:p>
                  </a:txBody>
                  <a:tcPr marL="51878" marR="51878" marT="25939" marB="25939" anchor="ctr"/>
                </a:tc>
                <a:tc>
                  <a:txBody>
                    <a:bodyPr/>
                    <a:lstStyle/>
                    <a:p>
                      <a:pPr algn="ctr"/>
                      <a:r>
                        <a:rPr lang="en-US" sz="1000" dirty="0">
                          <a:solidFill>
                            <a:schemeClr val="tx1">
                              <a:lumMod val="75000"/>
                              <a:lumOff val="25000"/>
                            </a:schemeClr>
                          </a:solidFill>
                        </a:rPr>
                        <a:t>161.0%</a:t>
                      </a:r>
                    </a:p>
                  </a:txBody>
                  <a:tcPr marL="51878" marR="51878" marT="25939" marB="25939" anchor="ctr"/>
                </a:tc>
                <a:tc>
                  <a:txBody>
                    <a:bodyPr/>
                    <a:lstStyle/>
                    <a:p>
                      <a:pPr algn="ctr"/>
                      <a:r>
                        <a:rPr lang="en-US" sz="1000" dirty="0">
                          <a:solidFill>
                            <a:schemeClr val="tx1">
                              <a:lumMod val="75000"/>
                              <a:lumOff val="25000"/>
                            </a:schemeClr>
                          </a:solidFill>
                        </a:rPr>
                        <a:t>18.6%</a:t>
                      </a:r>
                    </a:p>
                  </a:txBody>
                  <a:tcPr marL="51878" marR="51878" marT="25939" marB="25939" anchor="ctr"/>
                </a:tc>
                <a:extLst>
                  <a:ext uri="{0D108BD9-81ED-4DB2-BD59-A6C34878D82A}">
                    <a16:rowId xmlns:a16="http://schemas.microsoft.com/office/drawing/2014/main" xmlns="" val="1591199318"/>
                  </a:ext>
                </a:extLst>
              </a:tr>
              <a:tr h="2126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MKT</a:t>
                      </a:r>
                      <a:r>
                        <a:rPr lang="en-US" sz="900" baseline="0" dirty="0">
                          <a:solidFill>
                            <a:schemeClr val="tx1">
                              <a:lumMod val="75000"/>
                              <a:lumOff val="25000"/>
                            </a:schemeClr>
                          </a:solidFill>
                        </a:rPr>
                        <a:t> Size</a:t>
                      </a:r>
                      <a:endParaRPr lang="en-US" sz="900" dirty="0">
                        <a:solidFill>
                          <a:schemeClr val="tx1">
                            <a:lumMod val="75000"/>
                            <a:lumOff val="25000"/>
                          </a:schemeClr>
                        </a:solidFill>
                      </a:endParaRPr>
                    </a:p>
                  </a:txBody>
                  <a:tcPr marL="51878" marR="51878" marT="25939" marB="25939" anchor="ctr"/>
                </a:tc>
                <a:tc>
                  <a:txBody>
                    <a:bodyPr/>
                    <a:lstStyle/>
                    <a:p>
                      <a:pPr algn="ctr"/>
                      <a:r>
                        <a:rPr lang="en-US" sz="1000" dirty="0">
                          <a:solidFill>
                            <a:schemeClr val="tx1">
                              <a:lumMod val="75000"/>
                              <a:lumOff val="25000"/>
                            </a:schemeClr>
                          </a:solidFill>
                        </a:rPr>
                        <a:t>13.33</a:t>
                      </a:r>
                    </a:p>
                  </a:txBody>
                  <a:tcPr marL="51878" marR="51878" marT="25939" marB="25939" anchor="ctr"/>
                </a:tc>
                <a:tc>
                  <a:txBody>
                    <a:bodyPr/>
                    <a:lstStyle/>
                    <a:p>
                      <a:pPr algn="ctr"/>
                      <a:r>
                        <a:rPr lang="en-US" sz="1000" dirty="0">
                          <a:solidFill>
                            <a:schemeClr val="tx1">
                              <a:lumMod val="75000"/>
                              <a:lumOff val="25000"/>
                            </a:schemeClr>
                          </a:solidFill>
                        </a:rPr>
                        <a:t>28.90</a:t>
                      </a:r>
                    </a:p>
                  </a:txBody>
                  <a:tcPr marL="51878" marR="51878" marT="25939" marB="25939" anchor="ctr"/>
                </a:tc>
                <a:tc>
                  <a:txBody>
                    <a:bodyPr/>
                    <a:lstStyle/>
                    <a:p>
                      <a:pPr algn="ctr"/>
                      <a:r>
                        <a:rPr lang="en-US" sz="1000" dirty="0">
                          <a:solidFill>
                            <a:schemeClr val="tx1">
                              <a:lumMod val="75000"/>
                              <a:lumOff val="25000"/>
                            </a:schemeClr>
                          </a:solidFill>
                        </a:rPr>
                        <a:t>34.39</a:t>
                      </a:r>
                    </a:p>
                  </a:txBody>
                  <a:tcPr marL="51878" marR="51878" marT="25939" marB="25939" anchor="ctr"/>
                </a:tc>
                <a:extLst>
                  <a:ext uri="{0D108BD9-81ED-4DB2-BD59-A6C34878D82A}">
                    <a16:rowId xmlns:a16="http://schemas.microsoft.com/office/drawing/2014/main" xmlns="" val="898195770"/>
                  </a:ext>
                </a:extLst>
              </a:tr>
              <a:tr h="2126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MM %</a:t>
                      </a:r>
                    </a:p>
                  </a:txBody>
                  <a:tcPr marL="51878" marR="51878" marT="25939" marB="25939" anchor="ctr"/>
                </a:tc>
                <a:tc>
                  <a:txBody>
                    <a:bodyPr/>
                    <a:lstStyle/>
                    <a:p>
                      <a:pPr algn="ctr"/>
                      <a:r>
                        <a:rPr lang="en-US" sz="1000" dirty="0">
                          <a:solidFill>
                            <a:schemeClr val="tx1">
                              <a:lumMod val="75000"/>
                              <a:lumOff val="25000"/>
                            </a:schemeClr>
                          </a:solidFill>
                        </a:rPr>
                        <a:t>29.0%</a:t>
                      </a:r>
                    </a:p>
                  </a:txBody>
                  <a:tcPr marL="51878" marR="51878" marT="25939" marB="25939" anchor="ctr"/>
                </a:tc>
                <a:tc>
                  <a:txBody>
                    <a:bodyPr/>
                    <a:lstStyle/>
                    <a:p>
                      <a:pPr algn="ctr"/>
                      <a:r>
                        <a:rPr lang="en-US" sz="1000" dirty="0">
                          <a:solidFill>
                            <a:schemeClr val="tx1">
                              <a:lumMod val="75000"/>
                              <a:lumOff val="25000"/>
                            </a:schemeClr>
                          </a:solidFill>
                        </a:rPr>
                        <a:t>50.4%</a:t>
                      </a:r>
                    </a:p>
                  </a:txBody>
                  <a:tcPr marL="51878" marR="51878" marT="25939" marB="25939" anchor="ctr"/>
                </a:tc>
                <a:tc>
                  <a:txBody>
                    <a:bodyPr/>
                    <a:lstStyle/>
                    <a:p>
                      <a:pPr algn="ctr"/>
                      <a:r>
                        <a:rPr lang="en-US" sz="1000" dirty="0">
                          <a:solidFill>
                            <a:schemeClr val="tx1">
                              <a:lumMod val="75000"/>
                              <a:lumOff val="25000"/>
                            </a:schemeClr>
                          </a:solidFill>
                        </a:rPr>
                        <a:t>56.0%</a:t>
                      </a:r>
                    </a:p>
                  </a:txBody>
                  <a:tcPr marL="51878" marR="51878" marT="25939" marB="25939" anchor="ctr"/>
                </a:tc>
                <a:extLst>
                  <a:ext uri="{0D108BD9-81ED-4DB2-BD59-A6C34878D82A}">
                    <a16:rowId xmlns:a16="http://schemas.microsoft.com/office/drawing/2014/main" xmlns="" val="2611944663"/>
                  </a:ext>
                </a:extLst>
              </a:tr>
            </a:tbl>
          </a:graphicData>
        </a:graphic>
      </p:graphicFrame>
      <p:pic>
        <p:nvPicPr>
          <p:cNvPr id="96" name="Picture Placeholder 77">
            <a:extLst>
              <a:ext uri="{FF2B5EF4-FFF2-40B4-BE49-F238E27FC236}">
                <a16:creationId xmlns:a16="http://schemas.microsoft.com/office/drawing/2014/main" xmlns="" id="{01E6DB3C-BF28-40D3-88B7-0AD53EA77250}"/>
              </a:ext>
            </a:extLst>
          </p:cNvPr>
          <p:cNvPicPr>
            <a:picLocks noChangeAspect="1"/>
          </p:cNvPicPr>
          <p:nvPr/>
        </p:nvPicPr>
        <p:blipFill>
          <a:blip r:embed="rId3" cstate="email">
            <a:extLst>
              <a:ext uri="{28A0092B-C50C-407E-A947-70E740481C1C}">
                <a14:useLocalDpi xmlns:a14="http://schemas.microsoft.com/office/drawing/2010/main"/>
              </a:ext>
            </a:extLst>
          </a:blip>
          <a:srcRect t="7723" b="7723"/>
          <a:stretch>
            <a:fillRect/>
          </a:stretch>
        </p:blipFill>
        <p:spPr>
          <a:xfrm>
            <a:off x="9038848" y="1915775"/>
            <a:ext cx="1342127" cy="1341340"/>
          </a:xfrm>
          <a:prstGeom prst="rect">
            <a:avLst/>
          </a:prstGeom>
        </p:spPr>
      </p:pic>
      <p:pic>
        <p:nvPicPr>
          <p:cNvPr id="95" name="Picture Placeholder 76">
            <a:extLst>
              <a:ext uri="{FF2B5EF4-FFF2-40B4-BE49-F238E27FC236}">
                <a16:creationId xmlns:a16="http://schemas.microsoft.com/office/drawing/2014/main" xmlns="" id="{5EC40EE1-A6E0-4E0B-B331-BFACB043931F}"/>
              </a:ext>
            </a:extLst>
          </p:cNvPr>
          <p:cNvPicPr>
            <a:picLocks noChangeAspect="1"/>
          </p:cNvPicPr>
          <p:nvPr/>
        </p:nvPicPr>
        <p:blipFill>
          <a:blip r:embed="rId4"/>
          <a:srcRect l="5017" r="5017"/>
          <a:stretch>
            <a:fillRect/>
          </a:stretch>
        </p:blipFill>
        <p:spPr>
          <a:xfrm>
            <a:off x="6525403" y="1922280"/>
            <a:ext cx="1418555" cy="1356938"/>
          </a:xfrm>
          <a:prstGeom prst="rect">
            <a:avLst/>
          </a:prstGeom>
        </p:spPr>
      </p:pic>
      <p:pic>
        <p:nvPicPr>
          <p:cNvPr id="94" name="Picture Placeholder 75">
            <a:extLst>
              <a:ext uri="{FF2B5EF4-FFF2-40B4-BE49-F238E27FC236}">
                <a16:creationId xmlns:a16="http://schemas.microsoft.com/office/drawing/2014/main" xmlns="" id="{1FF39141-6EDA-42DD-8767-A0D1F31148D8}"/>
              </a:ext>
            </a:extLst>
          </p:cNvPr>
          <p:cNvPicPr>
            <a:picLocks noChangeAspect="1"/>
          </p:cNvPicPr>
          <p:nvPr/>
        </p:nvPicPr>
        <p:blipFill>
          <a:blip r:embed="rId5"/>
          <a:srcRect l="1250" r="1250"/>
          <a:stretch>
            <a:fillRect/>
          </a:stretch>
        </p:blipFill>
        <p:spPr>
          <a:xfrm>
            <a:off x="4189257" y="1765740"/>
            <a:ext cx="1623974" cy="1549246"/>
          </a:xfrm>
          <a:prstGeom prst="rect">
            <a:avLst/>
          </a:prstGeom>
        </p:spPr>
      </p:pic>
      <p:pic>
        <p:nvPicPr>
          <p:cNvPr id="93" name="Picture Placeholder 74">
            <a:extLst>
              <a:ext uri="{FF2B5EF4-FFF2-40B4-BE49-F238E27FC236}">
                <a16:creationId xmlns:a16="http://schemas.microsoft.com/office/drawing/2014/main" xmlns="" id="{13ED3D5F-671F-4BA9-B4A3-B1B2F55A7EF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804654" y="1791996"/>
            <a:ext cx="1623974" cy="1583014"/>
          </a:xfrm>
          <a:prstGeom prst="rect">
            <a:avLst/>
          </a:prstGeom>
          <a:noFill/>
        </p:spPr>
      </p:pic>
      <p:cxnSp>
        <p:nvCxnSpPr>
          <p:cNvPr id="398" name="Straight Connector 397">
            <a:extLst>
              <a:ext uri="{FF2B5EF4-FFF2-40B4-BE49-F238E27FC236}">
                <a16:creationId xmlns:a16="http://schemas.microsoft.com/office/drawing/2014/main" xmlns="" id="{E0A373C0-04BA-4399-9D02-7335CE9961C8}"/>
              </a:ext>
            </a:extLst>
          </p:cNvPr>
          <p:cNvCxnSpPr>
            <a:cxnSpLocks/>
          </p:cNvCxnSpPr>
          <p:nvPr/>
        </p:nvCxnSpPr>
        <p:spPr>
          <a:xfrm flipV="1">
            <a:off x="8388209" y="3991274"/>
            <a:ext cx="0" cy="17249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xmlns="" id="{296B6E55-01D8-48DC-A68E-A1D390067EBD}"/>
              </a:ext>
            </a:extLst>
          </p:cNvPr>
          <p:cNvCxnSpPr>
            <a:cxnSpLocks/>
          </p:cNvCxnSpPr>
          <p:nvPr/>
        </p:nvCxnSpPr>
        <p:spPr>
          <a:xfrm flipV="1">
            <a:off x="6027891" y="3996232"/>
            <a:ext cx="0" cy="17249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xmlns="" id="{B118D3BA-3E1C-43F2-AE7B-7B870564CEE9}"/>
              </a:ext>
            </a:extLst>
          </p:cNvPr>
          <p:cNvCxnSpPr>
            <a:cxnSpLocks/>
          </p:cNvCxnSpPr>
          <p:nvPr/>
        </p:nvCxnSpPr>
        <p:spPr>
          <a:xfrm flipV="1">
            <a:off x="3717934" y="4001504"/>
            <a:ext cx="0" cy="17249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EB99829E-2E63-4BBC-8C01-400A46CEDA84}"/>
              </a:ext>
            </a:extLst>
          </p:cNvPr>
          <p:cNvSpPr>
            <a:spLocks noGrp="1"/>
          </p:cNvSpPr>
          <p:nvPr>
            <p:ph type="title"/>
          </p:nvPr>
        </p:nvSpPr>
        <p:spPr>
          <a:xfrm>
            <a:off x="280564" y="406127"/>
            <a:ext cx="11342605" cy="307697"/>
          </a:xfrm>
        </p:spPr>
        <p:txBody>
          <a:bodyPr>
            <a:noAutofit/>
          </a:bodyPr>
          <a:lstStyle/>
          <a:p>
            <a:r>
              <a:rPr lang="en-US" sz="2400" b="1" dirty="0"/>
              <a:t>Power Opportunity: Stable business and endowered with natural barrier to entry</a:t>
            </a:r>
          </a:p>
        </p:txBody>
      </p:sp>
      <p:sp>
        <p:nvSpPr>
          <p:cNvPr id="148" name="Rectangle: Rounded Corners 147">
            <a:extLst>
              <a:ext uri="{FF2B5EF4-FFF2-40B4-BE49-F238E27FC236}">
                <a16:creationId xmlns:a16="http://schemas.microsoft.com/office/drawing/2014/main" xmlns="" id="{91B7BEC6-F8B9-4CDF-B40B-67F2024DEE81}"/>
              </a:ext>
            </a:extLst>
          </p:cNvPr>
          <p:cNvSpPr/>
          <p:nvPr/>
        </p:nvSpPr>
        <p:spPr>
          <a:xfrm>
            <a:off x="1730084" y="3321417"/>
            <a:ext cx="1667151" cy="309969"/>
          </a:xfrm>
          <a:prstGeom prst="roundRect">
            <a:avLst>
              <a:gd name="adj" fmla="val 50000"/>
            </a:avLst>
          </a:prstGeom>
          <a:gradFill flip="none" rotWithShape="1">
            <a:gsLst>
              <a:gs pos="0">
                <a:srgbClr val="174A90"/>
              </a:gs>
              <a:gs pos="100000">
                <a:srgbClr val="174A90"/>
              </a:gs>
              <a:gs pos="84000">
                <a:srgbClr val="336AA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26" tIns="45696" rIns="91392" bIns="45696" numCol="1" spcCol="0" rtlCol="0" fromWordArt="0" anchor="ctr" anchorCtr="0" forceAA="0" compatLnSpc="1">
            <a:prstTxWarp prst="textNoShape">
              <a:avLst/>
            </a:prstTxWarp>
            <a:noAutofit/>
          </a:bodyPr>
          <a:lstStyle/>
          <a:p>
            <a:pPr marL="0" marR="0" lvl="0" indent="0" algn="ctr" defTabSz="1088122"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Light" panose="020F0302020204030204"/>
                <a:ea typeface="+mn-ea"/>
                <a:cs typeface="+mn-cs"/>
              </a:rPr>
              <a:t>Power Transformer</a:t>
            </a:r>
            <a:endPar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cxnSp>
        <p:nvCxnSpPr>
          <p:cNvPr id="150" name="Straight Connector 149">
            <a:extLst>
              <a:ext uri="{FF2B5EF4-FFF2-40B4-BE49-F238E27FC236}">
                <a16:creationId xmlns:a16="http://schemas.microsoft.com/office/drawing/2014/main" xmlns="" id="{3F728B42-711F-42EE-BAF2-1134BE20B97E}"/>
              </a:ext>
            </a:extLst>
          </p:cNvPr>
          <p:cNvCxnSpPr>
            <a:cxnSpLocks/>
          </p:cNvCxnSpPr>
          <p:nvPr/>
        </p:nvCxnSpPr>
        <p:spPr>
          <a:xfrm>
            <a:off x="1444264" y="3980918"/>
            <a:ext cx="223739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xmlns="" id="{C1503581-AC94-4EF5-8328-4BDD63542C9A}"/>
              </a:ext>
            </a:extLst>
          </p:cNvPr>
          <p:cNvGrpSpPr/>
          <p:nvPr/>
        </p:nvGrpSpPr>
        <p:grpSpPr>
          <a:xfrm>
            <a:off x="1558556" y="3750140"/>
            <a:ext cx="2056543" cy="307778"/>
            <a:chOff x="3582924" y="2451084"/>
            <a:chExt cx="2145371" cy="233764"/>
          </a:xfrm>
        </p:grpSpPr>
        <p:sp>
          <p:nvSpPr>
            <p:cNvPr id="161" name="TextBox 160">
              <a:extLst>
                <a:ext uri="{FF2B5EF4-FFF2-40B4-BE49-F238E27FC236}">
                  <a16:creationId xmlns:a16="http://schemas.microsoft.com/office/drawing/2014/main" xmlns="" id="{40FF04F1-C4B8-472B-B75F-57D66E84C0B0}"/>
                </a:ext>
              </a:extLst>
            </p:cNvPr>
            <p:cNvSpPr txBox="1"/>
            <p:nvPr/>
          </p:nvSpPr>
          <p:spPr>
            <a:xfrm>
              <a:off x="3582924" y="2451084"/>
              <a:ext cx="860412" cy="233764"/>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Volume Size :</a:t>
              </a:r>
            </a:p>
          </p:txBody>
        </p:sp>
        <p:sp>
          <p:nvSpPr>
            <p:cNvPr id="162" name="TextBox 161">
              <a:extLst>
                <a:ext uri="{FF2B5EF4-FFF2-40B4-BE49-F238E27FC236}">
                  <a16:creationId xmlns:a16="http://schemas.microsoft.com/office/drawing/2014/main" xmlns="" id="{49F59B20-33FA-4CDA-9386-4C703D49864A}"/>
                </a:ext>
              </a:extLst>
            </p:cNvPr>
            <p:cNvSpPr txBox="1"/>
            <p:nvPr/>
          </p:nvSpPr>
          <p:spPr>
            <a:xfrm>
              <a:off x="4405313" y="2451084"/>
              <a:ext cx="1322982" cy="117714"/>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lang="en-US" noProof="0" dirty="0">
                  <a:solidFill>
                    <a:prstClr val="black"/>
                  </a:solidFill>
                  <a:latin typeface="Calibri Light" panose="020F0302020204030204"/>
                </a:rPr>
                <a:t>70</a:t>
              </a: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Units / </a:t>
              </a:r>
              <a:r>
                <a:rPr kumimoji="0" lang="en-US" sz="1000" b="0" i="0" u="none" strike="noStrike" kern="1200" cap="none" spc="0" normalizeH="0" baseline="0" noProof="0" dirty="0" err="1">
                  <a:ln>
                    <a:noFill/>
                  </a:ln>
                  <a:solidFill>
                    <a:prstClr val="black"/>
                  </a:solidFill>
                  <a:effectLst/>
                  <a:uLnTx/>
                  <a:uFillTx/>
                  <a:latin typeface="Calibri Light" panose="020F0302020204030204"/>
                  <a:ea typeface="+mn-ea"/>
                  <a:cs typeface="+mn-cs"/>
                </a:rPr>
                <a:t>Yr</a:t>
              </a:r>
              <a:endPar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cxnSp>
        <p:nvCxnSpPr>
          <p:cNvPr id="152" name="Straight Connector 151">
            <a:extLst>
              <a:ext uri="{FF2B5EF4-FFF2-40B4-BE49-F238E27FC236}">
                <a16:creationId xmlns:a16="http://schemas.microsoft.com/office/drawing/2014/main" xmlns="" id="{4801A8CC-56B6-4DD2-B709-623F610F93D0}"/>
              </a:ext>
            </a:extLst>
          </p:cNvPr>
          <p:cNvCxnSpPr>
            <a:cxnSpLocks/>
          </p:cNvCxnSpPr>
          <p:nvPr/>
        </p:nvCxnSpPr>
        <p:spPr>
          <a:xfrm>
            <a:off x="1441381" y="4303895"/>
            <a:ext cx="22402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EBEC5E4F-A7F6-4D11-8A81-18DB3222CF27}"/>
              </a:ext>
            </a:extLst>
          </p:cNvPr>
          <p:cNvCxnSpPr>
            <a:cxnSpLocks/>
          </p:cNvCxnSpPr>
          <p:nvPr/>
        </p:nvCxnSpPr>
        <p:spPr>
          <a:xfrm>
            <a:off x="1441381" y="4629470"/>
            <a:ext cx="22402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7" name="Rectangle: Rounded Corners 166">
            <a:extLst>
              <a:ext uri="{FF2B5EF4-FFF2-40B4-BE49-F238E27FC236}">
                <a16:creationId xmlns:a16="http://schemas.microsoft.com/office/drawing/2014/main" xmlns="" id="{D566DB3D-0077-4B3D-867B-EDD2617FEDCF}"/>
              </a:ext>
            </a:extLst>
          </p:cNvPr>
          <p:cNvSpPr/>
          <p:nvPr/>
        </p:nvSpPr>
        <p:spPr>
          <a:xfrm>
            <a:off x="4030048" y="3321417"/>
            <a:ext cx="1838452" cy="307617"/>
          </a:xfrm>
          <a:prstGeom prst="roundRect">
            <a:avLst>
              <a:gd name="adj" fmla="val 50000"/>
            </a:avLst>
          </a:prstGeom>
          <a:gradFill flip="none" rotWithShape="1">
            <a:gsLst>
              <a:gs pos="0">
                <a:srgbClr val="174A90"/>
              </a:gs>
              <a:gs pos="100000">
                <a:srgbClr val="174A90"/>
              </a:gs>
              <a:gs pos="84000">
                <a:srgbClr val="336AA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26" tIns="45696" rIns="91392" bIns="45696" numCol="1" spcCol="0" rtlCol="0" fromWordArt="0" anchor="ctr" anchorCtr="0" forceAA="0" compatLnSpc="1">
            <a:prstTxWarp prst="textNoShape">
              <a:avLst/>
            </a:prstTxWarp>
            <a:noAutofit/>
          </a:body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Light" panose="020F0302020204030204"/>
                <a:ea typeface="+mn-ea"/>
                <a:cs typeface="+mn-cs"/>
              </a:rPr>
              <a:t>Distribution Transformer</a:t>
            </a:r>
            <a:endPar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cxnSp>
        <p:nvCxnSpPr>
          <p:cNvPr id="169" name="Straight Connector 168">
            <a:extLst>
              <a:ext uri="{FF2B5EF4-FFF2-40B4-BE49-F238E27FC236}">
                <a16:creationId xmlns:a16="http://schemas.microsoft.com/office/drawing/2014/main" xmlns="" id="{0A8C91E4-8D12-4695-83DB-BDE9ADE5DF61}"/>
              </a:ext>
            </a:extLst>
          </p:cNvPr>
          <p:cNvCxnSpPr>
            <a:cxnSpLocks/>
          </p:cNvCxnSpPr>
          <p:nvPr/>
        </p:nvCxnSpPr>
        <p:spPr>
          <a:xfrm>
            <a:off x="3741754" y="3980918"/>
            <a:ext cx="223739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70" name="Group 169">
            <a:extLst>
              <a:ext uri="{FF2B5EF4-FFF2-40B4-BE49-F238E27FC236}">
                <a16:creationId xmlns:a16="http://schemas.microsoft.com/office/drawing/2014/main" xmlns="" id="{51F5B4C1-4769-40B8-914F-422D86246DAA}"/>
              </a:ext>
            </a:extLst>
          </p:cNvPr>
          <p:cNvGrpSpPr/>
          <p:nvPr/>
        </p:nvGrpSpPr>
        <p:grpSpPr>
          <a:xfrm>
            <a:off x="3884909" y="3744920"/>
            <a:ext cx="2056543" cy="307777"/>
            <a:chOff x="3582924" y="2451084"/>
            <a:chExt cx="2145371" cy="235551"/>
          </a:xfrm>
        </p:grpSpPr>
        <p:sp>
          <p:nvSpPr>
            <p:cNvPr id="181" name="TextBox 180">
              <a:extLst>
                <a:ext uri="{FF2B5EF4-FFF2-40B4-BE49-F238E27FC236}">
                  <a16:creationId xmlns:a16="http://schemas.microsoft.com/office/drawing/2014/main" xmlns="" id="{6253F1DE-2C2D-4E27-9C99-9C215133365D}"/>
                </a:ext>
              </a:extLst>
            </p:cNvPr>
            <p:cNvSpPr txBox="1"/>
            <p:nvPr/>
          </p:nvSpPr>
          <p:spPr>
            <a:xfrm>
              <a:off x="3582924" y="2451084"/>
              <a:ext cx="860412" cy="235551"/>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Volume Size :</a:t>
              </a:r>
            </a:p>
          </p:txBody>
        </p:sp>
        <p:sp>
          <p:nvSpPr>
            <p:cNvPr id="182" name="TextBox 181">
              <a:extLst>
                <a:ext uri="{FF2B5EF4-FFF2-40B4-BE49-F238E27FC236}">
                  <a16:creationId xmlns:a16="http://schemas.microsoft.com/office/drawing/2014/main" xmlns="" id="{607C6788-6DF8-42D1-988D-E8888BC22923}"/>
                </a:ext>
              </a:extLst>
            </p:cNvPr>
            <p:cNvSpPr txBox="1"/>
            <p:nvPr/>
          </p:nvSpPr>
          <p:spPr>
            <a:xfrm>
              <a:off x="4405313" y="2451084"/>
              <a:ext cx="1322982" cy="117714"/>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lang="en-US" dirty="0">
                  <a:solidFill>
                    <a:prstClr val="black"/>
                  </a:solidFill>
                  <a:latin typeface="Calibri Light" panose="020F0302020204030204"/>
                </a:rPr>
                <a:t>50</a:t>
              </a:r>
              <a:r>
                <a:rPr lang="en-US" noProof="0" dirty="0">
                  <a:solidFill>
                    <a:prstClr val="black"/>
                  </a:solidFill>
                  <a:latin typeface="Calibri Light" panose="020F0302020204030204"/>
                </a:rPr>
                <a:t>,000</a:t>
              </a: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Units / </a:t>
              </a:r>
              <a:r>
                <a:rPr kumimoji="0" lang="en-US" sz="1000" b="0" i="0" u="none" strike="noStrike" kern="1200" cap="none" spc="0" normalizeH="0" baseline="0" noProof="0" dirty="0" err="1">
                  <a:ln>
                    <a:noFill/>
                  </a:ln>
                  <a:solidFill>
                    <a:prstClr val="black"/>
                  </a:solidFill>
                  <a:effectLst/>
                  <a:uLnTx/>
                  <a:uFillTx/>
                  <a:latin typeface="Calibri Light" panose="020F0302020204030204"/>
                  <a:ea typeface="+mn-ea"/>
                  <a:cs typeface="+mn-cs"/>
                </a:rPr>
                <a:t>Yr</a:t>
              </a:r>
              <a:endPar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cxnSp>
        <p:nvCxnSpPr>
          <p:cNvPr id="171" name="Straight Connector 170">
            <a:extLst>
              <a:ext uri="{FF2B5EF4-FFF2-40B4-BE49-F238E27FC236}">
                <a16:creationId xmlns:a16="http://schemas.microsoft.com/office/drawing/2014/main" xmlns="" id="{C886F0DE-16D2-4C17-80E3-8A939C8CFA74}"/>
              </a:ext>
            </a:extLst>
          </p:cNvPr>
          <p:cNvCxnSpPr>
            <a:cxnSpLocks/>
          </p:cNvCxnSpPr>
          <p:nvPr/>
        </p:nvCxnSpPr>
        <p:spPr>
          <a:xfrm>
            <a:off x="3730461" y="4303895"/>
            <a:ext cx="2263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19A75B3C-DB77-4B46-92B3-D7A5D618E174}"/>
              </a:ext>
            </a:extLst>
          </p:cNvPr>
          <p:cNvCxnSpPr>
            <a:cxnSpLocks/>
          </p:cNvCxnSpPr>
          <p:nvPr/>
        </p:nvCxnSpPr>
        <p:spPr>
          <a:xfrm>
            <a:off x="3744313" y="4634997"/>
            <a:ext cx="2263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1" name="Rectangle: Rounded Corners 250">
            <a:extLst>
              <a:ext uri="{FF2B5EF4-FFF2-40B4-BE49-F238E27FC236}">
                <a16:creationId xmlns:a16="http://schemas.microsoft.com/office/drawing/2014/main" xmlns="" id="{AE00D6B1-7B2F-4407-94DA-10E58CFC8960}"/>
              </a:ext>
            </a:extLst>
          </p:cNvPr>
          <p:cNvSpPr/>
          <p:nvPr/>
        </p:nvSpPr>
        <p:spPr>
          <a:xfrm>
            <a:off x="6461009" y="3321417"/>
            <a:ext cx="1554076" cy="307617"/>
          </a:xfrm>
          <a:prstGeom prst="roundRect">
            <a:avLst>
              <a:gd name="adj" fmla="val 50000"/>
            </a:avLst>
          </a:prstGeom>
          <a:gradFill flip="none" rotWithShape="1">
            <a:gsLst>
              <a:gs pos="0">
                <a:srgbClr val="174A90"/>
              </a:gs>
              <a:gs pos="100000">
                <a:srgbClr val="174A90"/>
              </a:gs>
              <a:gs pos="84000">
                <a:srgbClr val="336AA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26" tIns="45696" rIns="91392" bIns="45696" numCol="1" spcCol="0" rtlCol="0" fromWordArt="0" anchor="ctr" anchorCtr="0" forceAA="0" compatLnSpc="1">
            <a:prstTxWarp prst="textNoShape">
              <a:avLst/>
            </a:prstTxWarp>
            <a:noAutofit/>
          </a:bodyPr>
          <a:lstStyle/>
          <a:p>
            <a:pPr marL="0" marR="0" lvl="0" indent="0" algn="ctr" defTabSz="1088122"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Light" panose="020F0302020204030204"/>
                <a:ea typeface="+mn-ea"/>
                <a:cs typeface="+mn-cs"/>
              </a:rPr>
              <a:t>Switch Gear</a:t>
            </a:r>
            <a:endPar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cxnSp>
        <p:nvCxnSpPr>
          <p:cNvPr id="253" name="Straight Connector 252">
            <a:extLst>
              <a:ext uri="{FF2B5EF4-FFF2-40B4-BE49-F238E27FC236}">
                <a16:creationId xmlns:a16="http://schemas.microsoft.com/office/drawing/2014/main" xmlns="" id="{701D0FB3-232F-4D64-8962-C98D4FEB892B}"/>
              </a:ext>
            </a:extLst>
          </p:cNvPr>
          <p:cNvCxnSpPr>
            <a:cxnSpLocks/>
          </p:cNvCxnSpPr>
          <p:nvPr/>
        </p:nvCxnSpPr>
        <p:spPr>
          <a:xfrm>
            <a:off x="6092540" y="3974778"/>
            <a:ext cx="223739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54" name="Group 253">
            <a:extLst>
              <a:ext uri="{FF2B5EF4-FFF2-40B4-BE49-F238E27FC236}">
                <a16:creationId xmlns:a16="http://schemas.microsoft.com/office/drawing/2014/main" xmlns="" id="{EEEF9DF3-6F19-4D2A-AD0E-F1E75BC63545}"/>
              </a:ext>
            </a:extLst>
          </p:cNvPr>
          <p:cNvGrpSpPr/>
          <p:nvPr/>
        </p:nvGrpSpPr>
        <p:grpSpPr>
          <a:xfrm>
            <a:off x="6235695" y="3745749"/>
            <a:ext cx="2056543" cy="307777"/>
            <a:chOff x="3582924" y="2451084"/>
            <a:chExt cx="2145371" cy="235551"/>
          </a:xfrm>
        </p:grpSpPr>
        <p:sp>
          <p:nvSpPr>
            <p:cNvPr id="263" name="TextBox 262">
              <a:extLst>
                <a:ext uri="{FF2B5EF4-FFF2-40B4-BE49-F238E27FC236}">
                  <a16:creationId xmlns:a16="http://schemas.microsoft.com/office/drawing/2014/main" xmlns="" id="{79132752-7B28-48D6-BB52-5B5F54AF7983}"/>
                </a:ext>
              </a:extLst>
            </p:cNvPr>
            <p:cNvSpPr txBox="1"/>
            <p:nvPr/>
          </p:nvSpPr>
          <p:spPr>
            <a:xfrm>
              <a:off x="3582924" y="2451084"/>
              <a:ext cx="860412" cy="235551"/>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Volume Size :</a:t>
              </a:r>
            </a:p>
          </p:txBody>
        </p:sp>
        <p:sp>
          <p:nvSpPr>
            <p:cNvPr id="264" name="TextBox 263">
              <a:extLst>
                <a:ext uri="{FF2B5EF4-FFF2-40B4-BE49-F238E27FC236}">
                  <a16:creationId xmlns:a16="http://schemas.microsoft.com/office/drawing/2014/main" xmlns="" id="{CA9C8AAB-BCAC-48C2-92F6-7E949CE5B004}"/>
                </a:ext>
              </a:extLst>
            </p:cNvPr>
            <p:cNvSpPr txBox="1"/>
            <p:nvPr/>
          </p:nvSpPr>
          <p:spPr>
            <a:xfrm>
              <a:off x="4405313" y="2451084"/>
              <a:ext cx="1322982" cy="117714"/>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lang="en-US" dirty="0">
                  <a:solidFill>
                    <a:prstClr val="black"/>
                  </a:solidFill>
                  <a:latin typeface="Calibri Light" panose="020F0302020204030204"/>
                </a:rPr>
                <a:t>3 </a:t>
              </a: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Million Units / </a:t>
              </a:r>
              <a:r>
                <a:rPr kumimoji="0" lang="en-US" sz="1000" b="0" i="0" u="none" strike="noStrike" kern="1200" cap="none" spc="0" normalizeH="0" baseline="0" noProof="0" dirty="0" err="1">
                  <a:ln>
                    <a:noFill/>
                  </a:ln>
                  <a:solidFill>
                    <a:prstClr val="black"/>
                  </a:solidFill>
                  <a:effectLst/>
                  <a:uLnTx/>
                  <a:uFillTx/>
                  <a:latin typeface="Calibri Light" panose="020F0302020204030204"/>
                  <a:ea typeface="+mn-ea"/>
                  <a:cs typeface="+mn-cs"/>
                </a:rPr>
                <a:t>Yr</a:t>
              </a:r>
              <a:endPar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cxnSp>
        <p:nvCxnSpPr>
          <p:cNvPr id="255" name="Straight Connector 254">
            <a:extLst>
              <a:ext uri="{FF2B5EF4-FFF2-40B4-BE49-F238E27FC236}">
                <a16:creationId xmlns:a16="http://schemas.microsoft.com/office/drawing/2014/main" xmlns="" id="{612C1857-BCCD-4ECB-848C-DD9FCCB43F4A}"/>
              </a:ext>
            </a:extLst>
          </p:cNvPr>
          <p:cNvCxnSpPr>
            <a:cxnSpLocks/>
          </p:cNvCxnSpPr>
          <p:nvPr/>
        </p:nvCxnSpPr>
        <p:spPr>
          <a:xfrm>
            <a:off x="6081247" y="4295304"/>
            <a:ext cx="2263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xmlns="" id="{387EF24E-8E7E-4DF7-BEC7-E43DCEDBC14F}"/>
              </a:ext>
            </a:extLst>
          </p:cNvPr>
          <p:cNvCxnSpPr>
            <a:cxnSpLocks/>
          </p:cNvCxnSpPr>
          <p:nvPr/>
        </p:nvCxnSpPr>
        <p:spPr>
          <a:xfrm>
            <a:off x="6095099" y="4627116"/>
            <a:ext cx="2263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374882870"/>
              </p:ext>
            </p:extLst>
          </p:nvPr>
        </p:nvGraphicFramePr>
        <p:xfrm>
          <a:off x="1467925" y="4693131"/>
          <a:ext cx="2234719" cy="1063350"/>
        </p:xfrm>
        <a:graphic>
          <a:graphicData uri="http://schemas.openxmlformats.org/drawingml/2006/table">
            <a:tbl>
              <a:tblPr firstRow="1" bandRow="1">
                <a:tableStyleId>{D27102A9-8310-4765-A935-A1911B00CA55}</a:tableStyleId>
              </a:tblPr>
              <a:tblGrid>
                <a:gridCol w="581314">
                  <a:extLst>
                    <a:ext uri="{9D8B030D-6E8A-4147-A177-3AD203B41FA5}">
                      <a16:colId xmlns:a16="http://schemas.microsoft.com/office/drawing/2014/main" xmlns="" val="3006561255"/>
                    </a:ext>
                  </a:extLst>
                </a:gridCol>
                <a:gridCol w="516290">
                  <a:extLst>
                    <a:ext uri="{9D8B030D-6E8A-4147-A177-3AD203B41FA5}">
                      <a16:colId xmlns:a16="http://schemas.microsoft.com/office/drawing/2014/main" xmlns="" val="1333720257"/>
                    </a:ext>
                  </a:extLst>
                </a:gridCol>
                <a:gridCol w="520346">
                  <a:extLst>
                    <a:ext uri="{9D8B030D-6E8A-4147-A177-3AD203B41FA5}">
                      <a16:colId xmlns:a16="http://schemas.microsoft.com/office/drawing/2014/main" xmlns="" val="2266713407"/>
                    </a:ext>
                  </a:extLst>
                </a:gridCol>
                <a:gridCol w="616769">
                  <a:extLst>
                    <a:ext uri="{9D8B030D-6E8A-4147-A177-3AD203B41FA5}">
                      <a16:colId xmlns:a16="http://schemas.microsoft.com/office/drawing/2014/main" xmlns="" val="2694505511"/>
                    </a:ext>
                  </a:extLst>
                </a:gridCol>
              </a:tblGrid>
              <a:tr h="212670">
                <a:tc>
                  <a:txBody>
                    <a:bodyPr/>
                    <a:lstStyle/>
                    <a:p>
                      <a:endParaRPr lang="en-US" sz="1000" dirty="0">
                        <a:solidFill>
                          <a:schemeClr val="tx1">
                            <a:lumMod val="75000"/>
                            <a:lumOff val="25000"/>
                          </a:schemeClr>
                        </a:solidFill>
                      </a:endParaRPr>
                    </a:p>
                  </a:txBody>
                  <a:tcPr marL="51878" marR="51878" marT="25939" marB="25939"/>
                </a:tc>
                <a:tc>
                  <a:txBody>
                    <a:bodyPr/>
                    <a:lstStyle/>
                    <a:p>
                      <a:pPr algn="ctr"/>
                      <a:r>
                        <a:rPr lang="en-US" sz="1000" dirty="0">
                          <a:solidFill>
                            <a:schemeClr val="tx1">
                              <a:lumMod val="75000"/>
                              <a:lumOff val="25000"/>
                            </a:schemeClr>
                          </a:solidFill>
                        </a:rPr>
                        <a:t>2022</a:t>
                      </a:r>
                    </a:p>
                  </a:txBody>
                  <a:tcPr marL="51878" marR="51878" marT="25939" marB="25939"/>
                </a:tc>
                <a:tc>
                  <a:txBody>
                    <a:bodyPr/>
                    <a:lstStyle/>
                    <a:p>
                      <a:pPr algn="ctr"/>
                      <a:r>
                        <a:rPr lang="en-US" sz="1000" dirty="0">
                          <a:solidFill>
                            <a:schemeClr val="tx1">
                              <a:lumMod val="75000"/>
                              <a:lumOff val="25000"/>
                            </a:schemeClr>
                          </a:solidFill>
                        </a:rPr>
                        <a:t>2023</a:t>
                      </a:r>
                    </a:p>
                  </a:txBody>
                  <a:tcPr marL="51878" marR="51878" marT="25939" marB="25939"/>
                </a:tc>
                <a:tc>
                  <a:txBody>
                    <a:bodyPr/>
                    <a:lstStyle/>
                    <a:p>
                      <a:pPr algn="ctr"/>
                      <a:r>
                        <a:rPr lang="en-US" sz="1000" dirty="0">
                          <a:solidFill>
                            <a:schemeClr val="tx1">
                              <a:lumMod val="75000"/>
                              <a:lumOff val="25000"/>
                            </a:schemeClr>
                          </a:solidFill>
                        </a:rPr>
                        <a:t>2024</a:t>
                      </a:r>
                    </a:p>
                  </a:txBody>
                  <a:tcPr marL="51878" marR="51878" marT="25939" marB="25939"/>
                </a:tc>
                <a:extLst>
                  <a:ext uri="{0D108BD9-81ED-4DB2-BD59-A6C34878D82A}">
                    <a16:rowId xmlns:a16="http://schemas.microsoft.com/office/drawing/2014/main" xmlns="" val="4015501144"/>
                  </a:ext>
                </a:extLst>
              </a:tr>
              <a:tr h="212670">
                <a:tc>
                  <a:txBody>
                    <a:bodyPr/>
                    <a:lstStyle/>
                    <a:p>
                      <a:pPr algn="l"/>
                      <a:r>
                        <a:rPr lang="en-US" sz="900" dirty="0">
                          <a:solidFill>
                            <a:schemeClr val="tx1">
                              <a:lumMod val="75000"/>
                              <a:lumOff val="25000"/>
                            </a:schemeClr>
                          </a:solidFill>
                        </a:rPr>
                        <a:t>Avg Px</a:t>
                      </a:r>
                    </a:p>
                  </a:txBody>
                  <a:tcPr marL="51878" marR="51878" marT="25939" marB="25939" anchor="ctr"/>
                </a:tc>
                <a:tc>
                  <a:txBody>
                    <a:bodyPr/>
                    <a:lstStyle/>
                    <a:p>
                      <a:pPr algn="ctr"/>
                      <a:r>
                        <a:rPr lang="en-US" sz="1000" dirty="0">
                          <a:solidFill>
                            <a:schemeClr val="tx1">
                              <a:lumMod val="75000"/>
                              <a:lumOff val="25000"/>
                            </a:schemeClr>
                          </a:solidFill>
                        </a:rPr>
                        <a:t>99 M</a:t>
                      </a:r>
                    </a:p>
                  </a:txBody>
                  <a:tcPr marL="51878" marR="51878" marT="25939" marB="25939" anchor="ctr"/>
                </a:tc>
                <a:tc>
                  <a:txBody>
                    <a:bodyPr/>
                    <a:lstStyle/>
                    <a:p>
                      <a:pPr algn="ctr"/>
                      <a:r>
                        <a:rPr lang="en-US" sz="1000" dirty="0">
                          <a:solidFill>
                            <a:schemeClr val="tx1">
                              <a:lumMod val="75000"/>
                              <a:lumOff val="25000"/>
                            </a:schemeClr>
                          </a:solidFill>
                        </a:rPr>
                        <a:t>193</a:t>
                      </a:r>
                      <a:r>
                        <a:rPr lang="en-US" sz="1000" baseline="0" dirty="0">
                          <a:solidFill>
                            <a:schemeClr val="tx1">
                              <a:lumMod val="75000"/>
                              <a:lumOff val="25000"/>
                            </a:schemeClr>
                          </a:solidFill>
                        </a:rPr>
                        <a:t> M</a:t>
                      </a:r>
                      <a:endParaRPr lang="en-US" sz="1000" dirty="0">
                        <a:solidFill>
                          <a:schemeClr val="tx1">
                            <a:lumMod val="75000"/>
                            <a:lumOff val="25000"/>
                          </a:schemeClr>
                        </a:solidFill>
                      </a:endParaRPr>
                    </a:p>
                  </a:txBody>
                  <a:tcPr marL="51878" marR="51878" marT="25939" marB="25939" anchor="ctr"/>
                </a:tc>
                <a:tc>
                  <a:txBody>
                    <a:bodyPr/>
                    <a:lstStyle/>
                    <a:p>
                      <a:pPr algn="ctr"/>
                      <a:r>
                        <a:rPr lang="en-US" sz="1000" dirty="0">
                          <a:solidFill>
                            <a:schemeClr val="tx1">
                              <a:lumMod val="75000"/>
                              <a:lumOff val="25000"/>
                            </a:schemeClr>
                          </a:solidFill>
                        </a:rPr>
                        <a:t>228 M</a:t>
                      </a:r>
                    </a:p>
                  </a:txBody>
                  <a:tcPr marL="51878" marR="51878" marT="25939" marB="25939" anchor="ctr"/>
                </a:tc>
                <a:extLst>
                  <a:ext uri="{0D108BD9-81ED-4DB2-BD59-A6C34878D82A}">
                    <a16:rowId xmlns:a16="http://schemas.microsoft.com/office/drawing/2014/main" xmlns="" val="3362222299"/>
                  </a:ext>
                </a:extLst>
              </a:tr>
              <a:tr h="212670">
                <a:tc>
                  <a:txBody>
                    <a:bodyPr/>
                    <a:lstStyle/>
                    <a:p>
                      <a:pPr algn="l"/>
                      <a:r>
                        <a:rPr lang="en-US" sz="900" dirty="0">
                          <a:solidFill>
                            <a:schemeClr val="tx1">
                              <a:lumMod val="75000"/>
                              <a:lumOff val="25000"/>
                            </a:schemeClr>
                          </a:solidFill>
                        </a:rPr>
                        <a:t>Avg</a:t>
                      </a:r>
                      <a:r>
                        <a:rPr lang="en-US" sz="900" baseline="0" dirty="0">
                          <a:solidFill>
                            <a:schemeClr val="tx1">
                              <a:lumMod val="75000"/>
                              <a:lumOff val="25000"/>
                            </a:schemeClr>
                          </a:solidFill>
                        </a:rPr>
                        <a:t> Px Inc</a:t>
                      </a:r>
                      <a:endParaRPr lang="en-US" sz="900" dirty="0">
                        <a:solidFill>
                          <a:schemeClr val="tx1">
                            <a:lumMod val="75000"/>
                            <a:lumOff val="25000"/>
                          </a:schemeClr>
                        </a:solidFill>
                      </a:endParaRPr>
                    </a:p>
                  </a:txBody>
                  <a:tcPr marL="51878" marR="51878" marT="25939" marB="25939" anchor="ctr"/>
                </a:tc>
                <a:tc>
                  <a:txBody>
                    <a:bodyPr/>
                    <a:lstStyle/>
                    <a:p>
                      <a:pPr algn="ctr"/>
                      <a:r>
                        <a:rPr lang="en-US" sz="1000" dirty="0">
                          <a:solidFill>
                            <a:schemeClr val="tx1">
                              <a:lumMod val="75000"/>
                              <a:lumOff val="25000"/>
                            </a:schemeClr>
                          </a:solidFill>
                        </a:rPr>
                        <a:t>30.3%</a:t>
                      </a:r>
                    </a:p>
                  </a:txBody>
                  <a:tcPr marL="51878" marR="51878" marT="25939" marB="25939" anchor="ctr"/>
                </a:tc>
                <a:tc>
                  <a:txBody>
                    <a:bodyPr/>
                    <a:lstStyle/>
                    <a:p>
                      <a:pPr algn="ctr"/>
                      <a:r>
                        <a:rPr lang="en-US" sz="1000" dirty="0">
                          <a:solidFill>
                            <a:schemeClr val="tx1">
                              <a:lumMod val="75000"/>
                              <a:lumOff val="25000"/>
                            </a:schemeClr>
                          </a:solidFill>
                        </a:rPr>
                        <a:t>95.1%</a:t>
                      </a:r>
                    </a:p>
                  </a:txBody>
                  <a:tcPr marL="51878" marR="51878" marT="25939" marB="25939" anchor="ctr"/>
                </a:tc>
                <a:tc>
                  <a:txBody>
                    <a:bodyPr/>
                    <a:lstStyle/>
                    <a:p>
                      <a:pPr algn="ctr"/>
                      <a:r>
                        <a:rPr lang="en-US" sz="1000" dirty="0">
                          <a:solidFill>
                            <a:schemeClr val="tx1">
                              <a:lumMod val="75000"/>
                              <a:lumOff val="25000"/>
                            </a:schemeClr>
                          </a:solidFill>
                        </a:rPr>
                        <a:t>18.2%</a:t>
                      </a:r>
                    </a:p>
                  </a:txBody>
                  <a:tcPr marL="51878" marR="51878" marT="25939" marB="25939" anchor="ctr"/>
                </a:tc>
                <a:extLst>
                  <a:ext uri="{0D108BD9-81ED-4DB2-BD59-A6C34878D82A}">
                    <a16:rowId xmlns:a16="http://schemas.microsoft.com/office/drawing/2014/main" xmlns="" val="1591199318"/>
                  </a:ext>
                </a:extLst>
              </a:tr>
              <a:tr h="212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MKT</a:t>
                      </a:r>
                      <a:r>
                        <a:rPr lang="en-US" sz="900" baseline="0" dirty="0">
                          <a:solidFill>
                            <a:schemeClr val="tx1">
                              <a:lumMod val="75000"/>
                              <a:lumOff val="25000"/>
                            </a:schemeClr>
                          </a:solidFill>
                        </a:rPr>
                        <a:t> Size</a:t>
                      </a:r>
                      <a:endParaRPr lang="en-US" sz="900" dirty="0">
                        <a:solidFill>
                          <a:schemeClr val="tx1">
                            <a:lumMod val="75000"/>
                            <a:lumOff val="25000"/>
                          </a:schemeClr>
                        </a:solidFill>
                      </a:endParaRPr>
                    </a:p>
                  </a:txBody>
                  <a:tcPr marL="51878" marR="51878" marT="25939" marB="25939" anchor="ctr"/>
                </a:tc>
                <a:tc>
                  <a:txBody>
                    <a:bodyPr/>
                    <a:lstStyle/>
                    <a:p>
                      <a:pPr algn="ctr"/>
                      <a:r>
                        <a:rPr lang="en-US" sz="1000" dirty="0">
                          <a:solidFill>
                            <a:schemeClr val="tx1">
                              <a:lumMod val="75000"/>
                              <a:lumOff val="25000"/>
                            </a:schemeClr>
                          </a:solidFill>
                        </a:rPr>
                        <a:t>11.01</a:t>
                      </a:r>
                    </a:p>
                  </a:txBody>
                  <a:tcPr marL="51878" marR="51878" marT="25939" marB="25939" anchor="ctr"/>
                </a:tc>
                <a:tc>
                  <a:txBody>
                    <a:bodyPr/>
                    <a:lstStyle/>
                    <a:p>
                      <a:pPr algn="ctr"/>
                      <a:r>
                        <a:rPr lang="en-US" sz="1000" dirty="0">
                          <a:solidFill>
                            <a:schemeClr val="tx1">
                              <a:lumMod val="75000"/>
                              <a:lumOff val="25000"/>
                            </a:schemeClr>
                          </a:solidFill>
                        </a:rPr>
                        <a:t>10.09</a:t>
                      </a:r>
                    </a:p>
                  </a:txBody>
                  <a:tcPr marL="51878" marR="51878" marT="25939" marB="25939" anchor="ctr"/>
                </a:tc>
                <a:tc>
                  <a:txBody>
                    <a:bodyPr/>
                    <a:lstStyle/>
                    <a:p>
                      <a:pPr algn="ctr"/>
                      <a:r>
                        <a:rPr lang="en-US" sz="1000" dirty="0">
                          <a:solidFill>
                            <a:schemeClr val="tx1">
                              <a:lumMod val="75000"/>
                              <a:lumOff val="25000"/>
                            </a:schemeClr>
                          </a:solidFill>
                        </a:rPr>
                        <a:t>11.16</a:t>
                      </a:r>
                    </a:p>
                  </a:txBody>
                  <a:tcPr marL="51878" marR="51878" marT="25939" marB="25939" anchor="ctr"/>
                </a:tc>
                <a:extLst>
                  <a:ext uri="{0D108BD9-81ED-4DB2-BD59-A6C34878D82A}">
                    <a16:rowId xmlns:a16="http://schemas.microsoft.com/office/drawing/2014/main" xmlns="" val="898195770"/>
                  </a:ext>
                </a:extLst>
              </a:tr>
              <a:tr h="212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rPr>
                        <a:t>MM %</a:t>
                      </a:r>
                    </a:p>
                  </a:txBody>
                  <a:tcPr marL="51878" marR="51878" marT="25939" marB="25939" anchor="ctr"/>
                </a:tc>
                <a:tc>
                  <a:txBody>
                    <a:bodyPr/>
                    <a:lstStyle/>
                    <a:p>
                      <a:pPr algn="ctr"/>
                      <a:r>
                        <a:rPr lang="en-US" sz="1000" dirty="0">
                          <a:solidFill>
                            <a:schemeClr val="tx1">
                              <a:lumMod val="75000"/>
                              <a:lumOff val="25000"/>
                            </a:schemeClr>
                          </a:solidFill>
                        </a:rPr>
                        <a:t>30.1%</a:t>
                      </a:r>
                    </a:p>
                  </a:txBody>
                  <a:tcPr marL="51878" marR="51878" marT="25939" marB="25939" anchor="ctr"/>
                </a:tc>
                <a:tc>
                  <a:txBody>
                    <a:bodyPr/>
                    <a:lstStyle/>
                    <a:p>
                      <a:pPr algn="ctr"/>
                      <a:r>
                        <a:rPr lang="en-US" sz="1000" dirty="0">
                          <a:solidFill>
                            <a:schemeClr val="tx1">
                              <a:lumMod val="75000"/>
                              <a:lumOff val="25000"/>
                            </a:schemeClr>
                          </a:solidFill>
                        </a:rPr>
                        <a:t>36.2%</a:t>
                      </a:r>
                    </a:p>
                  </a:txBody>
                  <a:tcPr marL="51878" marR="51878" marT="25939" marB="25939" anchor="ctr"/>
                </a:tc>
                <a:tc>
                  <a:txBody>
                    <a:bodyPr/>
                    <a:lstStyle/>
                    <a:p>
                      <a:pPr algn="ctr"/>
                      <a:r>
                        <a:rPr lang="en-US" sz="1000" dirty="0">
                          <a:solidFill>
                            <a:schemeClr val="tx1">
                              <a:lumMod val="75000"/>
                              <a:lumOff val="25000"/>
                            </a:schemeClr>
                          </a:solidFill>
                        </a:rPr>
                        <a:t>38.0%</a:t>
                      </a:r>
                    </a:p>
                  </a:txBody>
                  <a:tcPr marL="51878" marR="51878" marT="25939" marB="25939" anchor="ctr"/>
                </a:tc>
                <a:extLst>
                  <a:ext uri="{0D108BD9-81ED-4DB2-BD59-A6C34878D82A}">
                    <a16:rowId xmlns:a16="http://schemas.microsoft.com/office/drawing/2014/main" xmlns="" val="2611944663"/>
                  </a:ext>
                </a:extLst>
              </a:tr>
            </a:tbl>
          </a:graphicData>
        </a:graphic>
      </p:graphicFrame>
      <p:sp>
        <p:nvSpPr>
          <p:cNvPr id="127" name="Rectangle: Rounded Corners 126">
            <a:extLst>
              <a:ext uri="{FF2B5EF4-FFF2-40B4-BE49-F238E27FC236}">
                <a16:creationId xmlns:a16="http://schemas.microsoft.com/office/drawing/2014/main" xmlns="" id="{6A6CD7EB-11CB-4935-944F-2BC4D2F866B9}"/>
              </a:ext>
            </a:extLst>
          </p:cNvPr>
          <p:cNvSpPr/>
          <p:nvPr/>
        </p:nvSpPr>
        <p:spPr>
          <a:xfrm>
            <a:off x="8628552" y="3327957"/>
            <a:ext cx="1814838" cy="307617"/>
          </a:xfrm>
          <a:prstGeom prst="roundRect">
            <a:avLst>
              <a:gd name="adj" fmla="val 50000"/>
            </a:avLst>
          </a:prstGeom>
          <a:gradFill flip="none" rotWithShape="1">
            <a:gsLst>
              <a:gs pos="0">
                <a:srgbClr val="174A90"/>
              </a:gs>
              <a:gs pos="100000">
                <a:srgbClr val="174A90"/>
              </a:gs>
              <a:gs pos="84000">
                <a:srgbClr val="336AA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26" tIns="45696" rIns="91392" bIns="45696" numCol="1" spcCol="0" rtlCol="0" fromWordArt="0" anchor="ctr" anchorCtr="0" forceAA="0" compatLnSpc="1">
            <a:prstTxWarp prst="textNoShape">
              <a:avLst/>
            </a:prstTxWarp>
            <a:noAutofit/>
          </a:bodyPr>
          <a:lstStyle/>
          <a:p>
            <a:pPr marL="0" marR="0" lvl="0" indent="0" algn="ctr" defTabSz="1088122"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Light" panose="020F0302020204030204"/>
                <a:ea typeface="+mn-ea"/>
                <a:cs typeface="+mn-cs"/>
              </a:rPr>
              <a:t>Energy Meter</a:t>
            </a:r>
            <a:endPar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132" name="Group 131">
            <a:extLst>
              <a:ext uri="{FF2B5EF4-FFF2-40B4-BE49-F238E27FC236}">
                <a16:creationId xmlns:a16="http://schemas.microsoft.com/office/drawing/2014/main" xmlns="" id="{D7DEFCA8-85E4-4C2B-B3A5-36CC72F171F4}"/>
              </a:ext>
            </a:extLst>
          </p:cNvPr>
          <p:cNvGrpSpPr/>
          <p:nvPr/>
        </p:nvGrpSpPr>
        <p:grpSpPr>
          <a:xfrm>
            <a:off x="8581001" y="3741595"/>
            <a:ext cx="2056543" cy="307777"/>
            <a:chOff x="3582924" y="2451084"/>
            <a:chExt cx="2145371" cy="235551"/>
          </a:xfrm>
        </p:grpSpPr>
        <p:sp>
          <p:nvSpPr>
            <p:cNvPr id="133" name="TextBox 132">
              <a:extLst>
                <a:ext uri="{FF2B5EF4-FFF2-40B4-BE49-F238E27FC236}">
                  <a16:creationId xmlns:a16="http://schemas.microsoft.com/office/drawing/2014/main" xmlns="" id="{D1EF50D9-4DB0-43D4-85E5-DBAA7CEDF674}"/>
                </a:ext>
              </a:extLst>
            </p:cNvPr>
            <p:cNvSpPr txBox="1"/>
            <p:nvPr/>
          </p:nvSpPr>
          <p:spPr>
            <a:xfrm>
              <a:off x="3582924" y="2451084"/>
              <a:ext cx="860412" cy="235551"/>
            </a:xfrm>
            <a:prstGeom prst="rect">
              <a:avLst/>
            </a:prstGeom>
            <a:noFill/>
          </p:spPr>
          <p:txBody>
            <a:bodyPr wrap="square" lIns="0" tIns="0" rIns="0" bIns="0" rtlCol="0" anchor="t">
              <a:spAutoFit/>
            </a:bodyPr>
            <a:lstStyle>
              <a:defPPr>
                <a:defRPr lang="en-US"/>
              </a:defPPr>
              <a:lvl1pPr>
                <a:spcAft>
                  <a:spcPts val="600"/>
                </a:spcAft>
                <a:defRPr sz="1200" b="1">
                  <a:solidFill>
                    <a:schemeClr val="bg1"/>
                  </a:solidFill>
                  <a:latin typeface="+mj-lt"/>
                </a:defRPr>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174A90"/>
                  </a:solidFill>
                  <a:effectLst/>
                  <a:uLnTx/>
                  <a:uFillTx/>
                  <a:latin typeface="Calibri Light" panose="020F0302020204030204"/>
                  <a:ea typeface="+mn-ea"/>
                  <a:cs typeface="+mn-cs"/>
                </a:rPr>
                <a:t>Volume Size :</a:t>
              </a:r>
            </a:p>
          </p:txBody>
        </p:sp>
        <p:sp>
          <p:nvSpPr>
            <p:cNvPr id="134" name="TextBox 133">
              <a:extLst>
                <a:ext uri="{FF2B5EF4-FFF2-40B4-BE49-F238E27FC236}">
                  <a16:creationId xmlns:a16="http://schemas.microsoft.com/office/drawing/2014/main" xmlns="" id="{FD25B74F-4E96-41F0-B64B-22D51343EE67}"/>
                </a:ext>
              </a:extLst>
            </p:cNvPr>
            <p:cNvSpPr txBox="1"/>
            <p:nvPr/>
          </p:nvSpPr>
          <p:spPr>
            <a:xfrm>
              <a:off x="4405313" y="2451084"/>
              <a:ext cx="1322982" cy="117714"/>
            </a:xfrm>
            <a:prstGeom prst="rect">
              <a:avLst/>
            </a:prstGeom>
            <a:noFill/>
          </p:spPr>
          <p:txBody>
            <a:bodyPr wrap="square" lIns="0" tIns="0" rIns="0" bIns="0" rtlCol="0" anchor="t">
              <a:spAutoFit/>
            </a:bodyPr>
            <a:lstStyle>
              <a:defPPr>
                <a:defRPr lang="en-US"/>
              </a:defPPr>
              <a:lvl1pPr>
                <a:spcAft>
                  <a:spcPts val="600"/>
                </a:spcAft>
                <a:defRPr sz="1000"/>
              </a:lvl1pPr>
            </a:lstStyle>
            <a:p>
              <a:pPr marL="0" marR="0" lvl="0" indent="0" algn="l" defTabSz="1088122"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lang="en-US" dirty="0">
                  <a:solidFill>
                    <a:prstClr val="black"/>
                  </a:solidFill>
                  <a:latin typeface="Calibri Light" panose="020F0302020204030204"/>
                </a:rPr>
                <a:t>3.0</a:t>
              </a: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 Million Units / </a:t>
              </a:r>
              <a:r>
                <a:rPr kumimoji="0" lang="en-US" sz="1000" b="0" i="0" u="none" strike="noStrike" kern="1200" cap="none" spc="0" normalizeH="0" baseline="0" noProof="0" dirty="0" err="1">
                  <a:ln>
                    <a:noFill/>
                  </a:ln>
                  <a:solidFill>
                    <a:prstClr val="black"/>
                  </a:solidFill>
                  <a:effectLst/>
                  <a:uLnTx/>
                  <a:uFillTx/>
                  <a:latin typeface="Calibri Light" panose="020F0302020204030204"/>
                  <a:ea typeface="+mn-ea"/>
                  <a:cs typeface="+mn-cs"/>
                </a:rPr>
                <a:t>Yr</a:t>
              </a:r>
              <a:endPar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cxnSp>
        <p:nvCxnSpPr>
          <p:cNvPr id="136" name="Straight Connector 135">
            <a:extLst>
              <a:ext uri="{FF2B5EF4-FFF2-40B4-BE49-F238E27FC236}">
                <a16:creationId xmlns:a16="http://schemas.microsoft.com/office/drawing/2014/main" xmlns="" id="{AB6C67C4-52F9-4380-BC0E-6AD618187180}"/>
              </a:ext>
            </a:extLst>
          </p:cNvPr>
          <p:cNvCxnSpPr>
            <a:cxnSpLocks/>
          </p:cNvCxnSpPr>
          <p:nvPr/>
        </p:nvCxnSpPr>
        <p:spPr>
          <a:xfrm>
            <a:off x="8426553" y="4614253"/>
            <a:ext cx="2263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F42DACEE-965A-491B-944A-EEDD9C2371B9}"/>
              </a:ext>
            </a:extLst>
          </p:cNvPr>
          <p:cNvCxnSpPr>
            <a:cxnSpLocks/>
          </p:cNvCxnSpPr>
          <p:nvPr/>
        </p:nvCxnSpPr>
        <p:spPr>
          <a:xfrm>
            <a:off x="8426553" y="3970623"/>
            <a:ext cx="223739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7D055195-FF23-4D36-8B00-6985EF357803}"/>
              </a:ext>
            </a:extLst>
          </p:cNvPr>
          <p:cNvCxnSpPr>
            <a:cxnSpLocks/>
          </p:cNvCxnSpPr>
          <p:nvPr/>
        </p:nvCxnSpPr>
        <p:spPr>
          <a:xfrm>
            <a:off x="8426553" y="4291149"/>
            <a:ext cx="2263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xmlns="" id="{89935F9B-DF2F-43EF-8A86-D1B12F0833A2}"/>
              </a:ext>
            </a:extLst>
          </p:cNvPr>
          <p:cNvSpPr txBox="1"/>
          <p:nvPr/>
        </p:nvSpPr>
        <p:spPr>
          <a:xfrm>
            <a:off x="3548" y="6042640"/>
            <a:ext cx="12184903" cy="246157"/>
          </a:xfrm>
          <a:prstGeom prst="rect">
            <a:avLst/>
          </a:prstGeom>
          <a:solidFill>
            <a:srgbClr val="E2E0EB"/>
          </a:solidFill>
        </p:spPr>
        <p:txBody>
          <a:bodyPr wrap="square" lIns="0" tIns="0" rIns="0" bIns="0" rtlCol="0">
            <a:spAutoFit/>
          </a:bodyPr>
          <a:lstStyle/>
          <a:p>
            <a:pPr marL="0" marR="0" lvl="0" indent="0" algn="ctr" defTabSz="457200" rtl="0" eaLnBrk="1" fontAlgn="base" latinLnBrk="0" hangingPunct="1">
              <a:lnSpc>
                <a:spcPct val="100000"/>
              </a:lnSpc>
              <a:spcBef>
                <a:spcPct val="50000"/>
              </a:spcBef>
              <a:spcAft>
                <a:spcPct val="0"/>
              </a:spcAft>
              <a:buClr>
                <a:srgbClr val="F0AB00"/>
              </a:buClr>
              <a:buSzPct val="80000"/>
              <a:buFontTx/>
              <a:buNone/>
              <a:tabLst/>
              <a:defRPr/>
            </a:pPr>
            <a:r>
              <a:rPr lang="en-US" sz="1600" b="1" kern="0" dirty="0">
                <a:solidFill>
                  <a:srgbClr val="9D0E2D"/>
                </a:solidFill>
                <a:latin typeface="Calibri" panose="020F0502020204030204"/>
                <a:ea typeface="Arial Unicode MS" pitchFamily="34" charset="-128"/>
                <a:cs typeface="Arial Unicode MS" pitchFamily="34" charset="-128"/>
              </a:rPr>
              <a:t>Maintain market leadership and drive internal efficiency to remain cost competitive</a:t>
            </a:r>
            <a:endParaRPr kumimoji="0" lang="en-US" sz="1600" b="1" i="0" u="none" strike="noStrike" kern="0" cap="none" spc="0" normalizeH="0" baseline="0" noProof="0" dirty="0">
              <a:ln>
                <a:noFill/>
              </a:ln>
              <a:solidFill>
                <a:srgbClr val="9D0E2D"/>
              </a:solidFill>
              <a:effectLst/>
              <a:uLnTx/>
              <a:uFillTx/>
              <a:latin typeface="Calibri" panose="020F0502020204030204"/>
              <a:ea typeface="Arial Unicode MS" pitchFamily="34" charset="-128"/>
              <a:cs typeface="Arial Unicode MS" pitchFamily="34" charset="-128"/>
            </a:endParaRPr>
          </a:p>
        </p:txBody>
      </p:sp>
      <p:sp>
        <p:nvSpPr>
          <p:cNvPr id="4" name="Rectangle 3">
            <a:extLst>
              <a:ext uri="{FF2B5EF4-FFF2-40B4-BE49-F238E27FC236}">
                <a16:creationId xmlns:a16="http://schemas.microsoft.com/office/drawing/2014/main" xmlns="" id="{38560361-8009-46ED-A9A3-A787B8398B90}"/>
              </a:ext>
            </a:extLst>
          </p:cNvPr>
          <p:cNvSpPr/>
          <p:nvPr/>
        </p:nvSpPr>
        <p:spPr>
          <a:xfrm>
            <a:off x="280564" y="928169"/>
            <a:ext cx="11245385" cy="355482"/>
          </a:xfrm>
          <a:prstGeom prst="rect">
            <a:avLst/>
          </a:prstGeom>
        </p:spPr>
        <p:txBody>
          <a:bodyPr wrap="square">
            <a:spAutoFit/>
          </a:bodyPr>
          <a:lstStyle/>
          <a:p>
            <a:pPr marL="0" marR="0" lvl="0" indent="0" algn="l" defTabSz="914400" rtl="0" eaLnBrk="1" fontAlgn="auto" latinLnBrk="0" hangingPunct="1">
              <a:lnSpc>
                <a:spcPct val="95000"/>
              </a:lnSpc>
              <a:spcBef>
                <a:spcPts val="1596"/>
              </a:spcBef>
              <a:spcAft>
                <a:spcPts val="0"/>
              </a:spcAft>
              <a:buClrTx/>
              <a:buSzTx/>
              <a:buFontTx/>
              <a:buNone/>
              <a:tabLst/>
              <a:defRPr/>
            </a:pPr>
            <a:r>
              <a:rPr kumimoji="0" lang="en-US" sz="1800" b="1" i="0" u="none" strike="noStrike" kern="1200" cap="none" spc="0" normalizeH="0" baseline="0" noProof="0" dirty="0">
                <a:ln>
                  <a:noFill/>
                </a:ln>
                <a:solidFill>
                  <a:srgbClr val="631F1F"/>
                </a:solidFill>
                <a:effectLst/>
                <a:uLnTx/>
                <a:uFillTx/>
                <a:latin typeface="Arial"/>
                <a:ea typeface="+mn-ea"/>
                <a:cs typeface="Arial"/>
              </a:rPr>
              <a:t>Continue to aggressively maintain market leadership and drive margin through timely pricing actions</a:t>
            </a:r>
          </a:p>
        </p:txBody>
      </p:sp>
      <p:pic>
        <p:nvPicPr>
          <p:cNvPr id="160" name="Picture 2" descr="O:\IBD_Regional_Documents_Repository_SASIA_Groups\1_Library_Logos &amp; Graphics\Logos\P\Pak Elektron Limited.emf">
            <a:extLst>
              <a:ext uri="{FF2B5EF4-FFF2-40B4-BE49-F238E27FC236}">
                <a16:creationId xmlns:a16="http://schemas.microsoft.com/office/drawing/2014/main" xmlns="" id="{9635768D-59A3-4F8F-B029-DEDA3D95C31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73"/>
          <a:stretch/>
        </p:blipFill>
        <p:spPr bwMode="auto">
          <a:xfrm>
            <a:off x="11126975" y="279860"/>
            <a:ext cx="992388" cy="499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73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8966" y="4400517"/>
            <a:ext cx="2901236" cy="19833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5549" y="2240167"/>
            <a:ext cx="2876624" cy="20229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73721" y="2685322"/>
            <a:ext cx="2926368" cy="19684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20595" y="4748153"/>
            <a:ext cx="2961495" cy="20322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Title 4"/>
          <p:cNvSpPr>
            <a:spLocks noGrp="1"/>
          </p:cNvSpPr>
          <p:nvPr>
            <p:ph type="title" idx="4294967295"/>
          </p:nvPr>
        </p:nvSpPr>
        <p:spPr>
          <a:xfrm>
            <a:off x="8512921" y="2423385"/>
            <a:ext cx="4598987" cy="261937"/>
          </a:xfrm>
        </p:spPr>
        <p:txBody>
          <a:bodyPr>
            <a:noAutofit/>
          </a:bodyPr>
          <a:lstStyle/>
          <a:p>
            <a:r>
              <a:rPr lang="en-US" sz="1200" b="1" dirty="0">
                <a:solidFill>
                  <a:schemeClr val="bg1"/>
                </a:solidFill>
              </a:rPr>
              <a:t>Perfecting Homes For Over 70 Years</a:t>
            </a:r>
            <a:endParaRPr lang="en-GB" sz="1200" b="1" dirty="0">
              <a:solidFill>
                <a:schemeClr val="bg1"/>
              </a:solidFill>
            </a:endParaRPr>
          </a:p>
        </p:txBody>
      </p:sp>
      <p:sp>
        <p:nvSpPr>
          <p:cNvPr id="14" name="Rectangle 13"/>
          <p:cNvSpPr/>
          <p:nvPr/>
        </p:nvSpPr>
        <p:spPr>
          <a:xfrm>
            <a:off x="600418" y="4364148"/>
            <a:ext cx="5260827" cy="167816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Arial"/>
              </a:rPr>
              <a:t>Thank You </a:t>
            </a:r>
          </a:p>
        </p:txBody>
      </p:sp>
    </p:spTree>
    <p:extLst>
      <p:ext uri="{BB962C8B-B14F-4D97-AF65-F5344CB8AC3E}">
        <p14:creationId xmlns:p14="http://schemas.microsoft.com/office/powerpoint/2010/main" val="358107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52BCD-6A16-4BB7-AE36-3E35DD8BB21B}"/>
              </a:ext>
            </a:extLst>
          </p:cNvPr>
          <p:cNvSpPr>
            <a:spLocks noGrp="1"/>
          </p:cNvSpPr>
          <p:nvPr>
            <p:ph type="title"/>
          </p:nvPr>
        </p:nvSpPr>
        <p:spPr>
          <a:xfrm>
            <a:off x="312420" y="340300"/>
            <a:ext cx="11567160" cy="4964048"/>
          </a:xfrm>
        </p:spPr>
        <p:txBody>
          <a:bodyPr/>
          <a:lstStyle/>
          <a:p>
            <a:pPr algn="ctr"/>
            <a:r>
              <a:rPr lang="en-US" dirty="0"/>
              <a:t>Disclaimer </a:t>
            </a:r>
            <a:br>
              <a:rPr lang="en-US" dirty="0"/>
            </a:br>
            <a:r>
              <a:rPr lang="en-US" dirty="0"/>
              <a:t/>
            </a:r>
            <a:br>
              <a:rPr lang="en-US" dirty="0"/>
            </a:br>
            <a:r>
              <a:rPr lang="en-US" dirty="0"/>
              <a:t>The financials number in this presentation may vary subject to change in financial conditions/policies in the country</a:t>
            </a:r>
          </a:p>
        </p:txBody>
      </p:sp>
    </p:spTree>
    <p:extLst>
      <p:ext uri="{BB962C8B-B14F-4D97-AF65-F5344CB8AC3E}">
        <p14:creationId xmlns:p14="http://schemas.microsoft.com/office/powerpoint/2010/main" val="39960081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DISCLAIMER" val="TRUE"/>
</p:tagLst>
</file>

<file path=ppt/tags/tag10.xml><?xml version="1.0" encoding="utf-8"?>
<p:tagLst xmlns:a="http://schemas.openxmlformats.org/drawingml/2006/main" xmlns:r="http://schemas.openxmlformats.org/officeDocument/2006/relationships" xmlns:p="http://schemas.openxmlformats.org/presentationml/2006/main">
  <p:tag name="ISDISCLAIMER" val="TRUE"/>
</p:tagLst>
</file>

<file path=ppt/tags/tag11.xml><?xml version="1.0" encoding="utf-8"?>
<p:tagLst xmlns:a="http://schemas.openxmlformats.org/drawingml/2006/main" xmlns:r="http://schemas.openxmlformats.org/officeDocument/2006/relationships" xmlns:p="http://schemas.openxmlformats.org/presentationml/2006/main">
  <p:tag name="ISDISCLAIMER" val="TRUE"/>
</p:tagLst>
</file>

<file path=ppt/tags/tag12.xml><?xml version="1.0" encoding="utf-8"?>
<p:tagLst xmlns:a="http://schemas.openxmlformats.org/drawingml/2006/main" xmlns:r="http://schemas.openxmlformats.org/officeDocument/2006/relationships" xmlns:p="http://schemas.openxmlformats.org/presentationml/2006/main">
  <p:tag name="ISDISCLAIMER" val="True"/>
</p:tagLst>
</file>

<file path=ppt/tags/tag13.xml><?xml version="1.0" encoding="utf-8"?>
<p:tagLst xmlns:a="http://schemas.openxmlformats.org/drawingml/2006/main" xmlns:r="http://schemas.openxmlformats.org/officeDocument/2006/relationships" xmlns:p="http://schemas.openxmlformats.org/presentationml/2006/main">
  <p:tag name="ISDISCLAIMER" val="TRUE"/>
</p:tagLst>
</file>

<file path=ppt/tags/tag14.xml><?xml version="1.0" encoding="utf-8"?>
<p:tagLst xmlns:a="http://schemas.openxmlformats.org/drawingml/2006/main" xmlns:r="http://schemas.openxmlformats.org/officeDocument/2006/relationships" xmlns:p="http://schemas.openxmlformats.org/presentationml/2006/main">
  <p:tag name="ISDISCLAIMER" val="TRUE"/>
</p:tagLst>
</file>

<file path=ppt/tags/tag15.xml><?xml version="1.0" encoding="utf-8"?>
<p:tagLst xmlns:a="http://schemas.openxmlformats.org/drawingml/2006/main" xmlns:r="http://schemas.openxmlformats.org/officeDocument/2006/relationships" xmlns:p="http://schemas.openxmlformats.org/presentationml/2006/main">
  <p:tag name="ISDISCLAIMER" val="TRUE"/>
</p:tagLst>
</file>

<file path=ppt/tags/tag16.xml><?xml version="1.0" encoding="utf-8"?>
<p:tagLst xmlns:a="http://schemas.openxmlformats.org/drawingml/2006/main" xmlns:r="http://schemas.openxmlformats.org/officeDocument/2006/relationships" xmlns:p="http://schemas.openxmlformats.org/presentationml/2006/main">
  <p:tag name="ISDISCLAIMER" val="TRUE"/>
</p:tagLst>
</file>

<file path=ppt/tags/tag17.xml><?xml version="1.0" encoding="utf-8"?>
<p:tagLst xmlns:a="http://schemas.openxmlformats.org/drawingml/2006/main" xmlns:r="http://schemas.openxmlformats.org/officeDocument/2006/relationships" xmlns:p="http://schemas.openxmlformats.org/presentationml/2006/main">
  <p:tag name="ISDISCLAIMER" val="TRUE"/>
</p:tagLst>
</file>

<file path=ppt/tags/tag18.xml><?xml version="1.0" encoding="utf-8"?>
<p:tagLst xmlns:a="http://schemas.openxmlformats.org/drawingml/2006/main" xmlns:r="http://schemas.openxmlformats.org/officeDocument/2006/relationships" xmlns:p="http://schemas.openxmlformats.org/presentationml/2006/main">
  <p:tag name="ISDISCLAIMER" val="True"/>
</p:tagLst>
</file>

<file path=ppt/tags/tag2.xml><?xml version="1.0" encoding="utf-8"?>
<p:tagLst xmlns:a="http://schemas.openxmlformats.org/drawingml/2006/main" xmlns:r="http://schemas.openxmlformats.org/officeDocument/2006/relationships" xmlns:p="http://schemas.openxmlformats.org/presentationml/2006/main">
  <p:tag name="ISDISCLAIMER" val="TRUE"/>
</p:tagLst>
</file>

<file path=ppt/tags/tag3.xml><?xml version="1.0" encoding="utf-8"?>
<p:tagLst xmlns:a="http://schemas.openxmlformats.org/drawingml/2006/main" xmlns:r="http://schemas.openxmlformats.org/officeDocument/2006/relationships" xmlns:p="http://schemas.openxmlformats.org/presentationml/2006/main">
  <p:tag name="ISDISCLAIMER" val="TRUE"/>
</p:tagLst>
</file>

<file path=ppt/tags/tag4.xml><?xml version="1.0" encoding="utf-8"?>
<p:tagLst xmlns:a="http://schemas.openxmlformats.org/drawingml/2006/main" xmlns:r="http://schemas.openxmlformats.org/officeDocument/2006/relationships" xmlns:p="http://schemas.openxmlformats.org/presentationml/2006/main">
  <p:tag name="ISDISCLAIMER" val="TRUE"/>
</p:tagLst>
</file>

<file path=ppt/tags/tag5.xml><?xml version="1.0" encoding="utf-8"?>
<p:tagLst xmlns:a="http://schemas.openxmlformats.org/drawingml/2006/main" xmlns:r="http://schemas.openxmlformats.org/officeDocument/2006/relationships" xmlns:p="http://schemas.openxmlformats.org/presentationml/2006/main">
  <p:tag name="ISDISCLAIMER" val="TRUE"/>
</p:tagLst>
</file>

<file path=ppt/tags/tag6.xml><?xml version="1.0" encoding="utf-8"?>
<p:tagLst xmlns:a="http://schemas.openxmlformats.org/drawingml/2006/main" xmlns:r="http://schemas.openxmlformats.org/officeDocument/2006/relationships" xmlns:p="http://schemas.openxmlformats.org/presentationml/2006/main">
  <p:tag name="ISDISCLAIMER" val="True"/>
</p:tagLst>
</file>

<file path=ppt/tags/tag7.xml><?xml version="1.0" encoding="utf-8"?>
<p:tagLst xmlns:a="http://schemas.openxmlformats.org/drawingml/2006/main" xmlns:r="http://schemas.openxmlformats.org/officeDocument/2006/relationships" xmlns:p="http://schemas.openxmlformats.org/presentationml/2006/main">
  <p:tag name="ISDISCLAIMER" val="TRUE"/>
</p:tagLst>
</file>

<file path=ppt/tags/tag8.xml><?xml version="1.0" encoding="utf-8"?>
<p:tagLst xmlns:a="http://schemas.openxmlformats.org/drawingml/2006/main" xmlns:r="http://schemas.openxmlformats.org/officeDocument/2006/relationships" xmlns:p="http://schemas.openxmlformats.org/presentationml/2006/main">
  <p:tag name="ISDISCLAIMER" val="TRUE"/>
</p:tagLst>
</file>

<file path=ppt/tags/tag9.xml><?xml version="1.0" encoding="utf-8"?>
<p:tagLst xmlns:a="http://schemas.openxmlformats.org/drawingml/2006/main" xmlns:r="http://schemas.openxmlformats.org/officeDocument/2006/relationships" xmlns:p="http://schemas.openxmlformats.org/presentationml/2006/main">
  <p:tag name="ISDISCLAIMER" val="TRUE"/>
</p:tagLst>
</file>

<file path=ppt/theme/theme1.xml><?xml version="1.0" encoding="utf-8"?>
<a:theme xmlns:a="http://schemas.openxmlformats.org/drawingml/2006/main" name="PowerPitch">
  <a:themeElements>
    <a:clrScheme name="Pak Elektron Ltd">
      <a:dk1>
        <a:srgbClr val="000000"/>
      </a:dk1>
      <a:lt1>
        <a:srgbClr val="FFFFFF"/>
      </a:lt1>
      <a:dk2>
        <a:srgbClr val="17A9FF"/>
      </a:dk2>
      <a:lt2>
        <a:srgbClr val="777777"/>
      </a:lt2>
      <a:accent1>
        <a:srgbClr val="007DC5"/>
      </a:accent1>
      <a:accent2>
        <a:srgbClr val="EDC031"/>
      </a:accent2>
      <a:accent3>
        <a:srgbClr val="F0433A"/>
      </a:accent3>
      <a:accent4>
        <a:srgbClr val="3B3E3F"/>
      </a:accent4>
      <a:accent5>
        <a:srgbClr val="01A2AC"/>
      </a:accent5>
      <a:accent6>
        <a:srgbClr val="797979"/>
      </a:accent6>
      <a:hlink>
        <a:srgbClr val="3BB075"/>
      </a:hlink>
      <a:folHlink>
        <a:srgbClr val="575757"/>
      </a:folHlink>
    </a:clrScheme>
    <a:fontScheme name="PitchSu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w="25400" cap="flat" cmpd="sng" algn="ctr">
          <a:noFill/>
          <a:prstDash val="solid"/>
          <a:round/>
          <a:headEnd type="none" w="med" len="med"/>
          <a:tailEnd type="none" w="med" len="med"/>
        </a:ln>
        <a:effectLst/>
      </a:spPr>
      <a:bodyPr lIns="91440" tIns="46800" rtlCol="0" anchor="t" anchorCtr="0"/>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latin typeface="+mn-lt"/>
          </a:defRPr>
        </a:defPPr>
      </a:lstStyle>
    </a:txDef>
  </a:objectDefaults>
  <a:extraClrSchemeLst/>
  <a:custClrLst>
    <a:custClr name="Credit Suisse Brown">
      <a:srgbClr val="815F3B"/>
    </a:custClr>
    <a:custClr name="Credit Suisse Grey Green">
      <a:srgbClr val="B6BCA0"/>
    </a:custClr>
    <a:custClr name="Credit Suisse Dark Green">
      <a:srgbClr val="5C6522"/>
    </a:custClr>
    <a:custClr name="Credit Suisse Grey Blue">
      <a:srgbClr val="80AEA7"/>
    </a:custClr>
    <a:custClr name="Credit Suisse Purple">
      <a:srgbClr val="7B71A0"/>
    </a:custClr>
    <a:custClr name="Credit Suisse Light Blue">
      <a:srgbClr val="66A2BC"/>
    </a:custClr>
    <a:custClr name="Credit Suisse Green">
      <a:srgbClr val="C2B400"/>
    </a:custClr>
    <a:custClr name="Credit Suisse Yellow">
      <a:srgbClr val="FABB00"/>
    </a:custClr>
    <a:custClr name="Credit Suisse Orange">
      <a:srgbClr val="E5730A"/>
    </a:custClr>
    <a:custClr name="Credit Suisse Red">
      <a:srgbClr val="9D0E2D"/>
    </a:custClr>
    <a:custClr name="Credit Suisse Brown 80%">
      <a:srgbClr val="987A58"/>
    </a:custClr>
    <a:custClr name="Credit Suisse Grey Green 80%">
      <a:srgbClr val="C5C9B2"/>
    </a:custClr>
    <a:custClr name="Credit Suisse Dark Green 80%">
      <a:srgbClr val="7B7C41"/>
    </a:custClr>
    <a:custClr name="Credit Suisse Grey Blue 80%">
      <a:srgbClr val="9CBDB7"/>
    </a:custClr>
    <a:custClr name="Credit Suisse Purple 80%">
      <a:srgbClr val="928BB2"/>
    </a:custClr>
    <a:custClr name="Credit Suisse Light Blue 80%">
      <a:srgbClr val="85B4CA"/>
    </a:custClr>
    <a:custClr name="Credit Suisse Green 80%">
      <a:srgbClr val="CFC23D"/>
    </a:custClr>
    <a:custClr name="Credit Suisse Yellow 80%">
      <a:srgbClr val="FCC844"/>
    </a:custClr>
    <a:custClr name="Credit Suisse Orange 80%">
      <a:srgbClr val="EB903F"/>
    </a:custClr>
    <a:custClr name="Credit Suisse Red 80%">
      <a:srgbClr val="C23841"/>
    </a:custClr>
    <a:custClr name="Credit Suisse Brown 60%">
      <a:srgbClr val="B0987C"/>
    </a:custClr>
    <a:custClr name="Credit Suisse Grey Green 60%">
      <a:srgbClr val="D4D6C5"/>
    </a:custClr>
    <a:custClr name="Credit Suisse Dark Green 60%">
      <a:srgbClr val="9A9869"/>
    </a:custClr>
    <a:custClr name="Credit Suisse Grey Blue 60%">
      <a:srgbClr val="B5CDC8"/>
    </a:custClr>
    <a:custClr name="Credit Suisse Purple 60%">
      <a:srgbClr val="ACA5C5"/>
    </a:custClr>
    <a:custClr name="Credit Suisse Light Blue 60%">
      <a:srgbClr val="A4C7D7"/>
    </a:custClr>
    <a:custClr name="Credit Suisse Green 60%">
      <a:srgbClr val="DBD172"/>
    </a:custClr>
    <a:custClr name="Credit Suisse Yellow 60%">
      <a:srgbClr val="FED57A"/>
    </a:custClr>
    <a:custClr name="Credit Suisse Orange 60%">
      <a:srgbClr val="F1AD6E"/>
    </a:custClr>
    <a:custClr name="Credit Suisse Red 60%">
      <a:srgbClr val="DE7572"/>
    </a:custClr>
    <a:custClr name="Credit Suisse Brown 40%">
      <a:srgbClr val="C9B8A5"/>
    </a:custClr>
    <a:custClr name="Credit Suisse Grey Green 40%">
      <a:srgbClr val="E2E3D8"/>
    </a:custClr>
    <a:custClr name="Credit Suisse Dark Green 40%">
      <a:srgbClr val="BBB897"/>
    </a:custClr>
    <a:custClr name="Credit Suisse Grey Blue 40%">
      <a:srgbClr val="CEDDDA"/>
    </a:custClr>
    <a:custClr name="Credit Suisse Purple 40%">
      <a:srgbClr val="C6C2D8"/>
    </a:custClr>
    <a:custClr name="Credit Suisse Light Blue 40%">
      <a:srgbClr val="C2D9E5"/>
    </a:custClr>
    <a:custClr name="Credit Suisse Green 40%">
      <a:srgbClr val="E8E0A3"/>
    </a:custClr>
    <a:custClr name="Credit Suisse Yellow 40%">
      <a:srgbClr val="FFE4AA"/>
    </a:custClr>
    <a:custClr name="Credit Suisse Orange 40%">
      <a:srgbClr val="F7CA9F"/>
    </a:custClr>
    <a:custClr name="Credit Suisse Red 40%">
      <a:srgbClr val="EBB7B6"/>
    </a:custClr>
    <a:custClr name="Credit Suisse Brown 20%">
      <a:srgbClr val="E3DBD0"/>
    </a:custClr>
    <a:custClr name="Credit Suisse Grey Green 20%">
      <a:srgbClr val="F1F1EC"/>
    </a:custClr>
    <a:custClr name="Credit Suisse Dark Green 20%">
      <a:srgbClr val="DCDAC9"/>
    </a:custClr>
    <a:custClr name="Credit Suisse Grey Blue 20%">
      <a:srgbClr val="E7EEEC"/>
    </a:custClr>
    <a:custClr name="Credit Suisse Purple 20%">
      <a:srgbClr val="E2E0EB"/>
    </a:custClr>
    <a:custClr name="Credit Suisse Light Blue 20%">
      <a:srgbClr val="E0ECF2"/>
    </a:custClr>
    <a:custClr name="Credit Suisse Green 20%">
      <a:srgbClr val="F4F0D2"/>
    </a:custClr>
    <a:custClr name="Credit Suisse Yellow 20%">
      <a:srgbClr val="FFF1D6"/>
    </a:custClr>
    <a:custClr name="Credit Suisse Orange 20%">
      <a:srgbClr val="FBE5CF"/>
    </a:custClr>
    <a:custClr name="Credit Suisse Red 20%">
      <a:srgbClr val="F5DBDA"/>
    </a:custClr>
  </a:custClr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PowerPitch">
  <a:themeElements>
    <a:clrScheme name="Pak Elektron Ltd">
      <a:dk1>
        <a:srgbClr val="000000"/>
      </a:dk1>
      <a:lt1>
        <a:srgbClr val="FFFFFF"/>
      </a:lt1>
      <a:dk2>
        <a:srgbClr val="17A9FF"/>
      </a:dk2>
      <a:lt2>
        <a:srgbClr val="777777"/>
      </a:lt2>
      <a:accent1>
        <a:srgbClr val="007DC5"/>
      </a:accent1>
      <a:accent2>
        <a:srgbClr val="EDC031"/>
      </a:accent2>
      <a:accent3>
        <a:srgbClr val="F0433A"/>
      </a:accent3>
      <a:accent4>
        <a:srgbClr val="3B3E3F"/>
      </a:accent4>
      <a:accent5>
        <a:srgbClr val="01A2AC"/>
      </a:accent5>
      <a:accent6>
        <a:srgbClr val="797979"/>
      </a:accent6>
      <a:hlink>
        <a:srgbClr val="3BB075"/>
      </a:hlink>
      <a:folHlink>
        <a:srgbClr val="575757"/>
      </a:folHlink>
    </a:clrScheme>
    <a:fontScheme name="PitchSu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w="25400" cap="flat" cmpd="sng" algn="ctr">
          <a:noFill/>
          <a:prstDash val="solid"/>
          <a:round/>
          <a:headEnd type="none" w="med" len="med"/>
          <a:tailEnd type="none" w="med" len="med"/>
        </a:ln>
        <a:effectLst/>
      </a:spPr>
      <a:bodyPr lIns="91440" tIns="46800" rtlCol="0" anchor="t" anchorCtr="0"/>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latin typeface="+mn-lt"/>
          </a:defRPr>
        </a:defPPr>
      </a:lstStyle>
    </a:txDef>
  </a:objectDefaults>
  <a:extraClrSchemeLst/>
  <a:custClrLst>
    <a:custClr name="Credit Suisse Brown">
      <a:srgbClr val="815F3B"/>
    </a:custClr>
    <a:custClr name="Credit Suisse Grey Green">
      <a:srgbClr val="B6BCA0"/>
    </a:custClr>
    <a:custClr name="Credit Suisse Dark Green">
      <a:srgbClr val="5C6522"/>
    </a:custClr>
    <a:custClr name="Credit Suisse Grey Blue">
      <a:srgbClr val="80AEA7"/>
    </a:custClr>
    <a:custClr name="Credit Suisse Purple">
      <a:srgbClr val="7B71A0"/>
    </a:custClr>
    <a:custClr name="Credit Suisse Light Blue">
      <a:srgbClr val="66A2BC"/>
    </a:custClr>
    <a:custClr name="Credit Suisse Green">
      <a:srgbClr val="C2B400"/>
    </a:custClr>
    <a:custClr name="Credit Suisse Yellow">
      <a:srgbClr val="FABB00"/>
    </a:custClr>
    <a:custClr name="Credit Suisse Orange">
      <a:srgbClr val="E5730A"/>
    </a:custClr>
    <a:custClr name="Credit Suisse Red">
      <a:srgbClr val="9D0E2D"/>
    </a:custClr>
    <a:custClr name="Credit Suisse Brown 80%">
      <a:srgbClr val="987A58"/>
    </a:custClr>
    <a:custClr name="Credit Suisse Grey Green 80%">
      <a:srgbClr val="C5C9B2"/>
    </a:custClr>
    <a:custClr name="Credit Suisse Dark Green 80%">
      <a:srgbClr val="7B7C41"/>
    </a:custClr>
    <a:custClr name="Credit Suisse Grey Blue 80%">
      <a:srgbClr val="9CBDB7"/>
    </a:custClr>
    <a:custClr name="Credit Suisse Purple 80%">
      <a:srgbClr val="928BB2"/>
    </a:custClr>
    <a:custClr name="Credit Suisse Light Blue 80%">
      <a:srgbClr val="85B4CA"/>
    </a:custClr>
    <a:custClr name="Credit Suisse Green 80%">
      <a:srgbClr val="CFC23D"/>
    </a:custClr>
    <a:custClr name="Credit Suisse Yellow 80%">
      <a:srgbClr val="FCC844"/>
    </a:custClr>
    <a:custClr name="Credit Suisse Orange 80%">
      <a:srgbClr val="EB903F"/>
    </a:custClr>
    <a:custClr name="Credit Suisse Red 80%">
      <a:srgbClr val="C23841"/>
    </a:custClr>
    <a:custClr name="Credit Suisse Brown 60%">
      <a:srgbClr val="B0987C"/>
    </a:custClr>
    <a:custClr name="Credit Suisse Grey Green 60%">
      <a:srgbClr val="D4D6C5"/>
    </a:custClr>
    <a:custClr name="Credit Suisse Dark Green 60%">
      <a:srgbClr val="9A9869"/>
    </a:custClr>
    <a:custClr name="Credit Suisse Grey Blue 60%">
      <a:srgbClr val="B5CDC8"/>
    </a:custClr>
    <a:custClr name="Credit Suisse Purple 60%">
      <a:srgbClr val="ACA5C5"/>
    </a:custClr>
    <a:custClr name="Credit Suisse Light Blue 60%">
      <a:srgbClr val="A4C7D7"/>
    </a:custClr>
    <a:custClr name="Credit Suisse Green 60%">
      <a:srgbClr val="DBD172"/>
    </a:custClr>
    <a:custClr name="Credit Suisse Yellow 60%">
      <a:srgbClr val="FED57A"/>
    </a:custClr>
    <a:custClr name="Credit Suisse Orange 60%">
      <a:srgbClr val="F1AD6E"/>
    </a:custClr>
    <a:custClr name="Credit Suisse Red 60%">
      <a:srgbClr val="DE7572"/>
    </a:custClr>
    <a:custClr name="Credit Suisse Brown 40%">
      <a:srgbClr val="C9B8A5"/>
    </a:custClr>
    <a:custClr name="Credit Suisse Grey Green 40%">
      <a:srgbClr val="E2E3D8"/>
    </a:custClr>
    <a:custClr name="Credit Suisse Dark Green 40%">
      <a:srgbClr val="BBB897"/>
    </a:custClr>
    <a:custClr name="Credit Suisse Grey Blue 40%">
      <a:srgbClr val="CEDDDA"/>
    </a:custClr>
    <a:custClr name="Credit Suisse Purple 40%">
      <a:srgbClr val="C6C2D8"/>
    </a:custClr>
    <a:custClr name="Credit Suisse Light Blue 40%">
      <a:srgbClr val="C2D9E5"/>
    </a:custClr>
    <a:custClr name="Credit Suisse Green 40%">
      <a:srgbClr val="E8E0A3"/>
    </a:custClr>
    <a:custClr name="Credit Suisse Yellow 40%">
      <a:srgbClr val="FFE4AA"/>
    </a:custClr>
    <a:custClr name="Credit Suisse Orange 40%">
      <a:srgbClr val="F7CA9F"/>
    </a:custClr>
    <a:custClr name="Credit Suisse Red 40%">
      <a:srgbClr val="EBB7B6"/>
    </a:custClr>
    <a:custClr name="Credit Suisse Brown 20%">
      <a:srgbClr val="E3DBD0"/>
    </a:custClr>
    <a:custClr name="Credit Suisse Grey Green 20%">
      <a:srgbClr val="F1F1EC"/>
    </a:custClr>
    <a:custClr name="Credit Suisse Dark Green 20%">
      <a:srgbClr val="DCDAC9"/>
    </a:custClr>
    <a:custClr name="Credit Suisse Grey Blue 20%">
      <a:srgbClr val="E7EEEC"/>
    </a:custClr>
    <a:custClr name="Credit Suisse Purple 20%">
      <a:srgbClr val="E2E0EB"/>
    </a:custClr>
    <a:custClr name="Credit Suisse Light Blue 20%">
      <a:srgbClr val="E0ECF2"/>
    </a:custClr>
    <a:custClr name="Credit Suisse Green 20%">
      <a:srgbClr val="F4F0D2"/>
    </a:custClr>
    <a:custClr name="Credit Suisse Yellow 20%">
      <a:srgbClr val="FFF1D6"/>
    </a:custClr>
    <a:custClr name="Credit Suisse Orange 20%">
      <a:srgbClr val="FBE5CF"/>
    </a:custClr>
    <a:custClr name="Credit Suisse Red 20%">
      <a:srgbClr val="F5DBDA"/>
    </a:custClr>
  </a:custClrLst>
</a:theme>
</file>

<file path=ppt/theme/theme4.xml><?xml version="1.0" encoding="utf-8"?>
<a:theme xmlns:a="http://schemas.openxmlformats.org/drawingml/2006/main" name="1_PowerPitch">
  <a:themeElements>
    <a:clrScheme name="Pak Elektron Ltd">
      <a:dk1>
        <a:srgbClr val="000000"/>
      </a:dk1>
      <a:lt1>
        <a:srgbClr val="FFFFFF"/>
      </a:lt1>
      <a:dk2>
        <a:srgbClr val="17A9FF"/>
      </a:dk2>
      <a:lt2>
        <a:srgbClr val="777777"/>
      </a:lt2>
      <a:accent1>
        <a:srgbClr val="007DC5"/>
      </a:accent1>
      <a:accent2>
        <a:srgbClr val="EDC031"/>
      </a:accent2>
      <a:accent3>
        <a:srgbClr val="F0433A"/>
      </a:accent3>
      <a:accent4>
        <a:srgbClr val="3B3E3F"/>
      </a:accent4>
      <a:accent5>
        <a:srgbClr val="01A2AC"/>
      </a:accent5>
      <a:accent6>
        <a:srgbClr val="797979"/>
      </a:accent6>
      <a:hlink>
        <a:srgbClr val="3BB075"/>
      </a:hlink>
      <a:folHlink>
        <a:srgbClr val="575757"/>
      </a:folHlink>
    </a:clrScheme>
    <a:fontScheme name="PitchSu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w="25400" cap="flat" cmpd="sng" algn="ctr">
          <a:noFill/>
          <a:prstDash val="solid"/>
          <a:round/>
          <a:headEnd type="none" w="med" len="med"/>
          <a:tailEnd type="none" w="med" len="med"/>
        </a:ln>
        <a:effectLst/>
      </a:spPr>
      <a:bodyPr lIns="91440" tIns="46800" rtlCol="0" anchor="t" anchorCtr="0"/>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latin typeface="+mn-lt"/>
          </a:defRPr>
        </a:defPPr>
      </a:lstStyle>
    </a:txDef>
  </a:objectDefaults>
  <a:extraClrSchemeLst/>
  <a:custClrLst>
    <a:custClr name="Credit Suisse Brown">
      <a:srgbClr val="815F3B"/>
    </a:custClr>
    <a:custClr name="Credit Suisse Grey Green">
      <a:srgbClr val="B6BCA0"/>
    </a:custClr>
    <a:custClr name="Credit Suisse Dark Green">
      <a:srgbClr val="5C6522"/>
    </a:custClr>
    <a:custClr name="Credit Suisse Grey Blue">
      <a:srgbClr val="80AEA7"/>
    </a:custClr>
    <a:custClr name="Credit Suisse Purple">
      <a:srgbClr val="7B71A0"/>
    </a:custClr>
    <a:custClr name="Credit Suisse Light Blue">
      <a:srgbClr val="66A2BC"/>
    </a:custClr>
    <a:custClr name="Credit Suisse Green">
      <a:srgbClr val="C2B400"/>
    </a:custClr>
    <a:custClr name="Credit Suisse Yellow">
      <a:srgbClr val="FABB00"/>
    </a:custClr>
    <a:custClr name="Credit Suisse Orange">
      <a:srgbClr val="E5730A"/>
    </a:custClr>
    <a:custClr name="Credit Suisse Red">
      <a:srgbClr val="9D0E2D"/>
    </a:custClr>
    <a:custClr name="Credit Suisse Brown 80%">
      <a:srgbClr val="987A58"/>
    </a:custClr>
    <a:custClr name="Credit Suisse Grey Green 80%">
      <a:srgbClr val="C5C9B2"/>
    </a:custClr>
    <a:custClr name="Credit Suisse Dark Green 80%">
      <a:srgbClr val="7B7C41"/>
    </a:custClr>
    <a:custClr name="Credit Suisse Grey Blue 80%">
      <a:srgbClr val="9CBDB7"/>
    </a:custClr>
    <a:custClr name="Credit Suisse Purple 80%">
      <a:srgbClr val="928BB2"/>
    </a:custClr>
    <a:custClr name="Credit Suisse Light Blue 80%">
      <a:srgbClr val="85B4CA"/>
    </a:custClr>
    <a:custClr name="Credit Suisse Green 80%">
      <a:srgbClr val="CFC23D"/>
    </a:custClr>
    <a:custClr name="Credit Suisse Yellow 80%">
      <a:srgbClr val="FCC844"/>
    </a:custClr>
    <a:custClr name="Credit Suisse Orange 80%">
      <a:srgbClr val="EB903F"/>
    </a:custClr>
    <a:custClr name="Credit Suisse Red 80%">
      <a:srgbClr val="C23841"/>
    </a:custClr>
    <a:custClr name="Credit Suisse Brown 60%">
      <a:srgbClr val="B0987C"/>
    </a:custClr>
    <a:custClr name="Credit Suisse Grey Green 60%">
      <a:srgbClr val="D4D6C5"/>
    </a:custClr>
    <a:custClr name="Credit Suisse Dark Green 60%">
      <a:srgbClr val="9A9869"/>
    </a:custClr>
    <a:custClr name="Credit Suisse Grey Blue 60%">
      <a:srgbClr val="B5CDC8"/>
    </a:custClr>
    <a:custClr name="Credit Suisse Purple 60%">
      <a:srgbClr val="ACA5C5"/>
    </a:custClr>
    <a:custClr name="Credit Suisse Light Blue 60%">
      <a:srgbClr val="A4C7D7"/>
    </a:custClr>
    <a:custClr name="Credit Suisse Green 60%">
      <a:srgbClr val="DBD172"/>
    </a:custClr>
    <a:custClr name="Credit Suisse Yellow 60%">
      <a:srgbClr val="FED57A"/>
    </a:custClr>
    <a:custClr name="Credit Suisse Orange 60%">
      <a:srgbClr val="F1AD6E"/>
    </a:custClr>
    <a:custClr name="Credit Suisse Red 60%">
      <a:srgbClr val="DE7572"/>
    </a:custClr>
    <a:custClr name="Credit Suisse Brown 40%">
      <a:srgbClr val="C9B8A5"/>
    </a:custClr>
    <a:custClr name="Credit Suisse Grey Green 40%">
      <a:srgbClr val="E2E3D8"/>
    </a:custClr>
    <a:custClr name="Credit Suisse Dark Green 40%">
      <a:srgbClr val="BBB897"/>
    </a:custClr>
    <a:custClr name="Credit Suisse Grey Blue 40%">
      <a:srgbClr val="CEDDDA"/>
    </a:custClr>
    <a:custClr name="Credit Suisse Purple 40%">
      <a:srgbClr val="C6C2D8"/>
    </a:custClr>
    <a:custClr name="Credit Suisse Light Blue 40%">
      <a:srgbClr val="C2D9E5"/>
    </a:custClr>
    <a:custClr name="Credit Suisse Green 40%">
      <a:srgbClr val="E8E0A3"/>
    </a:custClr>
    <a:custClr name="Credit Suisse Yellow 40%">
      <a:srgbClr val="FFE4AA"/>
    </a:custClr>
    <a:custClr name="Credit Suisse Orange 40%">
      <a:srgbClr val="F7CA9F"/>
    </a:custClr>
    <a:custClr name="Credit Suisse Red 40%">
      <a:srgbClr val="EBB7B6"/>
    </a:custClr>
    <a:custClr name="Credit Suisse Brown 20%">
      <a:srgbClr val="E3DBD0"/>
    </a:custClr>
    <a:custClr name="Credit Suisse Grey Green 20%">
      <a:srgbClr val="F1F1EC"/>
    </a:custClr>
    <a:custClr name="Credit Suisse Dark Green 20%">
      <a:srgbClr val="DCDAC9"/>
    </a:custClr>
    <a:custClr name="Credit Suisse Grey Blue 20%">
      <a:srgbClr val="E7EEEC"/>
    </a:custClr>
    <a:custClr name="Credit Suisse Purple 20%">
      <a:srgbClr val="E2E0EB"/>
    </a:custClr>
    <a:custClr name="Credit Suisse Light Blue 20%">
      <a:srgbClr val="E0ECF2"/>
    </a:custClr>
    <a:custClr name="Credit Suisse Green 20%">
      <a:srgbClr val="F4F0D2"/>
    </a:custClr>
    <a:custClr name="Credit Suisse Yellow 20%">
      <a:srgbClr val="FFF1D6"/>
    </a:custClr>
    <a:custClr name="Credit Suisse Orange 20%">
      <a:srgbClr val="FBE5CF"/>
    </a:custClr>
    <a:custClr name="Credit Suisse Red 20%">
      <a:srgbClr val="F5DBDA"/>
    </a:custClr>
  </a:custClrLst>
</a:theme>
</file>

<file path=ppt/theme/theme5.xml><?xml version="1.0" encoding="utf-8"?>
<a:theme xmlns:a="http://schemas.openxmlformats.org/drawingml/2006/main" name="Contents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5e66503-56d7-4370-8fc9-2c073a2e0e8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2B286E0B7C8E458621893E46D4BFAE" ma:contentTypeVersion="14" ma:contentTypeDescription="Create a new document." ma:contentTypeScope="" ma:versionID="a5c875b527487d43fd8b64479a1078f7">
  <xsd:schema xmlns:xsd="http://www.w3.org/2001/XMLSchema" xmlns:xs="http://www.w3.org/2001/XMLSchema" xmlns:p="http://schemas.microsoft.com/office/2006/metadata/properties" xmlns:ns3="2327d298-354b-4138-b7c8-6c27595cfc50" xmlns:ns4="b5e66503-56d7-4370-8fc9-2c073a2e0e87" targetNamespace="http://schemas.microsoft.com/office/2006/metadata/properties" ma:root="true" ma:fieldsID="4727bc50e6e1a2da21811e99943da710" ns3:_="" ns4:_="">
    <xsd:import namespace="2327d298-354b-4138-b7c8-6c27595cfc50"/>
    <xsd:import namespace="b5e66503-56d7-4370-8fc9-2c073a2e0e8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27d298-354b-4138-b7c8-6c27595cfc5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e66503-56d7-4370-8fc9-2c073a2e0e8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C8466C-D968-45B3-89F1-0F59E1BE5B0B}">
  <ds:schemaRefs>
    <ds:schemaRef ds:uri="http://schemas.microsoft.com/sharepoint/v3/contenttype/forms"/>
  </ds:schemaRefs>
</ds:datastoreItem>
</file>

<file path=customXml/itemProps2.xml><?xml version="1.0" encoding="utf-8"?>
<ds:datastoreItem xmlns:ds="http://schemas.openxmlformats.org/officeDocument/2006/customXml" ds:itemID="{5D8A22C3-480C-4EAC-9B19-A8608383908B}">
  <ds:schemaRefs>
    <ds:schemaRef ds:uri="http://schemas.openxmlformats.org/package/2006/metadata/core-properties"/>
    <ds:schemaRef ds:uri="http://purl.org/dc/terms/"/>
    <ds:schemaRef ds:uri="http://www.w3.org/XML/1998/namespace"/>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b5e66503-56d7-4370-8fc9-2c073a2e0e87"/>
    <ds:schemaRef ds:uri="2327d298-354b-4138-b7c8-6c27595cfc50"/>
  </ds:schemaRefs>
</ds:datastoreItem>
</file>

<file path=customXml/itemProps3.xml><?xml version="1.0" encoding="utf-8"?>
<ds:datastoreItem xmlns:ds="http://schemas.openxmlformats.org/officeDocument/2006/customXml" ds:itemID="{CC3C05FA-157D-4F48-B089-F695C48C6228}">
  <ds:schemaRefs>
    <ds:schemaRef ds:uri="http://schemas.microsoft.com/office/2006/metadata/contentType"/>
    <ds:schemaRef ds:uri="http://schemas.microsoft.com/office/2006/metadata/properties/metaAttributes"/>
    <ds:schemaRef ds:uri="http://www.w3.org/2000/xmlns/"/>
    <ds:schemaRef ds:uri="http://www.w3.org/2001/XMLSchema"/>
    <ds:schemaRef ds:uri="2327d298-354b-4138-b7c8-6c27595cfc50"/>
    <ds:schemaRef ds:uri="b5e66503-56d7-4370-8fc9-2c073a2e0e8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32737</TotalTime>
  <Words>1267</Words>
  <Application>Microsoft Office PowerPoint</Application>
  <PresentationFormat>Widescreen</PresentationFormat>
  <Paragraphs>491</Paragraphs>
  <Slides>8</Slides>
  <Notes>2</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8</vt:i4>
      </vt:variant>
    </vt:vector>
  </HeadingPairs>
  <TitlesOfParts>
    <vt:vector size="24" baseType="lpstr">
      <vt:lpstr>Arial Unicode MS</vt:lpstr>
      <vt:lpstr>맑은 고딕</vt:lpstr>
      <vt:lpstr>ＭＳ Ｐゴシック</vt:lpstr>
      <vt:lpstr>Arial</vt:lpstr>
      <vt:lpstr>Calibri</vt:lpstr>
      <vt:lpstr>Calibri Light</vt:lpstr>
      <vt:lpstr>Credit Suisse Type Light</vt:lpstr>
      <vt:lpstr>Meiryo UI</vt:lpstr>
      <vt:lpstr>Segoe UI</vt:lpstr>
      <vt:lpstr>STKaiti</vt:lpstr>
      <vt:lpstr>Wingdings</vt:lpstr>
      <vt:lpstr>PowerPitch</vt:lpstr>
      <vt:lpstr>1_Office Theme</vt:lpstr>
      <vt:lpstr>2_PowerPitch</vt:lpstr>
      <vt:lpstr>1_PowerPitch</vt:lpstr>
      <vt:lpstr>Contents Slide Master</vt:lpstr>
      <vt:lpstr>Perfecting Homes For Over 70 Years</vt:lpstr>
      <vt:lpstr>Financial achievement</vt:lpstr>
      <vt:lpstr>Financial health</vt:lpstr>
      <vt:lpstr>Business unit overview</vt:lpstr>
      <vt:lpstr>Appliance Opportunity: Lowest penetration regionally creates opportunity to grow </vt:lpstr>
      <vt:lpstr>Power Opportunity: Stable business and endowered with natural barrier to entry</vt:lpstr>
      <vt:lpstr>Perfecting Homes For Over 70 Years</vt:lpstr>
      <vt:lpstr>Disclaimer   The financials number in this presentation may vary subject to change in financial conditions/policies in the country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Perfecting Homes For Over 70 Years</dc:title>
  <dc:creator>Hassaan Sherwani/Mkt-AD/PEL/LHR</dc:creator>
  <cp:lastModifiedBy>Muhammad Waseem Mir/Accounts/PEL/LHR</cp:lastModifiedBy>
  <cp:revision>312</cp:revision>
  <cp:lastPrinted>2023-12-05T10:18:11Z</cp:lastPrinted>
  <dcterms:created xsi:type="dcterms:W3CDTF">2022-06-28T06:32:06Z</dcterms:created>
  <dcterms:modified xsi:type="dcterms:W3CDTF">2023-12-06T10:51:59Z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0x010100162B286E0B7C8E458621893E46D4BFAE</vt:lpwstr>
  </property>
</Properties>
</file>